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handoutMasterIdLst>
    <p:handoutMasterId r:id="rId24"/>
  </p:handoutMasterIdLst>
  <p:sldIdLst>
    <p:sldId id="309" r:id="rId2"/>
    <p:sldId id="318" r:id="rId3"/>
    <p:sldId id="320" r:id="rId4"/>
    <p:sldId id="493" r:id="rId5"/>
    <p:sldId id="485" r:id="rId6"/>
    <p:sldId id="495" r:id="rId7"/>
    <p:sldId id="504" r:id="rId8"/>
    <p:sldId id="486" r:id="rId9"/>
    <p:sldId id="483" r:id="rId10"/>
    <p:sldId id="492" r:id="rId11"/>
    <p:sldId id="511" r:id="rId12"/>
    <p:sldId id="500" r:id="rId13"/>
    <p:sldId id="505" r:id="rId14"/>
    <p:sldId id="506" r:id="rId15"/>
    <p:sldId id="510" r:id="rId16"/>
    <p:sldId id="508" r:id="rId17"/>
    <p:sldId id="507" r:id="rId18"/>
    <p:sldId id="509" r:id="rId19"/>
    <p:sldId id="502" r:id="rId20"/>
    <p:sldId id="487" r:id="rId21"/>
    <p:sldId id="32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70" autoAdjust="0"/>
    <p:restoredTop sz="96408" autoAdjust="0"/>
  </p:normalViewPr>
  <p:slideViewPr>
    <p:cSldViewPr snapToGrid="0" snapToObjects="1">
      <p:cViewPr varScale="1">
        <p:scale>
          <a:sx n="82" d="100"/>
          <a:sy n="82" d="100"/>
        </p:scale>
        <p:origin x="773" y="72"/>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71B6D5-E196-4117-A505-6B50C1EC2C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EFDA4D-DC08-451A-B4D8-0D042759BB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28B2AE-BB36-47D3-A70A-6892C84B22B2}" type="datetimeFigureOut">
              <a:rPr lang="en-US" smtClean="0"/>
              <a:t>5/12/2023</a:t>
            </a:fld>
            <a:endParaRPr lang="en-US"/>
          </a:p>
        </p:txBody>
      </p:sp>
      <p:sp>
        <p:nvSpPr>
          <p:cNvPr id="4" name="Footer Placeholder 3">
            <a:extLst>
              <a:ext uri="{FF2B5EF4-FFF2-40B4-BE49-F238E27FC236}">
                <a16:creationId xmlns:a16="http://schemas.microsoft.com/office/drawing/2014/main" id="{C55D8656-2C1F-47BD-BC42-A6FD7270B3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343777-1DCA-4797-A620-72B6D642AE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E2A82-8AAC-4C91-87C1-22CFB867215B}" type="slidenum">
              <a:rPr lang="en-US" smtClean="0"/>
              <a:t>‹#›</a:t>
            </a:fld>
            <a:endParaRPr lang="en-US"/>
          </a:p>
        </p:txBody>
      </p:sp>
    </p:spTree>
    <p:extLst>
      <p:ext uri="{BB962C8B-B14F-4D97-AF65-F5344CB8AC3E}">
        <p14:creationId xmlns:p14="http://schemas.microsoft.com/office/powerpoint/2010/main" val="2280285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447511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Friday, May 12, 2023</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Friday, May 12, 2023</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2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May 12, 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3.emf"/><Relationship Id="rId2" Type="http://schemas.microsoft.com/office/2007/relationships/media" Target="../media/media1.mp4"/><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High Power Solid Target for Positron Source at CEBAF</a:t>
            </a:r>
          </a:p>
        </p:txBody>
      </p:sp>
      <p:sp>
        <p:nvSpPr>
          <p:cNvPr id="3" name="Subtitle 2"/>
          <p:cNvSpPr>
            <a:spLocks noGrp="1"/>
          </p:cNvSpPr>
          <p:nvPr>
            <p:ph type="subTitle" idx="1"/>
          </p:nvPr>
        </p:nvSpPr>
        <p:spPr>
          <a:xfrm>
            <a:off x="443182" y="1720793"/>
            <a:ext cx="6461471" cy="1579055"/>
          </a:xfrm>
        </p:spPr>
        <p:txBody>
          <a:bodyPr>
            <a:normAutofit lnSpcReduction="10000"/>
          </a:bodyPr>
          <a:lstStyle/>
          <a:p>
            <a:pPr marL="457200" indent="-457200">
              <a:spcBef>
                <a:spcPts val="600"/>
              </a:spcBef>
              <a:buFont typeface="Arial" panose="020B0604020202020204" pitchFamily="34" charset="0"/>
              <a:buChar char="•"/>
            </a:pPr>
            <a:r>
              <a:rPr lang="en-US" dirty="0"/>
              <a:t>e</a:t>
            </a:r>
            <a:r>
              <a:rPr lang="en-US" baseline="30000" dirty="0"/>
              <a:t>+</a:t>
            </a:r>
            <a:r>
              <a:rPr lang="en-US" dirty="0"/>
              <a:t> Production by Polarized e</a:t>
            </a:r>
            <a:r>
              <a:rPr lang="en-US" baseline="30000" dirty="0"/>
              <a:t>‒</a:t>
            </a:r>
            <a:r>
              <a:rPr lang="en-US" dirty="0"/>
              <a:t> Beam</a:t>
            </a:r>
          </a:p>
          <a:p>
            <a:pPr marL="457200" indent="-457200">
              <a:spcBef>
                <a:spcPts val="600"/>
              </a:spcBef>
              <a:buFont typeface="Arial" panose="020B0604020202020204" pitchFamily="34" charset="0"/>
              <a:buChar char="•"/>
            </a:pPr>
            <a:r>
              <a:rPr lang="en-US" dirty="0"/>
              <a:t>Radiation Damage and Heat Load in Target</a:t>
            </a:r>
          </a:p>
          <a:p>
            <a:pPr marL="457200" indent="-457200">
              <a:spcBef>
                <a:spcPts val="600"/>
              </a:spcBef>
              <a:buFont typeface="Arial" panose="020B0604020202020204" pitchFamily="34" charset="0"/>
              <a:buChar char="•"/>
            </a:pPr>
            <a:r>
              <a:rPr lang="en-US" dirty="0"/>
              <a:t>Design of High Power Target</a:t>
            </a:r>
          </a:p>
          <a:p>
            <a:pPr marL="457200" indent="-457200">
              <a:spcBef>
                <a:spcPts val="600"/>
              </a:spcBef>
              <a:buFont typeface="Arial" panose="020B0604020202020204" pitchFamily="34" charset="0"/>
              <a:buChar char="•"/>
            </a:pPr>
            <a:r>
              <a:rPr lang="en-US" dirty="0"/>
              <a:t>Target Material Tests with e</a:t>
            </a:r>
            <a:r>
              <a:rPr lang="en-US" baseline="30000" dirty="0"/>
              <a:t>‒</a:t>
            </a:r>
            <a:r>
              <a:rPr lang="en-US" dirty="0"/>
              <a:t> Beam and Laser</a:t>
            </a:r>
          </a:p>
        </p:txBody>
      </p:sp>
      <p:sp>
        <p:nvSpPr>
          <p:cNvPr id="4" name="Date Placeholder 3"/>
          <p:cNvSpPr>
            <a:spLocks noGrp="1"/>
          </p:cNvSpPr>
          <p:nvPr>
            <p:ph type="dt" sz="half" idx="12"/>
          </p:nvPr>
        </p:nvSpPr>
        <p:spPr>
          <a:xfrm>
            <a:off x="443181" y="5308833"/>
            <a:ext cx="6386827" cy="731240"/>
          </a:xfrm>
        </p:spPr>
        <p:txBody>
          <a:bodyPr/>
          <a:lstStyle/>
          <a:p>
            <a:r>
              <a:rPr lang="en-US" sz="1600" dirty="0"/>
              <a:t>International Workshop on Future Linear Colliders (LCWS2023)</a:t>
            </a:r>
            <a:br>
              <a:rPr lang="en-US" sz="1600" dirty="0"/>
            </a:br>
            <a:r>
              <a:rPr lang="en-US" sz="1600" dirty="0"/>
              <a:t>SLAC National Accelerator Laboratory</a:t>
            </a:r>
            <a:br>
              <a:rPr lang="en-US" sz="1600" dirty="0"/>
            </a:br>
            <a:r>
              <a:rPr lang="en-US" sz="1600" dirty="0"/>
              <a:t>May 16, 2023</a:t>
            </a:r>
          </a:p>
        </p:txBody>
      </p:sp>
      <p:sp>
        <p:nvSpPr>
          <p:cNvPr id="5" name="Text Placeholder 4"/>
          <p:cNvSpPr>
            <a:spLocks noGrp="1"/>
          </p:cNvSpPr>
          <p:nvPr>
            <p:ph type="body" sz="quarter" idx="14"/>
          </p:nvPr>
        </p:nvSpPr>
        <p:spPr>
          <a:xfrm>
            <a:off x="443182" y="3484926"/>
            <a:ext cx="6386826" cy="912248"/>
          </a:xfrm>
        </p:spPr>
        <p:txBody>
          <a:bodyPr>
            <a:normAutofit/>
          </a:bodyPr>
          <a:lstStyle/>
          <a:p>
            <a:pPr>
              <a:lnSpc>
                <a:spcPct val="110000"/>
              </a:lnSpc>
              <a:spcBef>
                <a:spcPts val="0"/>
              </a:spcBef>
            </a:pPr>
            <a:r>
              <a:rPr lang="en-US" sz="2000" dirty="0">
                <a:solidFill>
                  <a:schemeClr val="accent6">
                    <a:lumMod val="75000"/>
                  </a:schemeClr>
                </a:solidFill>
              </a:rPr>
              <a:t>A. Ushakov</a:t>
            </a:r>
            <a:r>
              <a:rPr lang="en-US" sz="2000" baseline="30000" dirty="0">
                <a:solidFill>
                  <a:schemeClr val="accent6">
                    <a:lumMod val="75000"/>
                  </a:schemeClr>
                </a:solidFill>
              </a:rPr>
              <a:t>1,2</a:t>
            </a:r>
            <a:r>
              <a:rPr lang="en-US" sz="2000" dirty="0">
                <a:solidFill>
                  <a:schemeClr val="accent6">
                    <a:lumMod val="75000"/>
                  </a:schemeClr>
                </a:solidFill>
              </a:rPr>
              <a:t>, S. Covrig</a:t>
            </a:r>
            <a:r>
              <a:rPr lang="en-US" sz="2000" baseline="30000" dirty="0">
                <a:solidFill>
                  <a:schemeClr val="accent6">
                    <a:lumMod val="75000"/>
                  </a:schemeClr>
                </a:solidFill>
              </a:rPr>
              <a:t>1</a:t>
            </a:r>
            <a:r>
              <a:rPr lang="en-US" sz="2000" dirty="0">
                <a:solidFill>
                  <a:schemeClr val="accent6">
                    <a:lumMod val="75000"/>
                  </a:schemeClr>
                </a:solidFill>
              </a:rPr>
              <a:t>, J. Grames</a:t>
            </a:r>
            <a:r>
              <a:rPr lang="en-US" sz="2000" baseline="30000" dirty="0">
                <a:solidFill>
                  <a:schemeClr val="accent6">
                    <a:lumMod val="75000"/>
                  </a:schemeClr>
                </a:solidFill>
              </a:rPr>
              <a:t>1</a:t>
            </a:r>
            <a:r>
              <a:rPr lang="en-US" sz="2000" dirty="0">
                <a:solidFill>
                  <a:schemeClr val="accent6">
                    <a:lumMod val="75000"/>
                  </a:schemeClr>
                </a:solidFill>
              </a:rPr>
              <a:t>, S. Habet</a:t>
            </a:r>
            <a:r>
              <a:rPr lang="en-US" sz="2000" baseline="30000" dirty="0">
                <a:solidFill>
                  <a:schemeClr val="accent6">
                    <a:lumMod val="75000"/>
                  </a:schemeClr>
                </a:solidFill>
              </a:rPr>
              <a:t>1,2</a:t>
            </a:r>
            <a:r>
              <a:rPr lang="en-US" sz="2000" dirty="0">
                <a:solidFill>
                  <a:schemeClr val="accent6">
                    <a:lumMod val="75000"/>
                  </a:schemeClr>
                </a:solidFill>
              </a:rPr>
              <a:t>,</a:t>
            </a:r>
            <a:br>
              <a:rPr lang="en-US" sz="2000" dirty="0">
                <a:solidFill>
                  <a:schemeClr val="accent6">
                    <a:lumMod val="75000"/>
                  </a:schemeClr>
                </a:solidFill>
              </a:rPr>
            </a:br>
            <a:r>
              <a:rPr lang="en-US" sz="2000" dirty="0">
                <a:solidFill>
                  <a:schemeClr val="accent6">
                    <a:lumMod val="75000"/>
                  </a:schemeClr>
                </a:solidFill>
              </a:rPr>
              <a:t>C. Le Galliard</a:t>
            </a:r>
            <a:r>
              <a:rPr lang="en-US" sz="2000" baseline="30000" dirty="0">
                <a:solidFill>
                  <a:schemeClr val="accent6">
                    <a:lumMod val="75000"/>
                  </a:schemeClr>
                </a:solidFill>
              </a:rPr>
              <a:t>2</a:t>
            </a:r>
            <a:r>
              <a:rPr lang="en-US" sz="2000" dirty="0">
                <a:solidFill>
                  <a:schemeClr val="accent6">
                    <a:lumMod val="75000"/>
                  </a:schemeClr>
                </a:solidFill>
              </a:rPr>
              <a:t>, E. Voutier</a:t>
            </a:r>
            <a:r>
              <a:rPr lang="en-US" sz="2000" baseline="30000" dirty="0">
                <a:solidFill>
                  <a:schemeClr val="accent6">
                    <a:lumMod val="75000"/>
                  </a:schemeClr>
                </a:solidFill>
              </a:rPr>
              <a:t>2</a:t>
            </a:r>
            <a:endParaRPr lang="en-US" sz="2000" dirty="0">
              <a:solidFill>
                <a:schemeClr val="accent6">
                  <a:lumMod val="75000"/>
                </a:schemeClr>
              </a:solidFill>
            </a:endParaRPr>
          </a:p>
        </p:txBody>
      </p:sp>
      <p:pic>
        <p:nvPicPr>
          <p:cNvPr id="7" name="Picture 10" descr="PRLMay2016illustration_F2b-01.jpg">
            <a:extLst>
              <a:ext uri="{FF2B5EF4-FFF2-40B4-BE49-F238E27FC236}">
                <a16:creationId xmlns:a16="http://schemas.microsoft.com/office/drawing/2014/main" id="{C19257B8-BEFE-473B-9EA1-003680A27AD0}"/>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5833" b="15833"/>
          <a:stretch>
            <a:fillRect/>
          </a:stretch>
        </p:blipFill>
        <p:spPr>
          <a:xfrm>
            <a:off x="7432158" y="1720793"/>
            <a:ext cx="4316660" cy="2949718"/>
          </a:xfrm>
          <a:prstGeom prst="rect">
            <a:avLst/>
          </a:prstGeom>
        </p:spPr>
      </p:pic>
      <p:sp>
        <p:nvSpPr>
          <p:cNvPr id="9" name="TextBox 8">
            <a:extLst>
              <a:ext uri="{FF2B5EF4-FFF2-40B4-BE49-F238E27FC236}">
                <a16:creationId xmlns:a16="http://schemas.microsoft.com/office/drawing/2014/main" id="{0FD8872E-399A-42F2-8F81-31F5490FBB19}"/>
              </a:ext>
            </a:extLst>
          </p:cNvPr>
          <p:cNvSpPr txBox="1"/>
          <p:nvPr/>
        </p:nvSpPr>
        <p:spPr>
          <a:xfrm>
            <a:off x="7060648" y="5273715"/>
            <a:ext cx="5059680"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This work is supported by the European Union’s Horizon 2020 Research and Innovation program under Grant Agreement No 824093 and the U.S. DOE, Office of Science, Office of Nuclear Physics, contract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DE-AC05-06OR23177.</a:t>
            </a:r>
          </a:p>
        </p:txBody>
      </p:sp>
      <p:sp>
        <p:nvSpPr>
          <p:cNvPr id="10" name="Date Placeholder 3">
            <a:extLst>
              <a:ext uri="{FF2B5EF4-FFF2-40B4-BE49-F238E27FC236}">
                <a16:creationId xmlns:a16="http://schemas.microsoft.com/office/drawing/2014/main" id="{788CA1FE-B3BE-4619-8153-2EEFF92E710D}"/>
              </a:ext>
            </a:extLst>
          </p:cNvPr>
          <p:cNvSpPr txBox="1">
            <a:spLocks/>
          </p:cNvSpPr>
          <p:nvPr/>
        </p:nvSpPr>
        <p:spPr>
          <a:xfrm>
            <a:off x="443182" y="4304256"/>
            <a:ext cx="6858269" cy="731240"/>
          </a:xfrm>
          <a:prstGeom prst="rect">
            <a:avLst/>
          </a:prstGeom>
        </p:spPr>
        <p:txBody>
          <a:bodyPr vert="horz" lIns="91440" tIns="45720" rIns="91440" bIns="45720" rtlCol="0" anchor="ctr"/>
          <a:lstStyle>
            <a:defPPr>
              <a:defRPr lang="en-US"/>
            </a:defPPr>
            <a:lvl1pPr marL="0" algn="l" defTabSz="914400" rtl="0" eaLnBrk="1" latinLnBrk="0" hangingPunct="1">
              <a:defRPr sz="10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baseline="30000" dirty="0">
                <a:solidFill>
                  <a:schemeClr val="accent6">
                    <a:lumMod val="75000"/>
                  </a:schemeClr>
                </a:solidFill>
              </a:rPr>
              <a:t>1 </a:t>
            </a:r>
            <a:r>
              <a:rPr lang="en-US" sz="1600" dirty="0">
                <a:solidFill>
                  <a:schemeClr val="accent6">
                    <a:lumMod val="75000"/>
                  </a:schemeClr>
                </a:solidFill>
              </a:rPr>
              <a:t>Thomas Jefferson National Accelerator Facility, Newport News, VA,USA</a:t>
            </a:r>
          </a:p>
          <a:p>
            <a:pPr>
              <a:spcAft>
                <a:spcPts val="600"/>
              </a:spcAft>
            </a:pPr>
            <a:r>
              <a:rPr lang="en-US" sz="1600" baseline="30000" dirty="0">
                <a:solidFill>
                  <a:schemeClr val="accent6">
                    <a:lumMod val="75000"/>
                  </a:schemeClr>
                </a:solidFill>
              </a:rPr>
              <a:t>2 </a:t>
            </a:r>
            <a:r>
              <a:rPr lang="en-US" sz="1600" dirty="0" err="1">
                <a:solidFill>
                  <a:schemeClr val="accent6">
                    <a:lumMod val="75000"/>
                  </a:schemeClr>
                </a:solidFill>
              </a:rPr>
              <a:t>Université</a:t>
            </a:r>
            <a:r>
              <a:rPr lang="en-US" sz="1600" dirty="0">
                <a:solidFill>
                  <a:schemeClr val="accent6">
                    <a:lumMod val="75000"/>
                  </a:schemeClr>
                </a:solidFill>
              </a:rPr>
              <a:t> Paris-</a:t>
            </a:r>
            <a:r>
              <a:rPr lang="en-US" sz="1600" dirty="0" err="1">
                <a:solidFill>
                  <a:schemeClr val="accent6">
                    <a:lumMod val="75000"/>
                  </a:schemeClr>
                </a:solidFill>
              </a:rPr>
              <a:t>Saclay</a:t>
            </a:r>
            <a:r>
              <a:rPr lang="en-US" sz="1600" dirty="0">
                <a:solidFill>
                  <a:schemeClr val="accent6">
                    <a:lumMod val="75000"/>
                  </a:schemeClr>
                </a:solidFill>
              </a:rPr>
              <a:t>, CNRS/IN2P3/</a:t>
            </a:r>
            <a:r>
              <a:rPr lang="en-US" sz="1600" dirty="0" err="1">
                <a:solidFill>
                  <a:schemeClr val="accent6">
                    <a:lumMod val="75000"/>
                  </a:schemeClr>
                </a:solidFill>
              </a:rPr>
              <a:t>IJCLab</a:t>
            </a:r>
            <a:r>
              <a:rPr lang="en-US" sz="1600" dirty="0">
                <a:solidFill>
                  <a:schemeClr val="accent6">
                    <a:lumMod val="75000"/>
                  </a:schemeClr>
                </a:solidFill>
              </a:rPr>
              <a:t>, Orsay, France</a:t>
            </a:r>
          </a:p>
        </p:txBody>
      </p:sp>
      <p:grpSp>
        <p:nvGrpSpPr>
          <p:cNvPr id="6" name="Group 5">
            <a:extLst>
              <a:ext uri="{FF2B5EF4-FFF2-40B4-BE49-F238E27FC236}">
                <a16:creationId xmlns:a16="http://schemas.microsoft.com/office/drawing/2014/main" id="{B174225D-7558-4BD3-8078-C4E280901129}"/>
              </a:ext>
            </a:extLst>
          </p:cNvPr>
          <p:cNvGrpSpPr/>
          <p:nvPr/>
        </p:nvGrpSpPr>
        <p:grpSpPr>
          <a:xfrm>
            <a:off x="4654401" y="6311985"/>
            <a:ext cx="2883198" cy="438539"/>
            <a:chOff x="4659682" y="6357648"/>
            <a:chExt cx="2883198" cy="438539"/>
          </a:xfrm>
        </p:grpSpPr>
        <p:pic>
          <p:nvPicPr>
            <p:cNvPr id="8" name="Picture 7">
              <a:extLst>
                <a:ext uri="{FF2B5EF4-FFF2-40B4-BE49-F238E27FC236}">
                  <a16:creationId xmlns:a16="http://schemas.microsoft.com/office/drawing/2014/main" id="{62C56754-08E3-404A-ABD8-EC1A02BFEBEA}"/>
                </a:ext>
              </a:extLst>
            </p:cNvPr>
            <p:cNvPicPr>
              <a:picLocks noChangeAspect="1"/>
            </p:cNvPicPr>
            <p:nvPr/>
          </p:nvPicPr>
          <p:blipFill>
            <a:blip r:embed="rId3"/>
            <a:stretch>
              <a:fillRect/>
            </a:stretch>
          </p:blipFill>
          <p:spPr>
            <a:xfrm>
              <a:off x="6915845" y="6357648"/>
              <a:ext cx="627035" cy="438539"/>
            </a:xfrm>
            <a:prstGeom prst="rect">
              <a:avLst/>
            </a:prstGeom>
          </p:spPr>
        </p:pic>
        <p:pic>
          <p:nvPicPr>
            <p:cNvPr id="11" name="Image 18">
              <a:extLst>
                <a:ext uri="{FF2B5EF4-FFF2-40B4-BE49-F238E27FC236}">
                  <a16:creationId xmlns:a16="http://schemas.microsoft.com/office/drawing/2014/main" id="{4D23BEED-D609-4FFF-8CDE-671F9A16F7A5}"/>
                </a:ext>
              </a:extLst>
            </p:cNvPr>
            <p:cNvPicPr>
              <a:picLocks noChangeAspect="1"/>
            </p:cNvPicPr>
            <p:nvPr/>
          </p:nvPicPr>
          <p:blipFill>
            <a:blip r:embed="rId4"/>
            <a:stretch>
              <a:fillRect/>
            </a:stretch>
          </p:blipFill>
          <p:spPr>
            <a:xfrm>
              <a:off x="4659682" y="6357648"/>
              <a:ext cx="799226" cy="393230"/>
            </a:xfrm>
            <a:prstGeom prst="rect">
              <a:avLst/>
            </a:prstGeom>
          </p:spPr>
        </p:pic>
      </p:gr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23E6-CB2A-5642-987E-451DC8BF0F3B}"/>
              </a:ext>
            </a:extLst>
          </p:cNvPr>
          <p:cNvSpPr>
            <a:spLocks noGrp="1"/>
          </p:cNvSpPr>
          <p:nvPr>
            <p:ph type="title"/>
          </p:nvPr>
        </p:nvSpPr>
        <p:spPr/>
        <p:txBody>
          <a:bodyPr>
            <a:normAutofit/>
          </a:bodyPr>
          <a:lstStyle/>
          <a:p>
            <a:r>
              <a:rPr lang="en-US" dirty="0"/>
              <a:t>Test of Target Materials with e</a:t>
            </a:r>
            <a:r>
              <a:rPr lang="en-US" baseline="30000" dirty="0"/>
              <a:t>‒</a:t>
            </a:r>
            <a:r>
              <a:rPr lang="en-US" dirty="0"/>
              <a:t> Beam at Mainz Microtron (MAMI)</a:t>
            </a:r>
          </a:p>
        </p:txBody>
      </p:sp>
      <p:sp>
        <p:nvSpPr>
          <p:cNvPr id="4" name="Footer Placeholder 3">
            <a:extLst>
              <a:ext uri="{FF2B5EF4-FFF2-40B4-BE49-F238E27FC236}">
                <a16:creationId xmlns:a16="http://schemas.microsoft.com/office/drawing/2014/main" id="{37F5E0F2-03A8-3049-B576-167E67E0FEFD}"/>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0487856C-84A9-C348-ABB6-E023024A6AFC}"/>
              </a:ext>
            </a:extLst>
          </p:cNvPr>
          <p:cNvSpPr>
            <a:spLocks noGrp="1"/>
          </p:cNvSpPr>
          <p:nvPr>
            <p:ph type="sldNum" sz="quarter" idx="12"/>
          </p:nvPr>
        </p:nvSpPr>
        <p:spPr/>
        <p:txBody>
          <a:bodyPr/>
          <a:lstStyle/>
          <a:p>
            <a:fld id="{07E1C93C-5050-FC42-8F10-D22D4F119D13}" type="slidenum">
              <a:rPr lang="en-US" smtClean="0"/>
              <a:pPr/>
              <a:t>10</a:t>
            </a:fld>
            <a:endParaRPr lang="en-US" dirty="0"/>
          </a:p>
        </p:txBody>
      </p:sp>
      <p:grpSp>
        <p:nvGrpSpPr>
          <p:cNvPr id="11" name="Group 10">
            <a:extLst>
              <a:ext uri="{FF2B5EF4-FFF2-40B4-BE49-F238E27FC236}">
                <a16:creationId xmlns:a16="http://schemas.microsoft.com/office/drawing/2014/main" id="{BEB5B5C6-3DBE-4A43-BF4F-D08A542CCBE4}"/>
              </a:ext>
            </a:extLst>
          </p:cNvPr>
          <p:cNvGrpSpPr/>
          <p:nvPr/>
        </p:nvGrpSpPr>
        <p:grpSpPr>
          <a:xfrm>
            <a:off x="299067" y="5032244"/>
            <a:ext cx="11754468" cy="1697659"/>
            <a:chOff x="299067" y="4798969"/>
            <a:chExt cx="11754468" cy="1697659"/>
          </a:xfrm>
        </p:grpSpPr>
        <p:pic>
          <p:nvPicPr>
            <p:cNvPr id="23" name="Graphic 22">
              <a:extLst>
                <a:ext uri="{FF2B5EF4-FFF2-40B4-BE49-F238E27FC236}">
                  <a16:creationId xmlns:a16="http://schemas.microsoft.com/office/drawing/2014/main" id="{D0630963-89C7-DE4A-9AA5-0565176183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04678" y="5242509"/>
              <a:ext cx="748857" cy="748857"/>
            </a:xfrm>
            <a:prstGeom prst="rect">
              <a:avLst/>
            </a:prstGeom>
          </p:spPr>
        </p:pic>
        <p:pic>
          <p:nvPicPr>
            <p:cNvPr id="24" name="Picture 23">
              <a:extLst>
                <a:ext uri="{FF2B5EF4-FFF2-40B4-BE49-F238E27FC236}">
                  <a16:creationId xmlns:a16="http://schemas.microsoft.com/office/drawing/2014/main" id="{7312A8C7-BBCB-0E49-88C2-416E56331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67" y="5416592"/>
              <a:ext cx="1840077" cy="596631"/>
            </a:xfrm>
            <a:prstGeom prst="rect">
              <a:avLst/>
            </a:prstGeom>
          </p:spPr>
        </p:pic>
        <p:pic>
          <p:nvPicPr>
            <p:cNvPr id="25" name="Graphic 24">
              <a:extLst>
                <a:ext uri="{FF2B5EF4-FFF2-40B4-BE49-F238E27FC236}">
                  <a16:creationId xmlns:a16="http://schemas.microsoft.com/office/drawing/2014/main" id="{CFCEB4BD-47E7-F543-8605-771C0938F8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9278" y="5303859"/>
              <a:ext cx="752449" cy="752449"/>
            </a:xfrm>
            <a:prstGeom prst="rect">
              <a:avLst/>
            </a:prstGeom>
          </p:spPr>
        </p:pic>
        <p:pic>
          <p:nvPicPr>
            <p:cNvPr id="26" name="Graphic 25">
              <a:extLst>
                <a:ext uri="{FF2B5EF4-FFF2-40B4-BE49-F238E27FC236}">
                  <a16:creationId xmlns:a16="http://schemas.microsoft.com/office/drawing/2014/main" id="{F7CA6768-3F1F-F449-B3F2-B79AB42AE7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0302" y="5361670"/>
              <a:ext cx="1506710" cy="572260"/>
            </a:xfrm>
            <a:prstGeom prst="rect">
              <a:avLst/>
            </a:prstGeom>
          </p:spPr>
        </p:pic>
        <p:pic>
          <p:nvPicPr>
            <p:cNvPr id="27" name="Picture 26">
              <a:extLst>
                <a:ext uri="{FF2B5EF4-FFF2-40B4-BE49-F238E27FC236}">
                  <a16:creationId xmlns:a16="http://schemas.microsoft.com/office/drawing/2014/main" id="{7D4A7008-1D47-C649-990D-B5FB6E7375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1336" y="4798969"/>
              <a:ext cx="2357860" cy="1697659"/>
            </a:xfrm>
            <a:prstGeom prst="rect">
              <a:avLst/>
            </a:prstGeom>
          </p:spPr>
        </p:pic>
        <p:pic>
          <p:nvPicPr>
            <p:cNvPr id="45" name="Graphic 44">
              <a:extLst>
                <a:ext uri="{FF2B5EF4-FFF2-40B4-BE49-F238E27FC236}">
                  <a16:creationId xmlns:a16="http://schemas.microsoft.com/office/drawing/2014/main" id="{C650B142-D246-E14C-AF43-2FEE8A6588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70044" y="5206414"/>
              <a:ext cx="1226505" cy="882771"/>
            </a:xfrm>
            <a:prstGeom prst="rect">
              <a:avLst/>
            </a:prstGeom>
          </p:spPr>
        </p:pic>
        <p:pic>
          <p:nvPicPr>
            <p:cNvPr id="46" name="Picture 45">
              <a:extLst>
                <a:ext uri="{FF2B5EF4-FFF2-40B4-BE49-F238E27FC236}">
                  <a16:creationId xmlns:a16="http://schemas.microsoft.com/office/drawing/2014/main" id="{CB71ADF6-6DDF-2740-BF1B-9D0C87DBEE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1047" y="5381560"/>
              <a:ext cx="1915224" cy="556033"/>
            </a:xfrm>
            <a:prstGeom prst="rect">
              <a:avLst/>
            </a:prstGeom>
          </p:spPr>
        </p:pic>
      </p:grpSp>
      <p:sp>
        <p:nvSpPr>
          <p:cNvPr id="47" name="Rectangle 46">
            <a:extLst>
              <a:ext uri="{FF2B5EF4-FFF2-40B4-BE49-F238E27FC236}">
                <a16:creationId xmlns:a16="http://schemas.microsoft.com/office/drawing/2014/main" id="{B63CB1C6-992C-1248-B7B9-060998192264}"/>
              </a:ext>
            </a:extLst>
          </p:cNvPr>
          <p:cNvSpPr/>
          <p:nvPr/>
        </p:nvSpPr>
        <p:spPr>
          <a:xfrm>
            <a:off x="168631" y="1037785"/>
            <a:ext cx="7222416" cy="1554272"/>
          </a:xfrm>
          <a:prstGeom prst="rect">
            <a:avLst/>
          </a:prstGeom>
          <a:ln w="15875">
            <a:solidFill>
              <a:srgbClr val="00B0F0"/>
            </a:solidFill>
          </a:ln>
          <a:effectLst/>
        </p:spPr>
        <p:txBody>
          <a:bodyPr wrap="square">
            <a:spAutoFit/>
          </a:bodyPr>
          <a:lstStyle/>
          <a:p>
            <a:pPr marL="228600" lvl="0" indent="-228600">
              <a:spcAft>
                <a:spcPts val="6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Investigate changes/</a:t>
            </a:r>
            <a:r>
              <a:rPr lang="en-US" dirty="0">
                <a:solidFill>
                  <a:srgbClr val="C00000"/>
                </a:solidFill>
                <a:latin typeface="Arial" panose="020B0604020202020204" pitchFamily="34" charset="0"/>
                <a:cs typeface="Arial" panose="020B0604020202020204" pitchFamily="34" charset="0"/>
              </a:rPr>
              <a:t>degradation of </a:t>
            </a:r>
            <a:r>
              <a:rPr lang="en-US">
                <a:solidFill>
                  <a:srgbClr val="C00000"/>
                </a:solidFill>
                <a:latin typeface="Arial" panose="020B0604020202020204" pitchFamily="34" charset="0"/>
                <a:cs typeface="Arial" panose="020B0604020202020204" pitchFamily="34" charset="0"/>
              </a:rPr>
              <a:t>target material </a:t>
            </a:r>
            <a:r>
              <a:rPr lang="en-US" dirty="0">
                <a:solidFill>
                  <a:srgbClr val="000000"/>
                </a:solidFill>
                <a:latin typeface="Arial" panose="020B0604020202020204" pitchFamily="34" charset="0"/>
                <a:cs typeface="Arial" panose="020B0604020202020204" pitchFamily="34" charset="0"/>
              </a:rPr>
              <a:t>after 10</a:t>
            </a:r>
            <a:r>
              <a:rPr lang="en-US" baseline="30000" dirty="0">
                <a:solidFill>
                  <a:srgbClr val="000000"/>
                </a:solidFill>
                <a:latin typeface="Arial" panose="020B0604020202020204" pitchFamily="34" charset="0"/>
                <a:cs typeface="Arial" panose="020B0604020202020204" pitchFamily="34" charset="0"/>
              </a:rPr>
              <a:t>6</a:t>
            </a:r>
            <a:r>
              <a:rPr lang="en-US" dirty="0">
                <a:solidFill>
                  <a:srgbClr val="000000"/>
                </a:solidFill>
                <a:latin typeface="Arial" panose="020B0604020202020204" pitchFamily="34" charset="0"/>
                <a:cs typeface="Arial" panose="020B0604020202020204" pitchFamily="34" charset="0"/>
              </a:rPr>
              <a:t>-10</a:t>
            </a:r>
            <a:r>
              <a:rPr lang="en-US" baseline="30000" dirty="0">
                <a:solidFill>
                  <a:srgbClr val="000000"/>
                </a:solidFill>
                <a:latin typeface="Arial" panose="020B0604020202020204" pitchFamily="34" charset="0"/>
                <a:cs typeface="Arial" panose="020B0604020202020204" pitchFamily="34" charset="0"/>
              </a:rPr>
              <a:t>7</a:t>
            </a:r>
            <a:r>
              <a:rPr lang="en-US" dirty="0">
                <a:solidFill>
                  <a:srgbClr val="000000"/>
                </a:solidFill>
                <a:latin typeface="Arial" panose="020B0604020202020204" pitchFamily="34" charset="0"/>
                <a:cs typeface="Arial" panose="020B0604020202020204" pitchFamily="34" charset="0"/>
              </a:rPr>
              <a:t> thermal cycles. Test </a:t>
            </a:r>
            <a:r>
              <a:rPr lang="en-US" dirty="0">
                <a:solidFill>
                  <a:srgbClr val="C00000"/>
                </a:solidFill>
                <a:latin typeface="Arial" panose="020B0604020202020204" pitchFamily="34" charset="0"/>
                <a:cs typeface="Arial" panose="020B0604020202020204" pitchFamily="34" charset="0"/>
              </a:rPr>
              <a:t>fatigue </a:t>
            </a:r>
            <a:r>
              <a:rPr lang="en-US" dirty="0">
                <a:latin typeface="Arial" panose="020B0604020202020204" pitchFamily="34" charset="0"/>
                <a:cs typeface="Arial" panose="020B0604020202020204" pitchFamily="34" charset="0"/>
              </a:rPr>
              <a:t>of </a:t>
            </a:r>
            <a:r>
              <a:rPr lang="en-US" dirty="0">
                <a:solidFill>
                  <a:srgbClr val="000000"/>
                </a:solidFill>
                <a:latin typeface="Arial" panose="020B0604020202020204" pitchFamily="34" charset="0"/>
                <a:cs typeface="Arial" panose="020B0604020202020204" pitchFamily="34" charset="0"/>
              </a:rPr>
              <a:t>target materials: W, Ta, W-alloys (JLab target) and </a:t>
            </a:r>
            <a:r>
              <a:rPr lang="en-US" dirty="0" err="1">
                <a:solidFill>
                  <a:srgbClr val="000000"/>
                </a:solidFill>
                <a:latin typeface="Arial" panose="020B0604020202020204" pitchFamily="34" charset="0"/>
                <a:cs typeface="Arial" panose="020B0604020202020204" pitchFamily="34" charset="0"/>
              </a:rPr>
              <a:t>Ti</a:t>
            </a:r>
            <a:r>
              <a:rPr lang="en-US" dirty="0">
                <a:solidFill>
                  <a:srgbClr val="000000"/>
                </a:solidFill>
                <a:latin typeface="Arial" panose="020B0604020202020204" pitchFamily="34" charset="0"/>
                <a:cs typeface="Arial" panose="020B0604020202020204" pitchFamily="34" charset="0"/>
              </a:rPr>
              <a:t>-alloys (ILC target) at different temperatures </a:t>
            </a:r>
          </a:p>
          <a:p>
            <a:pPr marL="228600" lvl="0" indent="-228600">
              <a:spcAft>
                <a:spcPts val="6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Study impact of </a:t>
            </a:r>
            <a:r>
              <a:rPr lang="en-US" dirty="0">
                <a:solidFill>
                  <a:srgbClr val="C00000"/>
                </a:solidFill>
                <a:latin typeface="Arial" panose="020B0604020202020204" pitchFamily="34" charset="0"/>
                <a:cs typeface="Arial" panose="020B0604020202020204" pitchFamily="34" charset="0"/>
              </a:rPr>
              <a:t>radiation damage </a:t>
            </a:r>
            <a:r>
              <a:rPr lang="en-US" dirty="0">
                <a:solidFill>
                  <a:srgbClr val="000000"/>
                </a:solidFill>
                <a:latin typeface="Arial" panose="020B0604020202020204" pitchFamily="34" charset="0"/>
                <a:cs typeface="Arial" panose="020B0604020202020204" pitchFamily="34" charset="0"/>
              </a:rPr>
              <a:t>on target material properties between 0.1 and 0.5 </a:t>
            </a:r>
            <a:r>
              <a:rPr lang="en-US" dirty="0" err="1">
                <a:solidFill>
                  <a:srgbClr val="000000"/>
                </a:solidFill>
                <a:latin typeface="Arial" panose="020B0604020202020204" pitchFamily="34" charset="0"/>
                <a:cs typeface="Arial" panose="020B0604020202020204" pitchFamily="34" charset="0"/>
              </a:rPr>
              <a:t>dpa</a:t>
            </a:r>
            <a:r>
              <a:rPr lang="en-US" dirty="0">
                <a:solidFill>
                  <a:srgbClr val="000000"/>
                </a:solidFill>
                <a:latin typeface="Arial" panose="020B0604020202020204" pitchFamily="34" charset="0"/>
                <a:cs typeface="Arial" panose="020B0604020202020204" pitchFamily="34" charset="0"/>
              </a:rPr>
              <a:t> at expected elevated temperatures</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1EE0216-6AFB-4F00-8B50-1474F462353A}"/>
                  </a:ext>
                </a:extLst>
              </p:cNvPr>
              <p:cNvSpPr/>
              <p:nvPr/>
            </p:nvSpPr>
            <p:spPr>
              <a:xfrm>
                <a:off x="7624294" y="1448308"/>
                <a:ext cx="4307050" cy="1431161"/>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Beam energy: </a:t>
                </a:r>
                <a:r>
                  <a:rPr lang="en-US" dirty="0">
                    <a:solidFill>
                      <a:srgbClr val="0000CC"/>
                    </a:solidFill>
                    <a:latin typeface="Arial" panose="020B0604020202020204" pitchFamily="34" charset="0"/>
                    <a:cs typeface="Arial" panose="020B0604020202020204" pitchFamily="34" charset="0"/>
                  </a:rPr>
                  <a:t>3.5 MeV</a:t>
                </a: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Pulsed current: I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latin typeface="Arial" panose="020B0604020202020204" pitchFamily="34" charset="0"/>
                    <a:cs typeface="Arial" panose="020B0604020202020204" pitchFamily="34" charset="0"/>
                  </a:rPr>
                  <a:t> </a:t>
                </a:r>
                <a:r>
                  <a:rPr lang="en-US" dirty="0">
                    <a:solidFill>
                      <a:srgbClr val="0000CC"/>
                    </a:solidFill>
                    <a:latin typeface="Arial" panose="020B0604020202020204" pitchFamily="34" charset="0"/>
                    <a:cs typeface="Arial" panose="020B0604020202020204" pitchFamily="34" charset="0"/>
                  </a:rPr>
                  <a:t>50 </a:t>
                </a:r>
                <a:r>
                  <a:rPr lang="el-GR" dirty="0">
                    <a:solidFill>
                      <a:srgbClr val="0000CC"/>
                    </a:solidFill>
                    <a:latin typeface="Arial" panose="020B0604020202020204" pitchFamily="34" charset="0"/>
                    <a:cs typeface="Arial" panose="020B0604020202020204" pitchFamily="34" charset="0"/>
                  </a:rPr>
                  <a:t>μ</a:t>
                </a:r>
                <a:r>
                  <a:rPr lang="en-US" dirty="0">
                    <a:solidFill>
                      <a:srgbClr val="0000CC"/>
                    </a:solidFill>
                    <a:latin typeface="Arial" panose="020B0604020202020204" pitchFamily="34" charset="0"/>
                    <a:cs typeface="Arial" panose="020B0604020202020204" pitchFamily="34" charset="0"/>
                  </a:rPr>
                  <a:t>A</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Pulse length </a:t>
                </a:r>
                <a:r>
                  <a:rPr lang="en-US" i="1" dirty="0" err="1">
                    <a:latin typeface="Arial" panose="020B0604020202020204" pitchFamily="34" charset="0"/>
                    <a:cs typeface="Arial" panose="020B0604020202020204" pitchFamily="34" charset="0"/>
                  </a:rPr>
                  <a:t>t</a:t>
                </a:r>
                <a:r>
                  <a:rPr lang="en-US" i="1" baseline="-25000" dirty="0" err="1">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a:t>
                </a:r>
                <a14:m>
                  <m:oMath xmlns:m="http://schemas.openxmlformats.org/officeDocument/2006/math">
                    <m:r>
                      <a:rPr lang="en-US"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rgbClr val="0000CC"/>
                    </a:solidFill>
                    <a:latin typeface="Arial" panose="020B0604020202020204" pitchFamily="34" charset="0"/>
                    <a:cs typeface="Arial" panose="020B0604020202020204" pitchFamily="34" charset="0"/>
                  </a:rPr>
                  <a:t> 0.3 </a:t>
                </a:r>
                <a:r>
                  <a:rPr lang="en-US" dirty="0" err="1">
                    <a:solidFill>
                      <a:srgbClr val="0000CC"/>
                    </a:solidFill>
                    <a:latin typeface="Arial" panose="020B0604020202020204" pitchFamily="34" charset="0"/>
                    <a:cs typeface="Arial" panose="020B0604020202020204" pitchFamily="34" charset="0"/>
                  </a:rPr>
                  <a:t>ms</a:t>
                </a:r>
                <a:r>
                  <a:rPr lang="en-US"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Beam rms size on target: </a:t>
                </a:r>
                <a:r>
                  <a:rPr lang="el-GR" dirty="0">
                    <a:solidFill>
                      <a:srgbClr val="0000CC"/>
                    </a:solidFill>
                    <a:latin typeface="Arial" panose="020B0604020202020204" pitchFamily="34" charset="0"/>
                    <a:cs typeface="Arial" panose="020B0604020202020204" pitchFamily="34" charset="0"/>
                  </a:rPr>
                  <a:t>σ</a:t>
                </a:r>
                <a:r>
                  <a:rPr lang="en-US" dirty="0">
                    <a:solidFill>
                      <a:srgbClr val="0000CC"/>
                    </a:solidFill>
                    <a:latin typeface="Arial" panose="020B0604020202020204" pitchFamily="34" charset="0"/>
                    <a:cs typeface="Arial" panose="020B0604020202020204" pitchFamily="34" charset="0"/>
                  </a:rPr>
                  <a:t> </a:t>
                </a:r>
                <a14:m>
                  <m:oMath xmlns:m="http://schemas.openxmlformats.org/officeDocument/2006/math">
                    <m:r>
                      <a:rPr lang="en-US"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rgbClr val="0000CC"/>
                    </a:solidFill>
                    <a:latin typeface="Arial" panose="020B0604020202020204" pitchFamily="34" charset="0"/>
                    <a:cs typeface="Arial" panose="020B0604020202020204" pitchFamily="34" charset="0"/>
                  </a:rPr>
                  <a:t> 250 </a:t>
                </a:r>
                <a:r>
                  <a:rPr lang="el-GR" dirty="0">
                    <a:solidFill>
                      <a:srgbClr val="0000CC"/>
                    </a:solidFill>
                    <a:latin typeface="Arial" panose="020B0604020202020204" pitchFamily="34" charset="0"/>
                    <a:cs typeface="Arial" panose="020B0604020202020204" pitchFamily="34" charset="0"/>
                  </a:rPr>
                  <a:t>μ</a:t>
                </a:r>
                <a:r>
                  <a:rPr lang="en-US" dirty="0">
                    <a:solidFill>
                      <a:srgbClr val="0000CC"/>
                    </a:solidFill>
                    <a:latin typeface="Arial" panose="020B0604020202020204" pitchFamily="34" charset="0"/>
                    <a:cs typeface="Arial" panose="020B0604020202020204" pitchFamily="34" charset="0"/>
                  </a:rPr>
                  <a:t>m</a:t>
                </a:r>
                <a:endParaRPr lang="en-US" dirty="0">
                  <a:latin typeface="Arial" panose="020B0604020202020204" pitchFamily="34" charset="0"/>
                  <a:cs typeface="Arial" panose="020B0604020202020204" pitchFamily="34" charset="0"/>
                </a:endParaRPr>
              </a:p>
            </p:txBody>
          </p:sp>
        </mc:Choice>
        <mc:Fallback xmlns="">
          <p:sp>
            <p:nvSpPr>
              <p:cNvPr id="20" name="Rectangle 19">
                <a:extLst>
                  <a:ext uri="{FF2B5EF4-FFF2-40B4-BE49-F238E27FC236}">
                    <a16:creationId xmlns:a16="http://schemas.microsoft.com/office/drawing/2014/main" id="{81EE0216-6AFB-4F00-8B50-1474F462353A}"/>
                  </a:ext>
                </a:extLst>
              </p:cNvPr>
              <p:cNvSpPr>
                <a:spLocks noRot="1" noChangeAspect="1" noMove="1" noResize="1" noEditPoints="1" noAdjustHandles="1" noChangeArrowheads="1" noChangeShapeType="1" noTextEdit="1"/>
              </p:cNvSpPr>
              <p:nvPr/>
            </p:nvSpPr>
            <p:spPr>
              <a:xfrm>
                <a:off x="7624294" y="1448308"/>
                <a:ext cx="4307050" cy="1431161"/>
              </a:xfrm>
              <a:prstGeom prst="rect">
                <a:avLst/>
              </a:prstGeom>
              <a:blipFill>
                <a:blip r:embed="rId13"/>
                <a:stretch>
                  <a:fillRect l="-992" t="-2564" r="-850" b="-641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4F3A6AE-C355-4F6F-B078-D449019F6950}"/>
              </a:ext>
            </a:extLst>
          </p:cNvPr>
          <p:cNvSpPr txBox="1"/>
          <p:nvPr/>
        </p:nvSpPr>
        <p:spPr>
          <a:xfrm>
            <a:off x="7903747" y="1007310"/>
            <a:ext cx="1923925"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MAMI e</a:t>
            </a:r>
            <a:r>
              <a:rPr lang="en-US"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Beam:  </a:t>
            </a:r>
          </a:p>
        </p:txBody>
      </p:sp>
      <p:sp>
        <p:nvSpPr>
          <p:cNvPr id="18" name="TextBox 17">
            <a:extLst>
              <a:ext uri="{FF2B5EF4-FFF2-40B4-BE49-F238E27FC236}">
                <a16:creationId xmlns:a16="http://schemas.microsoft.com/office/drawing/2014/main" id="{C51CADF7-DBD9-4E95-A58D-E8FA54C14CCF}"/>
              </a:ext>
            </a:extLst>
          </p:cNvPr>
          <p:cNvSpPr txBox="1"/>
          <p:nvPr/>
        </p:nvSpPr>
        <p:spPr>
          <a:xfrm>
            <a:off x="257142" y="3089289"/>
            <a:ext cx="11674201" cy="2139047"/>
          </a:xfrm>
          <a:prstGeom prst="rect">
            <a:avLst/>
          </a:prstGeom>
          <a:noFill/>
        </p:spPr>
        <p:txBody>
          <a:bodyPr wrap="square" rtlCol="0">
            <a:spAutoFit/>
          </a:bodyPr>
          <a:lstStyle/>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DESY: </a:t>
            </a:r>
            <a:r>
              <a:rPr lang="en-US" dirty="0">
                <a:latin typeface="Arial" panose="020B0604020202020204" pitchFamily="34" charset="0"/>
                <a:cs typeface="Arial" panose="020B0604020202020204" pitchFamily="34" charset="0"/>
              </a:rPr>
              <a:t>S. Riemann</a:t>
            </a:r>
          </a:p>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Helmholtz-</a:t>
            </a:r>
            <a:r>
              <a:rPr lang="en-US"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Zentrum</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hereon</a:t>
            </a:r>
            <a:r>
              <a:rPr lang="en-US" dirty="0">
                <a:latin typeface="Arial" panose="020B0604020202020204" pitchFamily="34" charset="0"/>
                <a:cs typeface="Arial" panose="020B0604020202020204" pitchFamily="34" charset="0"/>
              </a:rPr>
              <a:t>: D. Lott, T. </a:t>
            </a:r>
            <a:r>
              <a:rPr lang="en-US" dirty="0" err="1">
                <a:latin typeface="Arial" panose="020B0604020202020204" pitchFamily="34" charset="0"/>
                <a:cs typeface="Arial" panose="020B0604020202020204" pitchFamily="34" charset="0"/>
              </a:rPr>
              <a:t>Lengler</a:t>
            </a:r>
            <a:endParaRPr lang="en-US" dirty="0">
              <a:latin typeface="Arial" panose="020B0604020202020204" pitchFamily="34" charset="0"/>
              <a:cs typeface="Arial" panose="020B0604020202020204" pitchFamily="34" charset="0"/>
            </a:endParaRPr>
          </a:p>
          <a:p>
            <a:pPr>
              <a:spcAft>
                <a:spcPts val="600"/>
              </a:spcAft>
            </a:pPr>
            <a:r>
              <a:rPr lang="en-US"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IJCLab</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 </a:t>
            </a:r>
            <a:r>
              <a:rPr lang="en-US" dirty="0" err="1">
                <a:latin typeface="Arial" panose="020B0604020202020204" pitchFamily="34" charset="0"/>
                <a:cs typeface="Arial" panose="020B0604020202020204" pitchFamily="34" charset="0"/>
              </a:rPr>
              <a:t>Habet</a:t>
            </a:r>
            <a:r>
              <a:rPr lang="en-US" dirty="0">
                <a:latin typeface="Arial" panose="020B0604020202020204" pitchFamily="34" charset="0"/>
                <a:cs typeface="Arial" panose="020B0604020202020204" pitchFamily="34" charset="0"/>
              </a:rPr>
              <a:t>, C. Le Galliard, </a:t>
            </a:r>
            <a:r>
              <a:rPr lang="en-US" dirty="0" err="1">
                <a:latin typeface="Arial" panose="020B0604020202020204" pitchFamily="34" charset="0"/>
                <a:cs typeface="Arial" panose="020B0604020202020204" pitchFamily="34" charset="0"/>
              </a:rPr>
              <a:t>E.Voutier</a:t>
            </a:r>
            <a:endParaRPr lang="en-US" dirty="0">
              <a:latin typeface="Arial" panose="020B0604020202020204" pitchFamily="34" charset="0"/>
              <a:cs typeface="Arial" panose="020B0604020202020204" pitchFamily="34" charset="0"/>
            </a:endParaRPr>
          </a:p>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Jefferson Lab: </a:t>
            </a:r>
            <a:r>
              <a:rPr lang="en-US" dirty="0">
                <a:latin typeface="Arial" panose="020B0604020202020204" pitchFamily="34" charset="0"/>
                <a:cs typeface="Arial" panose="020B0604020202020204" pitchFamily="34" charset="0"/>
              </a:rPr>
              <a:t>J. Grames, A. Ushakov</a:t>
            </a:r>
          </a:p>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University of Hamburg</a:t>
            </a:r>
            <a:r>
              <a:rPr lang="en-US" dirty="0">
                <a:latin typeface="Arial" panose="020B0604020202020204" pitchFamily="34" charset="0"/>
                <a:cs typeface="Arial" panose="020B0604020202020204" pitchFamily="34" charset="0"/>
              </a:rPr>
              <a:t>: G. Moortgat-Pick, M. </a:t>
            </a:r>
            <a:r>
              <a:rPr lang="en-US" dirty="0" err="1"/>
              <a:t>Formela</a:t>
            </a:r>
            <a:endParaRPr lang="en-US" dirty="0"/>
          </a:p>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Johannes Gutenberg University Mainz</a:t>
            </a:r>
            <a:r>
              <a:rPr lang="en-US" dirty="0">
                <a:latin typeface="Arial" panose="020B0604020202020204" pitchFamily="34" charset="0"/>
                <a:cs typeface="Arial" panose="020B0604020202020204" pitchFamily="34" charset="0"/>
              </a:rPr>
              <a:t>:</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K. </a:t>
            </a:r>
            <a:r>
              <a:rPr lang="en-US" dirty="0" err="1">
                <a:latin typeface="Arial" panose="020B0604020202020204" pitchFamily="34" charset="0"/>
                <a:cs typeface="Arial" panose="020B0604020202020204" pitchFamily="34" charset="0"/>
              </a:rPr>
              <a:t>Aulenbacher</a:t>
            </a:r>
            <a:r>
              <a:rPr lang="en-US" dirty="0">
                <a:latin typeface="Arial" panose="020B0604020202020204" pitchFamily="34" charset="0"/>
                <a:cs typeface="Arial" panose="020B0604020202020204" pitchFamily="34" charset="0"/>
              </a:rPr>
              <a:t>, T. </a:t>
            </a:r>
            <a:r>
              <a:rPr lang="en-US" dirty="0" err="1">
                <a:latin typeface="Arial" panose="020B0604020202020204" pitchFamily="34" charset="0"/>
                <a:cs typeface="Arial" panose="020B0604020202020204" pitchFamily="34" charset="0"/>
              </a:rPr>
              <a:t>Beiser</a:t>
            </a:r>
            <a:r>
              <a:rPr lang="en-US" dirty="0">
                <a:latin typeface="Arial" panose="020B0604020202020204" pitchFamily="34" charset="0"/>
                <a:cs typeface="Arial" panose="020B0604020202020204" pitchFamily="34" charset="0"/>
              </a:rPr>
              <a:t>, M. </a:t>
            </a:r>
            <a:r>
              <a:rPr lang="en-US" dirty="0" err="1">
                <a:latin typeface="Arial" panose="020B0604020202020204" pitchFamily="34" charset="0"/>
                <a:cs typeface="Arial" panose="020B0604020202020204" pitchFamily="34" charset="0"/>
              </a:rPr>
              <a:t>Dehn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090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4D283A24-28CC-402D-84AA-CD66D26432A7}"/>
              </a:ext>
            </a:extLst>
          </p:cNvPr>
          <p:cNvGraphicFramePr>
            <a:graphicFrameLocks noChangeAspect="1"/>
          </p:cNvGraphicFramePr>
          <p:nvPr>
            <p:extLst>
              <p:ext uri="{D42A27DB-BD31-4B8C-83A1-F6EECF244321}">
                <p14:modId xmlns:p14="http://schemas.microsoft.com/office/powerpoint/2010/main" val="1955442262"/>
              </p:ext>
            </p:extLst>
          </p:nvPr>
        </p:nvGraphicFramePr>
        <p:xfrm>
          <a:off x="477799" y="1288162"/>
          <a:ext cx="5560333" cy="4170250"/>
        </p:xfrm>
        <a:graphic>
          <a:graphicData uri="http://schemas.openxmlformats.org/presentationml/2006/ole">
            <mc:AlternateContent xmlns:mc="http://schemas.openxmlformats.org/markup-compatibility/2006">
              <mc:Choice xmlns:v="urn:schemas-microsoft-com:vml" Requires="v">
                <p:oleObj spid="_x0000_s10254" name="Acrobat Document" r:id="rId3" imgW="4876800" imgH="3657177" progId="AcroExch.Document.2017">
                  <p:embed/>
                </p:oleObj>
              </mc:Choice>
              <mc:Fallback>
                <p:oleObj name="Acrobat Document" r:id="rId3" imgW="4876800" imgH="3657177" progId="AcroExch.Document.2017">
                  <p:embed/>
                  <p:pic>
                    <p:nvPicPr>
                      <p:cNvPr id="0" name=""/>
                      <p:cNvPicPr/>
                      <p:nvPr/>
                    </p:nvPicPr>
                    <p:blipFill>
                      <a:blip r:embed="rId4"/>
                      <a:stretch>
                        <a:fillRect/>
                      </a:stretch>
                    </p:blipFill>
                    <p:spPr>
                      <a:xfrm>
                        <a:off x="477799" y="1288162"/>
                        <a:ext cx="5560333" cy="417025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Radiation Damage of Tungsten by 3.5 MeV e</a:t>
            </a:r>
            <a:r>
              <a:rPr lang="en-US" baseline="30000" dirty="0">
                <a:latin typeface="Arial" panose="020B0604020202020204" pitchFamily="34" charset="0"/>
              </a:rPr>
              <a:t>‒</a:t>
            </a:r>
            <a:r>
              <a:rPr lang="en-US" dirty="0"/>
              <a:t> Beam with 50 µm Spot Size </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23" name="TextBox 22">
            <a:extLst>
              <a:ext uri="{FF2B5EF4-FFF2-40B4-BE49-F238E27FC236}">
                <a16:creationId xmlns:a16="http://schemas.microsoft.com/office/drawing/2014/main" id="{AECA7934-6C23-4A4C-9B04-4ACAF603FA99}"/>
              </a:ext>
            </a:extLst>
          </p:cNvPr>
          <p:cNvSpPr txBox="1"/>
          <p:nvPr/>
        </p:nvSpPr>
        <p:spPr>
          <a:xfrm>
            <a:off x="1435093" y="5606708"/>
            <a:ext cx="4059125" cy="369332"/>
          </a:xfrm>
          <a:prstGeom prst="rect">
            <a:avLst/>
          </a:prstGeom>
          <a:noFill/>
        </p:spPr>
        <p:txBody>
          <a:bodyPr wrap="none" rtlCol="0">
            <a:spAutoFit/>
          </a:bodyPr>
          <a:lstStyle/>
          <a:p>
            <a:pPr algn="ctr">
              <a:spcAft>
                <a:spcPts val="600"/>
              </a:spcAft>
            </a:pPr>
            <a:r>
              <a:rPr lang="en-US" dirty="0">
                <a:latin typeface="Arial" panose="020B0604020202020204" pitchFamily="34" charset="0"/>
                <a:cs typeface="Arial" panose="020B0604020202020204" pitchFamily="34" charset="0"/>
              </a:rPr>
              <a:t>Max Rad. Damage = </a:t>
            </a:r>
            <a:r>
              <a:rPr lang="en-US" b="1" dirty="0">
                <a:latin typeface="Arial" panose="020B0604020202020204" pitchFamily="34" charset="0"/>
                <a:cs typeface="Arial" panose="020B0604020202020204" pitchFamily="34" charset="0"/>
              </a:rPr>
              <a:t>1.02E-19 </a:t>
            </a:r>
            <a:r>
              <a:rPr lang="fr-FR" b="1" dirty="0">
                <a:latin typeface="Arial" panose="020B0604020202020204" pitchFamily="34" charset="0"/>
                <a:cs typeface="Arial" panose="020B0604020202020204" pitchFamily="34" charset="0"/>
              </a:rPr>
              <a:t>dpa/</a:t>
            </a:r>
            <a:r>
              <a:rPr lang="en-US" b="1" dirty="0">
                <a:latin typeface="Arial" panose="020B0604020202020204" pitchFamily="34" charset="0"/>
                <a:cs typeface="Arial" panose="020B0604020202020204" pitchFamily="34" charset="0"/>
              </a:rPr>
              <a:t>e</a:t>
            </a:r>
            <a:r>
              <a:rPr lang="en-US" b="1" baseline="30000"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CCA40484-8673-40C3-BCFE-A5A97D6A8A39}"/>
              </a:ext>
            </a:extLst>
          </p:cNvPr>
          <p:cNvGraphicFramePr>
            <a:graphicFrameLocks noGrp="1"/>
          </p:cNvGraphicFramePr>
          <p:nvPr>
            <p:extLst>
              <p:ext uri="{D42A27DB-BD31-4B8C-83A1-F6EECF244321}">
                <p14:modId xmlns:p14="http://schemas.microsoft.com/office/powerpoint/2010/main" val="3428996734"/>
              </p:ext>
            </p:extLst>
          </p:nvPr>
        </p:nvGraphicFramePr>
        <p:xfrm>
          <a:off x="7950539" y="3583257"/>
          <a:ext cx="2806368" cy="2550160"/>
        </p:xfrm>
        <a:graphic>
          <a:graphicData uri="http://schemas.openxmlformats.org/drawingml/2006/table">
            <a:tbl>
              <a:tblPr firstRow="1" bandRow="1">
                <a:tableStyleId>{5C22544A-7EE6-4342-B048-85BDC9FD1C3A}</a:tableStyleId>
              </a:tblPr>
              <a:tblGrid>
                <a:gridCol w="1079168">
                  <a:extLst>
                    <a:ext uri="{9D8B030D-6E8A-4147-A177-3AD203B41FA5}">
                      <a16:colId xmlns:a16="http://schemas.microsoft.com/office/drawing/2014/main" val="4125436725"/>
                    </a:ext>
                  </a:extLst>
                </a:gridCol>
                <a:gridCol w="1727200">
                  <a:extLst>
                    <a:ext uri="{9D8B030D-6E8A-4147-A177-3AD203B41FA5}">
                      <a16:colId xmlns:a16="http://schemas.microsoft.com/office/drawing/2014/main" val="427493351"/>
                    </a:ext>
                  </a:extLst>
                </a:gridCol>
              </a:tblGrid>
              <a:tr h="595721">
                <a:tc>
                  <a:txBody>
                    <a:bodyPr/>
                    <a:lstStyle/>
                    <a:p>
                      <a:r>
                        <a:rPr lang="en-US" sz="1600" dirty="0">
                          <a:latin typeface="Arial" panose="020B0604020202020204" pitchFamily="34" charset="0"/>
                          <a:cs typeface="Arial" panose="020B0604020202020204" pitchFamily="34" charset="0"/>
                        </a:rPr>
                        <a:t>Material</a:t>
                      </a:r>
                    </a:p>
                  </a:txBody>
                  <a:tcPr/>
                </a:tc>
                <a:tc>
                  <a:txBody>
                    <a:bodyPr/>
                    <a:lstStyle/>
                    <a:p>
                      <a:pPr algn="ctr"/>
                      <a:r>
                        <a:rPr lang="en-US" sz="1600" dirty="0">
                          <a:latin typeface="Arial" panose="020B0604020202020204" pitchFamily="34" charset="0"/>
                          <a:cs typeface="Arial" panose="020B0604020202020204" pitchFamily="34" charset="0"/>
                        </a:rPr>
                        <a:t>Displacement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Threshold Energy</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[eV]</a:t>
                      </a:r>
                    </a:p>
                  </a:txBody>
                  <a:tcPr/>
                </a:tc>
                <a:extLst>
                  <a:ext uri="{0D108BD9-81ED-4DB2-BD59-A6C34878D82A}">
                    <a16:rowId xmlns:a16="http://schemas.microsoft.com/office/drawing/2014/main" val="1399115586"/>
                  </a:ext>
                </a:extLst>
              </a:tr>
              <a:tr h="370840">
                <a:tc>
                  <a:txBody>
                    <a:bodyPr/>
                    <a:lstStyle/>
                    <a:p>
                      <a:r>
                        <a:rPr lang="en-US" sz="1600" dirty="0">
                          <a:latin typeface="Arial" panose="020B0604020202020204" pitchFamily="34" charset="0"/>
                          <a:cs typeface="Arial" panose="020B0604020202020204" pitchFamily="34" charset="0"/>
                        </a:rPr>
                        <a:t>W</a:t>
                      </a:r>
                    </a:p>
                  </a:txBody>
                  <a:tcPr/>
                </a:tc>
                <a:tc>
                  <a:txBody>
                    <a:bodyPr/>
                    <a:lstStyle/>
                    <a:p>
                      <a:pPr algn="ctr"/>
                      <a:r>
                        <a:rPr lang="en-US" sz="1600" dirty="0">
                          <a:latin typeface="Arial" panose="020B0604020202020204" pitchFamily="34" charset="0"/>
                          <a:cs typeface="Arial" panose="020B0604020202020204" pitchFamily="34" charset="0"/>
                        </a:rPr>
                        <a:t>90</a:t>
                      </a:r>
                    </a:p>
                  </a:txBody>
                  <a:tcPr/>
                </a:tc>
                <a:extLst>
                  <a:ext uri="{0D108BD9-81ED-4DB2-BD59-A6C34878D82A}">
                    <a16:rowId xmlns:a16="http://schemas.microsoft.com/office/drawing/2014/main" val="3572340"/>
                  </a:ext>
                </a:extLst>
              </a:tr>
              <a:tr h="370840">
                <a:tc>
                  <a:txBody>
                    <a:bodyPr/>
                    <a:lstStyle/>
                    <a:p>
                      <a:r>
                        <a:rPr lang="en-US" sz="1600" dirty="0">
                          <a:latin typeface="Arial" panose="020B0604020202020204" pitchFamily="34" charset="0"/>
                          <a:cs typeface="Arial" panose="020B0604020202020204" pitchFamily="34" charset="0"/>
                        </a:rPr>
                        <a:t>Ta</a:t>
                      </a:r>
                    </a:p>
                  </a:txBody>
                  <a:tcPr/>
                </a:tc>
                <a:tc>
                  <a:txBody>
                    <a:bodyPr/>
                    <a:lstStyle/>
                    <a:p>
                      <a:pPr algn="ctr"/>
                      <a:r>
                        <a:rPr lang="en-US" sz="1600" dirty="0">
                          <a:latin typeface="Arial" panose="020B0604020202020204" pitchFamily="34" charset="0"/>
                          <a:cs typeface="Arial" panose="020B0604020202020204" pitchFamily="34" charset="0"/>
                        </a:rPr>
                        <a:t>90</a:t>
                      </a:r>
                    </a:p>
                  </a:txBody>
                  <a:tcPr/>
                </a:tc>
                <a:extLst>
                  <a:ext uri="{0D108BD9-81ED-4DB2-BD59-A6C34878D82A}">
                    <a16:rowId xmlns:a16="http://schemas.microsoft.com/office/drawing/2014/main" val="3241648216"/>
                  </a:ext>
                </a:extLst>
              </a:tr>
              <a:tr h="370840">
                <a:tc>
                  <a:txBody>
                    <a:bodyPr/>
                    <a:lstStyle/>
                    <a:p>
                      <a:r>
                        <a:rPr lang="en-US" sz="1600" dirty="0">
                          <a:latin typeface="Arial" panose="020B0604020202020204" pitchFamily="34" charset="0"/>
                          <a:cs typeface="Arial" panose="020B0604020202020204" pitchFamily="34" charset="0"/>
                        </a:rPr>
                        <a:t>Re</a:t>
                      </a:r>
                    </a:p>
                  </a:txBody>
                  <a:tcPr/>
                </a:tc>
                <a:tc>
                  <a:txBody>
                    <a:bodyPr/>
                    <a:lstStyle/>
                    <a:p>
                      <a:pPr algn="ctr"/>
                      <a:r>
                        <a:rPr lang="en-US" sz="1600" dirty="0">
                          <a:latin typeface="Arial" panose="020B0604020202020204" pitchFamily="34" charset="0"/>
                          <a:cs typeface="Arial" panose="020B0604020202020204" pitchFamily="34" charset="0"/>
                        </a:rPr>
                        <a:t>60</a:t>
                      </a:r>
                    </a:p>
                  </a:txBody>
                  <a:tcPr/>
                </a:tc>
                <a:extLst>
                  <a:ext uri="{0D108BD9-81ED-4DB2-BD59-A6C34878D82A}">
                    <a16:rowId xmlns:a16="http://schemas.microsoft.com/office/drawing/2014/main" val="348607231"/>
                  </a:ext>
                </a:extLst>
              </a:tr>
              <a:tr h="370840">
                <a:tc>
                  <a:txBody>
                    <a:bodyPr/>
                    <a:lstStyle/>
                    <a:p>
                      <a:r>
                        <a:rPr lang="en-US" sz="1600" dirty="0">
                          <a:latin typeface="Arial" panose="020B0604020202020204" pitchFamily="34" charset="0"/>
                          <a:cs typeface="Arial" panose="020B0604020202020204" pitchFamily="34" charset="0"/>
                        </a:rPr>
                        <a:t>Cu</a:t>
                      </a:r>
                    </a:p>
                  </a:txBody>
                  <a:tcPr/>
                </a:tc>
                <a:tc>
                  <a:txBody>
                    <a:bodyPr/>
                    <a:lstStyle/>
                    <a:p>
                      <a:pPr algn="ctr"/>
                      <a:r>
                        <a:rPr lang="en-US" sz="1600" dirty="0">
                          <a:latin typeface="Arial" panose="020B0604020202020204" pitchFamily="34" charset="0"/>
                          <a:cs typeface="Arial" panose="020B0604020202020204" pitchFamily="34" charset="0"/>
                        </a:rPr>
                        <a:t>30</a:t>
                      </a:r>
                    </a:p>
                  </a:txBody>
                  <a:tcPr/>
                </a:tc>
                <a:extLst>
                  <a:ext uri="{0D108BD9-81ED-4DB2-BD59-A6C34878D82A}">
                    <a16:rowId xmlns:a16="http://schemas.microsoft.com/office/drawing/2014/main" val="3966073309"/>
                  </a:ext>
                </a:extLst>
              </a:tr>
            </a:tbl>
          </a:graphicData>
        </a:graphic>
      </p:graphicFrame>
      <p:sp>
        <p:nvSpPr>
          <p:cNvPr id="20" name="TextBox 19">
            <a:extLst>
              <a:ext uri="{FF2B5EF4-FFF2-40B4-BE49-F238E27FC236}">
                <a16:creationId xmlns:a16="http://schemas.microsoft.com/office/drawing/2014/main" id="{6C4BFA2C-0F09-4979-A258-42A5AC3F9BFA}"/>
              </a:ext>
            </a:extLst>
          </p:cNvPr>
          <p:cNvSpPr txBox="1"/>
          <p:nvPr/>
        </p:nvSpPr>
        <p:spPr>
          <a:xfrm>
            <a:off x="7917878" y="1163392"/>
            <a:ext cx="2996590"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50 </a:t>
            </a:r>
            <a:r>
              <a:rPr lang="el-GR" sz="2000" dirty="0">
                <a:latin typeface="Arial" panose="020B0604020202020204" pitchFamily="34" charset="0"/>
                <a:cs typeface="Arial" panose="020B0604020202020204" pitchFamily="34" charset="0"/>
              </a:rPr>
              <a:t>μ</a:t>
            </a:r>
            <a:r>
              <a:rPr lang="en-US" sz="2000" dirty="0">
                <a:latin typeface="Arial" panose="020B0604020202020204" pitchFamily="34" charset="0"/>
                <a:cs typeface="Arial" panose="020B0604020202020204" pitchFamily="34" charset="0"/>
              </a:rPr>
              <a:t>A → 3.125E+14 e</a:t>
            </a:r>
            <a:r>
              <a:rPr lang="en-US" sz="2000" baseline="30000" dirty="0">
                <a:latin typeface="Arial" panose="020B0604020202020204" pitchFamily="34" charset="0"/>
              </a:rPr>
              <a:t>‒</a:t>
            </a:r>
            <a:r>
              <a:rPr lang="fr-FR" sz="2000" dirty="0">
                <a:latin typeface="Arial" panose="020B0604020202020204" pitchFamily="34" charset="0"/>
                <a:cs typeface="Arial" panose="020B0604020202020204" pitchFamily="34" charset="0"/>
              </a:rPr>
              <a:t>/s</a:t>
            </a:r>
            <a:endParaRPr lang="en-US"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FF90EB9-B2B8-464E-8137-70D9848E10B7}"/>
              </a:ext>
            </a:extLst>
          </p:cNvPr>
          <p:cNvSpPr txBox="1"/>
          <p:nvPr/>
        </p:nvSpPr>
        <p:spPr>
          <a:xfrm>
            <a:off x="6603821" y="1724718"/>
            <a:ext cx="5434481" cy="1554272"/>
          </a:xfrm>
          <a:prstGeom prst="rect">
            <a:avLst/>
          </a:prstGeom>
          <a:noFill/>
        </p:spPr>
        <p:txBody>
          <a:bodyPr wrap="square" rtlCol="0">
            <a:spAutoFit/>
          </a:bodyPr>
          <a:lstStyle/>
          <a:p>
            <a:pPr algn="ctr">
              <a:spcAft>
                <a:spcPts val="600"/>
              </a:spcAft>
            </a:pPr>
            <a:r>
              <a:rPr lang="en-US" sz="2000" dirty="0">
                <a:latin typeface="Arial" panose="020B0604020202020204" pitchFamily="34" charset="0"/>
                <a:cs typeface="Arial" panose="020B0604020202020204" pitchFamily="34" charset="0"/>
              </a:rPr>
              <a:t>For e</a:t>
            </a:r>
            <a:r>
              <a:rPr lang="en-US" sz="2000" baseline="30000" dirty="0">
                <a:latin typeface="Arial" panose="020B0604020202020204" pitchFamily="34" charset="0"/>
              </a:rPr>
              <a:t>‒ </a:t>
            </a:r>
            <a:r>
              <a:rPr lang="en-US" sz="2000" dirty="0">
                <a:latin typeface="Arial" panose="020B0604020202020204" pitchFamily="34" charset="0"/>
                <a:cs typeface="Arial" panose="020B0604020202020204" pitchFamily="34" charset="0"/>
              </a:rPr>
              <a:t>beam with duty cycle of 22%</a:t>
            </a:r>
          </a:p>
          <a:p>
            <a:pPr algn="ctr">
              <a:spcAft>
                <a:spcPts val="600"/>
              </a:spcAft>
            </a:pPr>
            <a:r>
              <a:rPr lang="en-US" sz="2000" dirty="0">
                <a:latin typeface="Arial" panose="020B0604020202020204" pitchFamily="34" charset="0"/>
                <a:cs typeface="Arial" panose="020B0604020202020204" pitchFamily="34" charset="0"/>
              </a:rPr>
              <a:t>(1.1 </a:t>
            </a:r>
            <a:r>
              <a:rPr lang="en-US" sz="2000" dirty="0" err="1">
                <a:latin typeface="Arial" panose="020B0604020202020204" pitchFamily="34" charset="0"/>
                <a:cs typeface="Arial" panose="020B0604020202020204" pitchFamily="34" charset="0"/>
              </a:rPr>
              <a:t>ms</a:t>
            </a:r>
            <a:r>
              <a:rPr lang="en-US" sz="2000" dirty="0">
                <a:latin typeface="Arial" panose="020B0604020202020204" pitchFamily="34" charset="0"/>
                <a:cs typeface="Arial" panose="020B0604020202020204" pitchFamily="34" charset="0"/>
              </a:rPr>
              <a:t> pulse length, 5 </a:t>
            </a:r>
            <a:r>
              <a:rPr lang="en-US" sz="2000" dirty="0" err="1">
                <a:latin typeface="Arial" panose="020B0604020202020204" pitchFamily="34" charset="0"/>
                <a:cs typeface="Arial" panose="020B0604020202020204" pitchFamily="34" charset="0"/>
              </a:rPr>
              <a:t>ms</a:t>
            </a:r>
            <a:r>
              <a:rPr lang="en-US" sz="2000" dirty="0">
                <a:latin typeface="Arial" panose="020B0604020202020204" pitchFamily="34" charset="0"/>
                <a:cs typeface="Arial" panose="020B0604020202020204" pitchFamily="34" charset="0"/>
              </a:rPr>
              <a:t> pulse period)</a:t>
            </a:r>
          </a:p>
          <a:p>
            <a:pPr algn="ctr">
              <a:spcAft>
                <a:spcPts val="600"/>
              </a:spcAft>
            </a:pPr>
            <a:r>
              <a:rPr lang="en-US" sz="2000" dirty="0">
                <a:latin typeface="Arial" panose="020B0604020202020204" pitchFamily="34" charset="0"/>
                <a:cs typeface="Arial" panose="020B0604020202020204" pitchFamily="34" charset="0"/>
              </a:rPr>
              <a:t>to reach the damage of 0.21 </a:t>
            </a:r>
            <a:r>
              <a:rPr lang="en-US" sz="2000" dirty="0" err="1">
                <a:latin typeface="Arial" panose="020B0604020202020204" pitchFamily="34" charset="0"/>
                <a:cs typeface="Arial" panose="020B0604020202020204" pitchFamily="34" charset="0"/>
              </a:rPr>
              <a:t>dpa</a:t>
            </a:r>
            <a:endParaRPr lang="en-US" sz="2000" dirty="0">
              <a:latin typeface="Arial" panose="020B0604020202020204" pitchFamily="34" charset="0"/>
              <a:cs typeface="Arial" panose="020B0604020202020204" pitchFamily="34" charset="0"/>
            </a:endParaRPr>
          </a:p>
          <a:p>
            <a:pPr algn="ctr">
              <a:spcAft>
                <a:spcPts val="600"/>
              </a:spcAft>
            </a:pP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9h </a:t>
            </a:r>
            <a:r>
              <a:rPr lang="en-US" sz="2000" dirty="0">
                <a:latin typeface="Arial" panose="020B0604020202020204" pitchFamily="34" charset="0"/>
                <a:cs typeface="Arial" panose="020B0604020202020204" pitchFamily="34" charset="0"/>
              </a:rPr>
              <a:t>of irradiation is needed </a:t>
            </a:r>
          </a:p>
        </p:txBody>
      </p:sp>
    </p:spTree>
    <p:extLst>
      <p:ext uri="{BB962C8B-B14F-4D97-AF65-F5344CB8AC3E}">
        <p14:creationId xmlns:p14="http://schemas.microsoft.com/office/powerpoint/2010/main" val="12723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85838C-21CB-4739-B9F0-6DFC35F3F903}"/>
              </a:ext>
            </a:extLst>
          </p:cNvPr>
          <p:cNvPicPr>
            <a:picLocks noChangeAspect="1"/>
          </p:cNvPicPr>
          <p:nvPr/>
        </p:nvPicPr>
        <p:blipFill rotWithShape="1">
          <a:blip r:embed="rId2"/>
          <a:srcRect l="33367" r="26794"/>
          <a:stretch/>
        </p:blipFill>
        <p:spPr>
          <a:xfrm>
            <a:off x="6401854" y="1550924"/>
            <a:ext cx="2200865" cy="4448175"/>
          </a:xfrm>
          <a:prstGeom prst="rect">
            <a:avLst/>
          </a:prstGeom>
        </p:spPr>
      </p:pic>
      <p:pic>
        <p:nvPicPr>
          <p:cNvPr id="6" name="Picture 5">
            <a:extLst>
              <a:ext uri="{FF2B5EF4-FFF2-40B4-BE49-F238E27FC236}">
                <a16:creationId xmlns:a16="http://schemas.microsoft.com/office/drawing/2014/main" id="{12B8E76C-523C-4D31-984B-A50662455222}"/>
              </a:ext>
            </a:extLst>
          </p:cNvPr>
          <p:cNvPicPr>
            <a:picLocks noChangeAspect="1"/>
          </p:cNvPicPr>
          <p:nvPr/>
        </p:nvPicPr>
        <p:blipFill rotWithShape="1">
          <a:blip r:embed="rId3"/>
          <a:srcRect l="32864" r="27297"/>
          <a:stretch/>
        </p:blipFill>
        <p:spPr>
          <a:xfrm>
            <a:off x="345632" y="1471413"/>
            <a:ext cx="2200865" cy="4448175"/>
          </a:xfrm>
          <a:prstGeom prst="rect">
            <a:avLst/>
          </a:prstGeom>
        </p:spPr>
      </p:pic>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Tested Targets and Measured Temperatures (March 31 – April 5, 2023)</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12</a:t>
            </a:fld>
            <a:endParaRPr lang="en-US" dirty="0"/>
          </a:p>
        </p:txBody>
      </p:sp>
      <p:graphicFrame>
        <p:nvGraphicFramePr>
          <p:cNvPr id="10" name="Table 9">
            <a:extLst>
              <a:ext uri="{FF2B5EF4-FFF2-40B4-BE49-F238E27FC236}">
                <a16:creationId xmlns:a16="http://schemas.microsoft.com/office/drawing/2014/main" id="{C0E41BDB-D6CC-452B-8DDA-E88F3B00EAF9}"/>
              </a:ext>
            </a:extLst>
          </p:cNvPr>
          <p:cNvGraphicFramePr>
            <a:graphicFrameLocks noGrp="1"/>
          </p:cNvGraphicFramePr>
          <p:nvPr>
            <p:extLst>
              <p:ext uri="{D42A27DB-BD31-4B8C-83A1-F6EECF244321}">
                <p14:modId xmlns:p14="http://schemas.microsoft.com/office/powerpoint/2010/main" val="2408999327"/>
              </p:ext>
            </p:extLst>
          </p:nvPr>
        </p:nvGraphicFramePr>
        <p:xfrm>
          <a:off x="2075035" y="1155842"/>
          <a:ext cx="3775799" cy="2727047"/>
        </p:xfrm>
        <a:graphic>
          <a:graphicData uri="http://schemas.openxmlformats.org/drawingml/2006/table">
            <a:tbl>
              <a:tblPr firstRow="1" firstCol="1" bandRow="1">
                <a:tableStyleId>{5C22544A-7EE6-4342-B048-85BDC9FD1C3A}</a:tableStyleId>
              </a:tblPr>
              <a:tblGrid>
                <a:gridCol w="311393">
                  <a:extLst>
                    <a:ext uri="{9D8B030D-6E8A-4147-A177-3AD203B41FA5}">
                      <a16:colId xmlns:a16="http://schemas.microsoft.com/office/drawing/2014/main" val="2365860290"/>
                    </a:ext>
                  </a:extLst>
                </a:gridCol>
                <a:gridCol w="616335">
                  <a:extLst>
                    <a:ext uri="{9D8B030D-6E8A-4147-A177-3AD203B41FA5}">
                      <a16:colId xmlns:a16="http://schemas.microsoft.com/office/drawing/2014/main" val="1745916244"/>
                    </a:ext>
                  </a:extLst>
                </a:gridCol>
                <a:gridCol w="696302">
                  <a:extLst>
                    <a:ext uri="{9D8B030D-6E8A-4147-A177-3AD203B41FA5}">
                      <a16:colId xmlns:a16="http://schemas.microsoft.com/office/drawing/2014/main" val="303292070"/>
                    </a:ext>
                  </a:extLst>
                </a:gridCol>
                <a:gridCol w="490280">
                  <a:extLst>
                    <a:ext uri="{9D8B030D-6E8A-4147-A177-3AD203B41FA5}">
                      <a16:colId xmlns:a16="http://schemas.microsoft.com/office/drawing/2014/main" val="590908478"/>
                    </a:ext>
                  </a:extLst>
                </a:gridCol>
                <a:gridCol w="425317">
                  <a:extLst>
                    <a:ext uri="{9D8B030D-6E8A-4147-A177-3AD203B41FA5}">
                      <a16:colId xmlns:a16="http://schemas.microsoft.com/office/drawing/2014/main" val="1851029281"/>
                    </a:ext>
                  </a:extLst>
                </a:gridCol>
                <a:gridCol w="396457">
                  <a:extLst>
                    <a:ext uri="{9D8B030D-6E8A-4147-A177-3AD203B41FA5}">
                      <a16:colId xmlns:a16="http://schemas.microsoft.com/office/drawing/2014/main" val="3740125718"/>
                    </a:ext>
                  </a:extLst>
                </a:gridCol>
                <a:gridCol w="314893">
                  <a:extLst>
                    <a:ext uri="{9D8B030D-6E8A-4147-A177-3AD203B41FA5}">
                      <a16:colId xmlns:a16="http://schemas.microsoft.com/office/drawing/2014/main" val="2868280324"/>
                    </a:ext>
                  </a:extLst>
                </a:gridCol>
                <a:gridCol w="524822">
                  <a:extLst>
                    <a:ext uri="{9D8B030D-6E8A-4147-A177-3AD203B41FA5}">
                      <a16:colId xmlns:a16="http://schemas.microsoft.com/office/drawing/2014/main" val="3922781740"/>
                    </a:ext>
                  </a:extLst>
                </a:gridCol>
              </a:tblGrid>
              <a:tr h="588410">
                <a:tc>
                  <a:txBody>
                    <a:bodyPr/>
                    <a:lstStyle/>
                    <a:p>
                      <a:pPr marL="0" marR="0" algn="ctr">
                        <a:lnSpc>
                          <a:spcPct val="150000"/>
                        </a:lnSpc>
                        <a:spcBef>
                          <a:spcPts val="0"/>
                        </a:spcBef>
                        <a:spcAft>
                          <a:spcPts val="0"/>
                        </a:spcAft>
                      </a:pPr>
                      <a:r>
                        <a:rPr lang="en-US" sz="900">
                          <a:effectLst/>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dirty="0">
                          <a:effectLst/>
                        </a:rPr>
                        <a:t>Material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dirty="0">
                          <a:effectLst/>
                        </a:rPr>
                        <a:t>Target</a:t>
                      </a:r>
                      <a:br>
                        <a:rPr lang="en-US" sz="750" dirty="0">
                          <a:effectLst/>
                        </a:rPr>
                      </a:br>
                      <a:r>
                        <a:rPr lang="en-US" sz="750" dirty="0">
                          <a:effectLst/>
                        </a:rPr>
                        <a:t>Size</a:t>
                      </a:r>
                      <a:endParaRPr lang="en-US" sz="1100" dirty="0">
                        <a:effectLst/>
                      </a:endParaRPr>
                    </a:p>
                    <a:p>
                      <a:pPr marL="0" marR="0" algn="ctr">
                        <a:lnSpc>
                          <a:spcPct val="150000"/>
                        </a:lnSpc>
                        <a:spcBef>
                          <a:spcPts val="0"/>
                        </a:spcBef>
                        <a:spcAft>
                          <a:spcPts val="0"/>
                        </a:spcAft>
                      </a:pPr>
                      <a:r>
                        <a:rPr lang="en-US" sz="750" dirty="0">
                          <a:effectLst/>
                        </a:rPr>
                        <a:t>[mm]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dirty="0">
                          <a:effectLst/>
                        </a:rPr>
                        <a:t>Thermo-couples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a:effectLst/>
                        </a:rPr>
                        <a:t>Pulse </a:t>
                      </a:r>
                      <a:endParaRPr lang="en-US" sz="1100">
                        <a:effectLst/>
                      </a:endParaRPr>
                    </a:p>
                    <a:p>
                      <a:pPr marL="0" marR="0" algn="ctr">
                        <a:lnSpc>
                          <a:spcPct val="150000"/>
                        </a:lnSpc>
                        <a:spcBef>
                          <a:spcPts val="0"/>
                        </a:spcBef>
                        <a:spcAft>
                          <a:spcPts val="0"/>
                        </a:spcAft>
                      </a:pPr>
                      <a:r>
                        <a:rPr lang="en-US" sz="750">
                          <a:effectLst/>
                        </a:rPr>
                        <a:t>Length</a:t>
                      </a:r>
                      <a:endParaRPr lang="en-US" sz="1100">
                        <a:effectLst/>
                      </a:endParaRPr>
                    </a:p>
                    <a:p>
                      <a:pPr marL="0" marR="0" algn="ctr">
                        <a:lnSpc>
                          <a:spcPct val="150000"/>
                        </a:lnSpc>
                        <a:spcBef>
                          <a:spcPts val="0"/>
                        </a:spcBef>
                        <a:spcAft>
                          <a:spcPts val="0"/>
                        </a:spcAft>
                      </a:pPr>
                      <a:r>
                        <a:rPr lang="en-US" sz="750">
                          <a:effectLst/>
                        </a:rPr>
                        <a:t>[ms]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a:effectLst/>
                        </a:rPr>
                        <a:t>Pulse </a:t>
                      </a:r>
                      <a:endParaRPr lang="en-US" sz="1100">
                        <a:effectLst/>
                      </a:endParaRPr>
                    </a:p>
                    <a:p>
                      <a:pPr marL="0" marR="0" algn="ctr">
                        <a:lnSpc>
                          <a:spcPct val="150000"/>
                        </a:lnSpc>
                        <a:spcBef>
                          <a:spcPts val="0"/>
                        </a:spcBef>
                        <a:spcAft>
                          <a:spcPts val="0"/>
                        </a:spcAft>
                      </a:pPr>
                      <a:r>
                        <a:rPr lang="en-US" sz="750">
                          <a:effectLst/>
                        </a:rPr>
                        <a:t>Period</a:t>
                      </a:r>
                      <a:endParaRPr lang="en-US" sz="1100">
                        <a:effectLst/>
                      </a:endParaRPr>
                    </a:p>
                    <a:p>
                      <a:pPr marL="0" marR="0" algn="ctr">
                        <a:lnSpc>
                          <a:spcPct val="150000"/>
                        </a:lnSpc>
                        <a:spcBef>
                          <a:spcPts val="0"/>
                        </a:spcBef>
                        <a:spcAft>
                          <a:spcPts val="0"/>
                        </a:spcAft>
                      </a:pPr>
                      <a:r>
                        <a:rPr lang="en-US" sz="750">
                          <a:effectLst/>
                        </a:rPr>
                        <a:t>[ms]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a:effectLst/>
                        </a:rPr>
                        <a:t> </a:t>
                      </a:r>
                      <a:endParaRPr lang="en-US" sz="1100">
                        <a:effectLst/>
                      </a:endParaRPr>
                    </a:p>
                    <a:p>
                      <a:pPr marL="0" marR="0" algn="ctr">
                        <a:lnSpc>
                          <a:spcPct val="150000"/>
                        </a:lnSpc>
                        <a:spcBef>
                          <a:spcPts val="0"/>
                        </a:spcBef>
                        <a:spcAft>
                          <a:spcPts val="0"/>
                        </a:spcAft>
                      </a:pPr>
                      <a:r>
                        <a:rPr lang="en-US" sz="750">
                          <a:effectLst/>
                        </a:rPr>
                        <a:t>T</a:t>
                      </a:r>
                      <a:r>
                        <a:rPr lang="en-US" sz="750" baseline="-25000">
                          <a:effectLst/>
                        </a:rPr>
                        <a:t>ave</a:t>
                      </a:r>
                      <a:endParaRPr lang="en-US" sz="1100">
                        <a:effectLst/>
                      </a:endParaRPr>
                    </a:p>
                    <a:p>
                      <a:pPr marL="0" marR="0" algn="ctr">
                        <a:lnSpc>
                          <a:spcPct val="150000"/>
                        </a:lnSpc>
                        <a:spcBef>
                          <a:spcPts val="0"/>
                        </a:spcBef>
                        <a:spcAft>
                          <a:spcPts val="0"/>
                        </a:spcAft>
                      </a:pPr>
                      <a:r>
                        <a:rPr lang="en-US" sz="750">
                          <a:effectLst/>
                        </a:rPr>
                        <a:t>[</a:t>
                      </a:r>
                      <a:r>
                        <a:rPr lang="fr-FR" sz="750">
                          <a:effectLst/>
                        </a:rPr>
                        <a:t>°C</a:t>
                      </a:r>
                      <a:r>
                        <a:rPr lang="en-US" sz="750">
                          <a:effectLst/>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a:effectLst/>
                        </a:rPr>
                        <a:t>Irrad. </a:t>
                      </a:r>
                      <a:endParaRPr lang="en-US" sz="1100">
                        <a:effectLst/>
                      </a:endParaRPr>
                    </a:p>
                    <a:p>
                      <a:pPr marL="0" marR="0" algn="ctr">
                        <a:lnSpc>
                          <a:spcPct val="150000"/>
                        </a:lnSpc>
                        <a:spcBef>
                          <a:spcPts val="0"/>
                        </a:spcBef>
                        <a:spcAft>
                          <a:spcPts val="0"/>
                        </a:spcAft>
                      </a:pPr>
                      <a:r>
                        <a:rPr lang="en-US" sz="750">
                          <a:effectLst/>
                        </a:rPr>
                        <a:t>Time</a:t>
                      </a:r>
                      <a:endParaRPr lang="en-US" sz="1100">
                        <a:effectLst/>
                      </a:endParaRPr>
                    </a:p>
                    <a:p>
                      <a:pPr marL="0" marR="0" algn="ctr">
                        <a:lnSpc>
                          <a:spcPct val="150000"/>
                        </a:lnSpc>
                        <a:spcBef>
                          <a:spcPts val="0"/>
                        </a:spcBef>
                        <a:spcAft>
                          <a:spcPts val="0"/>
                        </a:spcAft>
                      </a:pPr>
                      <a:r>
                        <a:rPr lang="en-US" sz="750">
                          <a:effectLst/>
                        </a:rPr>
                        <a: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02912929"/>
                  </a:ext>
                </a:extLst>
              </a:tr>
              <a:tr h="239160">
                <a:tc>
                  <a:txBody>
                    <a:bodyPr/>
                    <a:lstStyle/>
                    <a:p>
                      <a:pPr marL="0" marR="0" algn="r">
                        <a:lnSpc>
                          <a:spcPct val="150000"/>
                        </a:lnSpc>
                        <a:spcBef>
                          <a:spcPts val="0"/>
                        </a:spcBef>
                        <a:spcAft>
                          <a:spcPts val="0"/>
                        </a:spcAft>
                      </a:pPr>
                      <a:r>
                        <a:rPr lang="en-US" sz="900">
                          <a:effectLst/>
                        </a:rPr>
                        <a:t>1a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Ti Grade5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0.5x14x42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108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8.5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4397691"/>
                  </a:ext>
                </a:extLst>
              </a:tr>
              <a:tr h="239160">
                <a:tc>
                  <a:txBody>
                    <a:bodyPr/>
                    <a:lstStyle/>
                    <a:p>
                      <a:pPr marL="0" marR="0" algn="r">
                        <a:lnSpc>
                          <a:spcPct val="150000"/>
                        </a:lnSpc>
                        <a:spcBef>
                          <a:spcPts val="0"/>
                        </a:spcBef>
                        <a:spcAft>
                          <a:spcPts val="0"/>
                        </a:spcAft>
                      </a:pPr>
                      <a:r>
                        <a:rPr lang="en-US" sz="900">
                          <a:effectLst/>
                        </a:rPr>
                        <a:t>1b</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Ti Grade5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0.5x14x42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5.5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56858782"/>
                  </a:ext>
                </a:extLst>
              </a:tr>
              <a:tr h="254899">
                <a:tc>
                  <a:txBody>
                    <a:bodyPr/>
                    <a:lstStyle/>
                    <a:p>
                      <a:pPr marL="0" marR="0" algn="r">
                        <a:lnSpc>
                          <a:spcPct val="150000"/>
                        </a:lnSpc>
                        <a:spcBef>
                          <a:spcPts val="0"/>
                        </a:spcBef>
                        <a:spcAft>
                          <a:spcPts val="0"/>
                        </a:spcAft>
                      </a:pPr>
                      <a:r>
                        <a:rPr lang="en-US" sz="9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W</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0.1x3x42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3.7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dirty="0">
                          <a:effectLst/>
                        </a:rPr>
                        <a:t>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25576994"/>
                  </a:ext>
                </a:extLst>
              </a:tr>
              <a:tr h="404191">
                <a:tc>
                  <a:txBody>
                    <a:bodyPr/>
                    <a:lstStyle/>
                    <a:p>
                      <a:pPr marL="0" marR="0" algn="r">
                        <a:lnSpc>
                          <a:spcPct val="150000"/>
                        </a:lnSpc>
                        <a:spcBef>
                          <a:spcPts val="0"/>
                        </a:spcBef>
                        <a:spcAft>
                          <a:spcPts val="0"/>
                        </a:spcAft>
                      </a:pPr>
                      <a:r>
                        <a:rPr lang="en-US" sz="900">
                          <a:effectLst/>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W</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0.1x10x42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197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9.1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54061"/>
                  </a:ext>
                </a:extLst>
              </a:tr>
              <a:tr h="312114">
                <a:tc>
                  <a:txBody>
                    <a:bodyPr/>
                    <a:lstStyle/>
                    <a:p>
                      <a:pPr marL="0" marR="0" algn="r">
                        <a:lnSpc>
                          <a:spcPct val="150000"/>
                        </a:lnSpc>
                        <a:spcBef>
                          <a:spcPts val="0"/>
                        </a:spcBef>
                        <a:spcAft>
                          <a:spcPts val="0"/>
                        </a:spcAft>
                      </a:pPr>
                      <a:r>
                        <a:rPr lang="en-US" sz="900" dirty="0">
                          <a:effectLst/>
                        </a:rPr>
                        <a:t>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Ta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dirty="0">
                          <a:effectLst/>
                        </a:rPr>
                        <a:t>0.1x3x42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3.7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5.5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30498577"/>
                  </a:ext>
                </a:extLst>
              </a:tr>
              <a:tr h="417444">
                <a:tc>
                  <a:txBody>
                    <a:bodyPr/>
                    <a:lstStyle/>
                    <a:p>
                      <a:pPr marL="0" marR="0" algn="r">
                        <a:lnSpc>
                          <a:spcPct val="150000"/>
                        </a:lnSpc>
                        <a:spcBef>
                          <a:spcPts val="0"/>
                        </a:spcBef>
                        <a:spcAft>
                          <a:spcPts val="0"/>
                        </a:spcAft>
                      </a:pPr>
                      <a:r>
                        <a:rPr lang="en-US" sz="9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Ti Grade5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0.75x14x42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131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21.2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63495851"/>
                  </a:ext>
                </a:extLst>
              </a:tr>
              <a:tr h="271669">
                <a:tc>
                  <a:txBody>
                    <a:bodyPr/>
                    <a:lstStyle/>
                    <a:p>
                      <a:pPr marL="0" marR="0" algn="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dirty="0">
                          <a:effectLst/>
                        </a:rPr>
                        <a:t>Ʃ 55.8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5499517"/>
                  </a:ext>
                </a:extLst>
              </a:tr>
            </a:tbl>
          </a:graphicData>
        </a:graphic>
      </p:graphicFrame>
      <p:graphicFrame>
        <p:nvGraphicFramePr>
          <p:cNvPr id="12" name="Table 11">
            <a:extLst>
              <a:ext uri="{FF2B5EF4-FFF2-40B4-BE49-F238E27FC236}">
                <a16:creationId xmlns:a16="http://schemas.microsoft.com/office/drawing/2014/main" id="{983C1EC3-DB9C-414B-BF31-F56796B6DFC2}"/>
              </a:ext>
            </a:extLst>
          </p:cNvPr>
          <p:cNvGraphicFramePr>
            <a:graphicFrameLocks noGrp="1"/>
          </p:cNvGraphicFramePr>
          <p:nvPr>
            <p:extLst>
              <p:ext uri="{D42A27DB-BD31-4B8C-83A1-F6EECF244321}">
                <p14:modId xmlns:p14="http://schemas.microsoft.com/office/powerpoint/2010/main" val="1032245391"/>
              </p:ext>
            </p:extLst>
          </p:nvPr>
        </p:nvGraphicFramePr>
        <p:xfrm>
          <a:off x="8104628" y="1066389"/>
          <a:ext cx="3712369" cy="2819977"/>
        </p:xfrm>
        <a:graphic>
          <a:graphicData uri="http://schemas.openxmlformats.org/drawingml/2006/table">
            <a:tbl>
              <a:tblPr firstRow="1" firstCol="1" bandRow="1">
                <a:tableStyleId>{5C22544A-7EE6-4342-B048-85BDC9FD1C3A}</a:tableStyleId>
              </a:tblPr>
              <a:tblGrid>
                <a:gridCol w="306162">
                  <a:extLst>
                    <a:ext uri="{9D8B030D-6E8A-4147-A177-3AD203B41FA5}">
                      <a16:colId xmlns:a16="http://schemas.microsoft.com/office/drawing/2014/main" val="3028949211"/>
                    </a:ext>
                  </a:extLst>
                </a:gridCol>
                <a:gridCol w="591010">
                  <a:extLst>
                    <a:ext uri="{9D8B030D-6E8A-4147-A177-3AD203B41FA5}">
                      <a16:colId xmlns:a16="http://schemas.microsoft.com/office/drawing/2014/main" val="2259399709"/>
                    </a:ext>
                  </a:extLst>
                </a:gridCol>
                <a:gridCol w="695740">
                  <a:extLst>
                    <a:ext uri="{9D8B030D-6E8A-4147-A177-3AD203B41FA5}">
                      <a16:colId xmlns:a16="http://schemas.microsoft.com/office/drawing/2014/main" val="835928517"/>
                    </a:ext>
                  </a:extLst>
                </a:gridCol>
                <a:gridCol w="477078">
                  <a:extLst>
                    <a:ext uri="{9D8B030D-6E8A-4147-A177-3AD203B41FA5}">
                      <a16:colId xmlns:a16="http://schemas.microsoft.com/office/drawing/2014/main" val="1449124837"/>
                    </a:ext>
                  </a:extLst>
                </a:gridCol>
                <a:gridCol w="403967">
                  <a:extLst>
                    <a:ext uri="{9D8B030D-6E8A-4147-A177-3AD203B41FA5}">
                      <a16:colId xmlns:a16="http://schemas.microsoft.com/office/drawing/2014/main" val="4285278194"/>
                    </a:ext>
                  </a:extLst>
                </a:gridCol>
                <a:gridCol w="412804">
                  <a:extLst>
                    <a:ext uri="{9D8B030D-6E8A-4147-A177-3AD203B41FA5}">
                      <a16:colId xmlns:a16="http://schemas.microsoft.com/office/drawing/2014/main" val="443691778"/>
                    </a:ext>
                  </a:extLst>
                </a:gridCol>
                <a:gridCol w="309603">
                  <a:extLst>
                    <a:ext uri="{9D8B030D-6E8A-4147-A177-3AD203B41FA5}">
                      <a16:colId xmlns:a16="http://schemas.microsoft.com/office/drawing/2014/main" val="1554869052"/>
                    </a:ext>
                  </a:extLst>
                </a:gridCol>
                <a:gridCol w="516005">
                  <a:extLst>
                    <a:ext uri="{9D8B030D-6E8A-4147-A177-3AD203B41FA5}">
                      <a16:colId xmlns:a16="http://schemas.microsoft.com/office/drawing/2014/main" val="413589945"/>
                    </a:ext>
                  </a:extLst>
                </a:gridCol>
              </a:tblGrid>
              <a:tr h="606437">
                <a:tc>
                  <a:txBody>
                    <a:bodyPr/>
                    <a:lstStyle/>
                    <a:p>
                      <a:pPr marL="0" marR="0" algn="ctr">
                        <a:lnSpc>
                          <a:spcPct val="150000"/>
                        </a:lnSpc>
                        <a:spcBef>
                          <a:spcPts val="0"/>
                        </a:spcBef>
                        <a:spcAft>
                          <a:spcPts val="0"/>
                        </a:spcAft>
                      </a:pPr>
                      <a:r>
                        <a:rPr lang="en-US" sz="900" dirty="0">
                          <a:effectLst/>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dirty="0">
                          <a:effectLst/>
                        </a:rPr>
                        <a:t>Material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dirty="0">
                          <a:effectLst/>
                        </a:rPr>
                        <a:t>Target</a:t>
                      </a:r>
                      <a:br>
                        <a:rPr lang="en-US" sz="750" dirty="0">
                          <a:effectLst/>
                        </a:rPr>
                      </a:br>
                      <a:r>
                        <a:rPr lang="en-US" sz="750" dirty="0">
                          <a:effectLst/>
                        </a:rPr>
                        <a:t>Size</a:t>
                      </a:r>
                      <a:endParaRPr lang="en-US" sz="1100" dirty="0">
                        <a:effectLst/>
                      </a:endParaRPr>
                    </a:p>
                    <a:p>
                      <a:pPr marL="0" marR="0" algn="ctr">
                        <a:lnSpc>
                          <a:spcPct val="150000"/>
                        </a:lnSpc>
                        <a:spcBef>
                          <a:spcPts val="0"/>
                        </a:spcBef>
                        <a:spcAft>
                          <a:spcPts val="0"/>
                        </a:spcAft>
                      </a:pPr>
                      <a:r>
                        <a:rPr lang="en-US" sz="750" dirty="0">
                          <a:effectLst/>
                        </a:rPr>
                        <a:t>[mm]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dirty="0">
                          <a:effectLst/>
                        </a:rPr>
                        <a:t>Thermo-couples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a:effectLst/>
                        </a:rPr>
                        <a:t>Pulse </a:t>
                      </a:r>
                      <a:endParaRPr lang="en-US" sz="1100">
                        <a:effectLst/>
                      </a:endParaRPr>
                    </a:p>
                    <a:p>
                      <a:pPr marL="0" marR="0" algn="ctr">
                        <a:lnSpc>
                          <a:spcPct val="150000"/>
                        </a:lnSpc>
                        <a:spcBef>
                          <a:spcPts val="0"/>
                        </a:spcBef>
                        <a:spcAft>
                          <a:spcPts val="0"/>
                        </a:spcAft>
                      </a:pPr>
                      <a:r>
                        <a:rPr lang="en-US" sz="750">
                          <a:effectLst/>
                        </a:rPr>
                        <a:t>Length</a:t>
                      </a:r>
                      <a:endParaRPr lang="en-US" sz="1100">
                        <a:effectLst/>
                      </a:endParaRPr>
                    </a:p>
                    <a:p>
                      <a:pPr marL="0" marR="0" algn="ctr">
                        <a:lnSpc>
                          <a:spcPct val="150000"/>
                        </a:lnSpc>
                        <a:spcBef>
                          <a:spcPts val="0"/>
                        </a:spcBef>
                        <a:spcAft>
                          <a:spcPts val="0"/>
                        </a:spcAft>
                      </a:pPr>
                      <a:r>
                        <a:rPr lang="en-US" sz="750">
                          <a:effectLst/>
                        </a:rPr>
                        <a:t>[ms]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a:effectLst/>
                        </a:rPr>
                        <a:t>Pulse </a:t>
                      </a:r>
                      <a:endParaRPr lang="en-US" sz="1100">
                        <a:effectLst/>
                      </a:endParaRPr>
                    </a:p>
                    <a:p>
                      <a:pPr marL="0" marR="0" algn="ctr">
                        <a:lnSpc>
                          <a:spcPct val="150000"/>
                        </a:lnSpc>
                        <a:spcBef>
                          <a:spcPts val="0"/>
                        </a:spcBef>
                        <a:spcAft>
                          <a:spcPts val="0"/>
                        </a:spcAft>
                      </a:pPr>
                      <a:r>
                        <a:rPr lang="en-US" sz="750">
                          <a:effectLst/>
                        </a:rPr>
                        <a:t>Period</a:t>
                      </a:r>
                      <a:endParaRPr lang="en-US" sz="1100">
                        <a:effectLst/>
                      </a:endParaRPr>
                    </a:p>
                    <a:p>
                      <a:pPr marL="0" marR="0" algn="ctr">
                        <a:lnSpc>
                          <a:spcPct val="150000"/>
                        </a:lnSpc>
                        <a:spcBef>
                          <a:spcPts val="0"/>
                        </a:spcBef>
                        <a:spcAft>
                          <a:spcPts val="0"/>
                        </a:spcAft>
                      </a:pPr>
                      <a:r>
                        <a:rPr lang="en-US" sz="750">
                          <a:effectLst/>
                        </a:rPr>
                        <a:t>[ms]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a:effectLst/>
                        </a:rPr>
                        <a:t> </a:t>
                      </a:r>
                      <a:endParaRPr lang="en-US" sz="1100">
                        <a:effectLst/>
                      </a:endParaRPr>
                    </a:p>
                    <a:p>
                      <a:pPr marL="0" marR="0" algn="ctr">
                        <a:lnSpc>
                          <a:spcPct val="150000"/>
                        </a:lnSpc>
                        <a:spcBef>
                          <a:spcPts val="0"/>
                        </a:spcBef>
                        <a:spcAft>
                          <a:spcPts val="0"/>
                        </a:spcAft>
                      </a:pPr>
                      <a:r>
                        <a:rPr lang="en-US" sz="750">
                          <a:effectLst/>
                        </a:rPr>
                        <a:t>T</a:t>
                      </a:r>
                      <a:r>
                        <a:rPr lang="en-US" sz="750" baseline="-25000">
                          <a:effectLst/>
                        </a:rPr>
                        <a:t>ave</a:t>
                      </a:r>
                      <a:endParaRPr lang="en-US" sz="1100">
                        <a:effectLst/>
                      </a:endParaRPr>
                    </a:p>
                    <a:p>
                      <a:pPr marL="0" marR="0" algn="ctr">
                        <a:lnSpc>
                          <a:spcPct val="150000"/>
                        </a:lnSpc>
                        <a:spcBef>
                          <a:spcPts val="0"/>
                        </a:spcBef>
                        <a:spcAft>
                          <a:spcPts val="0"/>
                        </a:spcAft>
                      </a:pPr>
                      <a:r>
                        <a:rPr lang="en-US" sz="750">
                          <a:effectLst/>
                        </a:rPr>
                        <a:t>[</a:t>
                      </a:r>
                      <a:r>
                        <a:rPr lang="fr-FR" sz="750">
                          <a:effectLst/>
                        </a:rPr>
                        <a:t>°C</a:t>
                      </a:r>
                      <a:r>
                        <a:rPr lang="en-US" sz="750">
                          <a:effectLst/>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a:effectLst/>
                        </a:rPr>
                        <a:t>Irrad. </a:t>
                      </a:r>
                      <a:endParaRPr lang="en-US" sz="1100">
                        <a:effectLst/>
                      </a:endParaRPr>
                    </a:p>
                    <a:p>
                      <a:pPr marL="0" marR="0" algn="ctr">
                        <a:lnSpc>
                          <a:spcPct val="150000"/>
                        </a:lnSpc>
                        <a:spcBef>
                          <a:spcPts val="0"/>
                        </a:spcBef>
                        <a:spcAft>
                          <a:spcPts val="0"/>
                        </a:spcAft>
                      </a:pPr>
                      <a:r>
                        <a:rPr lang="en-US" sz="750">
                          <a:effectLst/>
                        </a:rPr>
                        <a:t>Time</a:t>
                      </a:r>
                      <a:endParaRPr lang="en-US" sz="1100">
                        <a:effectLst/>
                      </a:endParaRPr>
                    </a:p>
                    <a:p>
                      <a:pPr marL="0" marR="0" algn="ctr">
                        <a:lnSpc>
                          <a:spcPct val="150000"/>
                        </a:lnSpc>
                        <a:spcBef>
                          <a:spcPts val="0"/>
                        </a:spcBef>
                        <a:spcAft>
                          <a:spcPts val="0"/>
                        </a:spcAft>
                      </a:pPr>
                      <a:r>
                        <a:rPr lang="en-US" sz="750">
                          <a:effectLst/>
                        </a:rPr>
                        <a: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89030379"/>
                  </a:ext>
                </a:extLst>
              </a:tr>
              <a:tr h="171285">
                <a:tc>
                  <a:txBody>
                    <a:bodyPr/>
                    <a:lstStyle/>
                    <a:p>
                      <a:pPr marL="0" marR="0" algn="r">
                        <a:lnSpc>
                          <a:spcPct val="107000"/>
                        </a:lnSpc>
                        <a:spcBef>
                          <a:spcPts val="0"/>
                        </a:spcBef>
                        <a:spcAft>
                          <a:spcPts val="0"/>
                        </a:spcAft>
                      </a:pPr>
                      <a:r>
                        <a:rPr lang="en-US" sz="900" dirty="0">
                          <a:effectLst/>
                        </a:rPr>
                        <a:t>1b</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err="1">
                          <a:effectLst/>
                        </a:rPr>
                        <a:t>Ti</a:t>
                      </a:r>
                      <a:r>
                        <a:rPr lang="en-US" sz="900" dirty="0">
                          <a:effectLst/>
                        </a:rPr>
                        <a:t> ELI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0.5x10x42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421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0.7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06501623"/>
                  </a:ext>
                </a:extLst>
              </a:tr>
              <a:tr h="171285">
                <a:tc>
                  <a:txBody>
                    <a:bodyPr/>
                    <a:lstStyle/>
                    <a:p>
                      <a:pPr marL="0" marR="0" algn="r">
                        <a:lnSpc>
                          <a:spcPct val="107000"/>
                        </a:lnSpc>
                        <a:spcBef>
                          <a:spcPts val="0"/>
                        </a:spcBef>
                        <a:spcAft>
                          <a:spcPts val="0"/>
                        </a:spcAft>
                      </a:pPr>
                      <a:r>
                        <a:rPr lang="en-US" sz="900" dirty="0">
                          <a:effectLst/>
                        </a:rPr>
                        <a:t>1a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Ti ELI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0.5x10x42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782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3.8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35621157"/>
                  </a:ext>
                </a:extLst>
              </a:tr>
              <a:tr h="171285">
                <a:tc>
                  <a:txBody>
                    <a:bodyPr/>
                    <a:lstStyle/>
                    <a:p>
                      <a:pPr marL="0" marR="0" algn="r">
                        <a:lnSpc>
                          <a:spcPct val="107000"/>
                        </a:lnSpc>
                        <a:spcBef>
                          <a:spcPts val="0"/>
                        </a:spcBef>
                        <a:spcAft>
                          <a:spcPts val="0"/>
                        </a:spcAft>
                      </a:pPr>
                      <a:r>
                        <a:rPr lang="en-US" sz="900">
                          <a:effectLst/>
                        </a:rPr>
                        <a:t>1c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err="1">
                          <a:effectLst/>
                        </a:rPr>
                        <a:t>Ti</a:t>
                      </a:r>
                      <a:r>
                        <a:rPr lang="en-US" sz="900" dirty="0">
                          <a:effectLst/>
                        </a:rPr>
                        <a:t> ELI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0.5x10x42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223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3.7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48597057"/>
                  </a:ext>
                </a:extLst>
              </a:tr>
              <a:tr h="284850">
                <a:tc>
                  <a:txBody>
                    <a:bodyPr/>
                    <a:lstStyle/>
                    <a:p>
                      <a:pPr marL="0" marR="0" algn="r">
                        <a:lnSpc>
                          <a:spcPct val="107000"/>
                        </a:lnSpc>
                        <a:spcBef>
                          <a:spcPts val="0"/>
                        </a:spcBef>
                        <a:spcAft>
                          <a:spcPts val="0"/>
                        </a:spcAft>
                      </a:pPr>
                      <a:r>
                        <a:rPr lang="en-US" sz="900" dirty="0">
                          <a:effectLst/>
                        </a:rPr>
                        <a:t>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Ta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0.1x10x42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1.1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10.6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90341689"/>
                  </a:ext>
                </a:extLst>
              </a:tr>
              <a:tr h="404191">
                <a:tc>
                  <a:txBody>
                    <a:bodyPr/>
                    <a:lstStyle/>
                    <a:p>
                      <a:pPr marL="0" marR="0" algn="r">
                        <a:lnSpc>
                          <a:spcPct val="107000"/>
                        </a:lnSpc>
                        <a:spcBef>
                          <a:spcPts val="0"/>
                        </a:spcBef>
                        <a:spcAft>
                          <a:spcPts val="0"/>
                        </a:spcAft>
                      </a:pPr>
                      <a:r>
                        <a:rPr lang="en-US" sz="900">
                          <a:effectLst/>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Ta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0.1x10x42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0.75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850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8.0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21719677"/>
                  </a:ext>
                </a:extLst>
              </a:tr>
              <a:tr h="384313">
                <a:tc>
                  <a:txBody>
                    <a:bodyPr/>
                    <a:lstStyle/>
                    <a:p>
                      <a:pPr marL="0" marR="0" algn="r">
                        <a:lnSpc>
                          <a:spcPct val="107000"/>
                        </a:lnSpc>
                        <a:spcBef>
                          <a:spcPts val="0"/>
                        </a:spcBef>
                        <a:spcAft>
                          <a:spcPts val="0"/>
                        </a:spcAft>
                      </a:pPr>
                      <a:r>
                        <a:rPr lang="en-US" sz="900">
                          <a:effectLst/>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W</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0.1x10x42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0.75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 x</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8.0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29254404"/>
                  </a:ext>
                </a:extLst>
              </a:tr>
              <a:tr h="191825">
                <a:tc>
                  <a:txBody>
                    <a:bodyPr/>
                    <a:lstStyle/>
                    <a:p>
                      <a:pPr marL="0" marR="0" algn="r">
                        <a:lnSpc>
                          <a:spcPct val="107000"/>
                        </a:lnSpc>
                        <a:spcBef>
                          <a:spcPts val="0"/>
                        </a:spcBef>
                        <a:spcAft>
                          <a:spcPts val="0"/>
                        </a:spcAft>
                      </a:pPr>
                      <a:r>
                        <a:rPr lang="en-US" sz="900" dirty="0">
                          <a:effectLst/>
                        </a:rPr>
                        <a:t>5a</a:t>
                      </a:r>
                    </a:p>
                  </a:txBody>
                  <a:tcPr marL="68580" marR="68580" marT="0" marB="0" anchor="ctr"/>
                </a:tc>
                <a:tc>
                  <a:txBody>
                    <a:bodyPr/>
                    <a:lstStyle/>
                    <a:p>
                      <a:pPr marL="0" marR="0" algn="r">
                        <a:lnSpc>
                          <a:spcPct val="107000"/>
                        </a:lnSpc>
                        <a:spcBef>
                          <a:spcPts val="0"/>
                        </a:spcBef>
                        <a:spcAft>
                          <a:spcPts val="0"/>
                        </a:spcAft>
                      </a:pPr>
                      <a:r>
                        <a:rPr lang="en-US" sz="900" dirty="0" err="1">
                          <a:effectLst/>
                        </a:rPr>
                        <a:t>Ti</a:t>
                      </a:r>
                      <a:r>
                        <a:rPr lang="en-US" sz="900" dirty="0">
                          <a:effectLst/>
                        </a:rPr>
                        <a:t> ELI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0.75x10x42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8.5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26865209"/>
                  </a:ext>
                </a:extLst>
              </a:tr>
              <a:tr h="182880">
                <a:tc>
                  <a:txBody>
                    <a:bodyPr/>
                    <a:lstStyle/>
                    <a:p>
                      <a:pPr marL="0" marR="0" algn="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5b</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ELI alloy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0.75x</a:t>
                      </a:r>
                      <a:r>
                        <a:rPr lang="en-US" sz="900" b="1">
                          <a:effectLst/>
                          <a:latin typeface="Calibri" panose="020F0502020204030204" pitchFamily="34" charset="0"/>
                          <a:ea typeface="Calibri" panose="020F0502020204030204" pitchFamily="34" charset="0"/>
                          <a:cs typeface="Arial" panose="020B0604020202020204" pitchFamily="34" charset="0"/>
                        </a:rPr>
                        <a:t>10</a:t>
                      </a:r>
                      <a:r>
                        <a:rPr lang="en-US" sz="900">
                          <a:effectLst/>
                          <a:latin typeface="Calibri" panose="020F0502020204030204" pitchFamily="34" charset="0"/>
                          <a:ea typeface="Calibri" panose="020F0502020204030204" pitchFamily="34" charset="0"/>
                          <a:cs typeface="Arial" panose="020B0604020202020204" pitchFamily="34" charset="0"/>
                        </a:rPr>
                        <a:t>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7769374"/>
                  </a:ext>
                </a:extLst>
              </a:tr>
              <a:tr h="251626">
                <a:tc>
                  <a:txBody>
                    <a:bodyPr/>
                    <a:lstStyle/>
                    <a:p>
                      <a:pPr marL="0" marR="0" algn="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900" dirty="0">
                          <a:effectLst/>
                          <a:latin typeface="Calibri" panose="020F0502020204030204" pitchFamily="34" charset="0"/>
                          <a:ea typeface="Calibri" panose="020F0502020204030204" pitchFamily="34" charset="0"/>
                          <a:cs typeface="Arial" panose="020B0604020202020204" pitchFamily="34" charset="0"/>
                        </a:rPr>
                        <a:t>Ʃ 48.3</a:t>
                      </a:r>
                    </a:p>
                  </a:txBody>
                  <a:tcPr marL="68580" marR="68580" marT="0" marB="0" anchor="ctr"/>
                </a:tc>
                <a:extLst>
                  <a:ext uri="{0D108BD9-81ED-4DB2-BD59-A6C34878D82A}">
                    <a16:rowId xmlns:a16="http://schemas.microsoft.com/office/drawing/2014/main" val="2027973763"/>
                  </a:ext>
                </a:extLst>
              </a:tr>
            </a:tbl>
          </a:graphicData>
        </a:graphic>
      </p:graphicFrame>
      <p:sp>
        <p:nvSpPr>
          <p:cNvPr id="13" name="TextBox 12">
            <a:extLst>
              <a:ext uri="{FF2B5EF4-FFF2-40B4-BE49-F238E27FC236}">
                <a16:creationId xmlns:a16="http://schemas.microsoft.com/office/drawing/2014/main" id="{93AE5E79-A6C4-4117-B82E-866C5803FF44}"/>
              </a:ext>
            </a:extLst>
          </p:cNvPr>
          <p:cNvSpPr txBox="1"/>
          <p:nvPr/>
        </p:nvSpPr>
        <p:spPr>
          <a:xfrm>
            <a:off x="502585" y="944296"/>
            <a:ext cx="1442126"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a:t>
            </a:r>
          </a:p>
        </p:txBody>
      </p:sp>
      <p:sp>
        <p:nvSpPr>
          <p:cNvPr id="25" name="TextBox 24">
            <a:extLst>
              <a:ext uri="{FF2B5EF4-FFF2-40B4-BE49-F238E27FC236}">
                <a16:creationId xmlns:a16="http://schemas.microsoft.com/office/drawing/2014/main" id="{58AAEB25-8254-4AFE-A98B-7C8EE5BD5719}"/>
              </a:ext>
            </a:extLst>
          </p:cNvPr>
          <p:cNvSpPr txBox="1"/>
          <p:nvPr/>
        </p:nvSpPr>
        <p:spPr>
          <a:xfrm>
            <a:off x="6453808" y="971176"/>
            <a:ext cx="1491819"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a:t>
            </a:r>
          </a:p>
        </p:txBody>
      </p:sp>
      <p:sp>
        <p:nvSpPr>
          <p:cNvPr id="18" name="TextBox 17">
            <a:extLst>
              <a:ext uri="{FF2B5EF4-FFF2-40B4-BE49-F238E27FC236}">
                <a16:creationId xmlns:a16="http://schemas.microsoft.com/office/drawing/2014/main" id="{9F726499-8C94-46CD-8F6E-8B22AD44A38B}"/>
              </a:ext>
            </a:extLst>
          </p:cNvPr>
          <p:cNvSpPr txBox="1"/>
          <p:nvPr/>
        </p:nvSpPr>
        <p:spPr>
          <a:xfrm>
            <a:off x="2749510" y="4495809"/>
            <a:ext cx="2951449"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Thermal/electric isolation: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Aluminum Oxide with 1.6 mm thickness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8BC27C-3511-4D70-A44D-13ACBA048BD0}"/>
                  </a:ext>
                </a:extLst>
              </p:cNvPr>
              <p:cNvSpPr txBox="1"/>
              <p:nvPr/>
            </p:nvSpPr>
            <p:spPr>
              <a:xfrm>
                <a:off x="8802154" y="4311144"/>
                <a:ext cx="3147015" cy="907941"/>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Beam size was estimated by T. </a:t>
                </a:r>
                <a:r>
                  <a:rPr lang="en-US" sz="1200" dirty="0" err="1">
                    <a:latin typeface="Arial" panose="020B0604020202020204" pitchFamily="34" charset="0"/>
                    <a:cs typeface="Arial" panose="020B0604020202020204" pitchFamily="34" charset="0"/>
                  </a:rPr>
                  <a:t>Beiser</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(based on photos of beam on OTR screen):</a:t>
                </a:r>
              </a:p>
              <a:p>
                <a:pPr algn="ctr">
                  <a:spcBef>
                    <a:spcPts val="600"/>
                  </a:spcBef>
                </a:pPr>
                <a:r>
                  <a:rPr lang="en-US" sz="1200" dirty="0">
                    <a:latin typeface="Arial" panose="020B0604020202020204" pitchFamily="34" charset="0"/>
                    <a:cs typeface="Arial" panose="020B0604020202020204" pitchFamily="34" charset="0"/>
                  </a:rPr>
                  <a:t>2</a:t>
                </a:r>
                <a:r>
                  <a:rPr lang="el-GR" sz="1200" dirty="0">
                    <a:latin typeface="Arial" panose="020B0604020202020204" pitchFamily="34" charset="0"/>
                    <a:cs typeface="Arial" panose="020B0604020202020204" pitchFamily="34" charset="0"/>
                  </a:rPr>
                  <a:t>σ</a:t>
                </a:r>
                <a:r>
                  <a:rPr lang="en-US" sz="1200" baseline="-25000" dirty="0">
                    <a:latin typeface="Arial" panose="020B0604020202020204" pitchFamily="34" charset="0"/>
                    <a:cs typeface="Arial" panose="020B0604020202020204" pitchFamily="34" charset="0"/>
                  </a:rPr>
                  <a:t>x</a:t>
                </a:r>
                <a:r>
                  <a:rPr lang="en-US" sz="1200" dirty="0">
                    <a:latin typeface="Arial" panose="020B0604020202020204" pitchFamily="34" charset="0"/>
                    <a:cs typeface="Arial" panose="020B0604020202020204" pitchFamily="34" charset="0"/>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1200" dirty="0">
                    <a:solidFill>
                      <a:schemeClr val="tx1"/>
                    </a:solidFill>
                    <a:latin typeface="Arial" panose="020B0604020202020204" pitchFamily="34" charset="0"/>
                    <a:cs typeface="Arial" panose="020B0604020202020204" pitchFamily="34" charset="0"/>
                  </a:rPr>
                  <a:t> 527 µm,</a:t>
                </a:r>
              </a:p>
              <a:p>
                <a:pPr algn="ctr"/>
                <a:r>
                  <a:rPr lang="en-US" sz="1200" dirty="0">
                    <a:latin typeface="Arial" panose="020B0604020202020204" pitchFamily="34" charset="0"/>
                    <a:cs typeface="Arial" panose="020B0604020202020204" pitchFamily="34" charset="0"/>
                  </a:rPr>
                  <a:t>2</a:t>
                </a:r>
                <a:r>
                  <a:rPr lang="el-GR" sz="1200" dirty="0">
                    <a:latin typeface="Arial" panose="020B0604020202020204" pitchFamily="34" charset="0"/>
                    <a:cs typeface="Arial" panose="020B0604020202020204" pitchFamily="34" charset="0"/>
                  </a:rPr>
                  <a:t>σ</a:t>
                </a:r>
                <a:r>
                  <a:rPr lang="en-US" sz="1200" baseline="-25000" dirty="0">
                    <a:latin typeface="Arial" panose="020B0604020202020204" pitchFamily="34" charset="0"/>
                    <a:cs typeface="Arial" panose="020B0604020202020204" pitchFamily="34" charset="0"/>
                  </a:rPr>
                  <a:t>y</a:t>
                </a:r>
                <a:r>
                  <a:rPr lang="en-US" sz="1200" dirty="0">
                    <a:latin typeface="Arial" panose="020B0604020202020204" pitchFamily="34" charset="0"/>
                    <a:cs typeface="Arial" panose="020B0604020202020204" pitchFamily="34" charset="0"/>
                  </a:rPr>
                  <a:t> </a:t>
                </a:r>
                <a14:m>
                  <m:oMath xmlns:m="http://schemas.openxmlformats.org/officeDocument/2006/math">
                    <m:r>
                      <a:rPr lang="en-US" sz="1200" i="1">
                        <a:latin typeface="Cambria Math" panose="02040503050406030204" pitchFamily="18" charset="0"/>
                        <a:ea typeface="Cambria Math" panose="02040503050406030204" pitchFamily="18" charset="0"/>
                        <a:cs typeface="Arial" panose="020B0604020202020204" pitchFamily="34" charset="0"/>
                      </a:rPr>
                      <m:t>≲</m:t>
                    </m:r>
                  </m:oMath>
                </a14:m>
                <a:r>
                  <a:rPr lang="en-US" sz="1200" dirty="0">
                    <a:latin typeface="Arial" panose="020B0604020202020204" pitchFamily="34" charset="0"/>
                    <a:cs typeface="Arial" panose="020B0604020202020204" pitchFamily="34" charset="0"/>
                  </a:rPr>
                  <a:t> 585 µm</a:t>
                </a:r>
              </a:p>
            </p:txBody>
          </p:sp>
        </mc:Choice>
        <mc:Fallback xmlns="">
          <p:sp>
            <p:nvSpPr>
              <p:cNvPr id="26" name="TextBox 25">
                <a:extLst>
                  <a:ext uri="{FF2B5EF4-FFF2-40B4-BE49-F238E27FC236}">
                    <a16:creationId xmlns:a16="http://schemas.microsoft.com/office/drawing/2014/main" id="{628BC27C-3511-4D70-A44D-13ACBA048BD0}"/>
                  </a:ext>
                </a:extLst>
              </p:cNvPr>
              <p:cNvSpPr txBox="1">
                <a:spLocks noRot="1" noChangeAspect="1" noMove="1" noResize="1" noEditPoints="1" noAdjustHandles="1" noChangeArrowheads="1" noChangeShapeType="1" noTextEdit="1"/>
              </p:cNvSpPr>
              <p:nvPr/>
            </p:nvSpPr>
            <p:spPr>
              <a:xfrm>
                <a:off x="8802154" y="4311144"/>
                <a:ext cx="3147015" cy="907941"/>
              </a:xfrm>
              <a:prstGeom prst="rect">
                <a:avLst/>
              </a:prstGeom>
              <a:blipFill>
                <a:blip r:embed="rId4"/>
                <a:stretch>
                  <a:fillRect t="-671" b="-4027"/>
                </a:stretch>
              </a:blipFill>
            </p:spPr>
            <p:txBody>
              <a:bodyPr/>
              <a:lstStyle/>
              <a:p>
                <a:r>
                  <a:rPr lang="en-US">
                    <a:noFill/>
                  </a:rPr>
                  <a:t> </a:t>
                </a:r>
              </a:p>
            </p:txBody>
          </p:sp>
        </mc:Fallback>
      </mc:AlternateContent>
    </p:spTree>
    <p:extLst>
      <p:ext uri="{BB962C8B-B14F-4D97-AF65-F5344CB8AC3E}">
        <p14:creationId xmlns:p14="http://schemas.microsoft.com/office/powerpoint/2010/main" val="336145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Targets after Irradiation</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13</a:t>
            </a:fld>
            <a:endParaRPr lang="en-US" dirty="0"/>
          </a:p>
        </p:txBody>
      </p:sp>
      <p:grpSp>
        <p:nvGrpSpPr>
          <p:cNvPr id="14" name="Group 13">
            <a:extLst>
              <a:ext uri="{FF2B5EF4-FFF2-40B4-BE49-F238E27FC236}">
                <a16:creationId xmlns:a16="http://schemas.microsoft.com/office/drawing/2014/main" id="{3D902320-D190-412B-9099-05026949D717}"/>
              </a:ext>
            </a:extLst>
          </p:cNvPr>
          <p:cNvGrpSpPr/>
          <p:nvPr/>
        </p:nvGrpSpPr>
        <p:grpSpPr>
          <a:xfrm>
            <a:off x="1182641" y="1120131"/>
            <a:ext cx="9621079" cy="4822583"/>
            <a:chOff x="642729" y="1186391"/>
            <a:chExt cx="9621079" cy="4822583"/>
          </a:xfrm>
        </p:grpSpPr>
        <p:grpSp>
          <p:nvGrpSpPr>
            <p:cNvPr id="8" name="Group 7">
              <a:extLst>
                <a:ext uri="{FF2B5EF4-FFF2-40B4-BE49-F238E27FC236}">
                  <a16:creationId xmlns:a16="http://schemas.microsoft.com/office/drawing/2014/main" id="{45A2B230-9F1D-4475-B5E5-EF8B0AFE3CA1}"/>
                </a:ext>
              </a:extLst>
            </p:cNvPr>
            <p:cNvGrpSpPr/>
            <p:nvPr/>
          </p:nvGrpSpPr>
          <p:grpSpPr>
            <a:xfrm>
              <a:off x="642729" y="1186391"/>
              <a:ext cx="3670854" cy="4822583"/>
              <a:chOff x="642729" y="1186391"/>
              <a:chExt cx="3670854" cy="4822583"/>
            </a:xfrm>
          </p:grpSpPr>
          <p:sp>
            <p:nvSpPr>
              <p:cNvPr id="13" name="TextBox 12">
                <a:extLst>
                  <a:ext uri="{FF2B5EF4-FFF2-40B4-BE49-F238E27FC236}">
                    <a16:creationId xmlns:a16="http://schemas.microsoft.com/office/drawing/2014/main" id="{93AE5E79-A6C4-4117-B82E-866C5803FF44}"/>
                  </a:ext>
                </a:extLst>
              </p:cNvPr>
              <p:cNvSpPr txBox="1"/>
              <p:nvPr/>
            </p:nvSpPr>
            <p:spPr>
              <a:xfrm>
                <a:off x="1757093" y="1186391"/>
                <a:ext cx="1442126"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baseline="30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a:t>
                </a:r>
              </a:p>
            </p:txBody>
          </p:sp>
          <p:pic>
            <p:nvPicPr>
              <p:cNvPr id="3" name="Picture 2">
                <a:extLst>
                  <a:ext uri="{FF2B5EF4-FFF2-40B4-BE49-F238E27FC236}">
                    <a16:creationId xmlns:a16="http://schemas.microsoft.com/office/drawing/2014/main" id="{84BDC1E0-50D7-4AFA-9A94-38AE1B757D32}"/>
                  </a:ext>
                </a:extLst>
              </p:cNvPr>
              <p:cNvPicPr>
                <a:picLocks noChangeAspect="1"/>
              </p:cNvPicPr>
              <p:nvPr/>
            </p:nvPicPr>
            <p:blipFill rotWithShape="1">
              <a:blip r:embed="rId2"/>
              <a:srcRect l="28229" t="40676" r="31321" b="23575"/>
              <a:stretch/>
            </p:blipFill>
            <p:spPr>
              <a:xfrm>
                <a:off x="642729" y="1683444"/>
                <a:ext cx="3670854" cy="4325530"/>
              </a:xfrm>
              <a:prstGeom prst="rect">
                <a:avLst/>
              </a:prstGeom>
            </p:spPr>
          </p:pic>
        </p:grpSp>
        <p:grpSp>
          <p:nvGrpSpPr>
            <p:cNvPr id="11" name="Group 10">
              <a:extLst>
                <a:ext uri="{FF2B5EF4-FFF2-40B4-BE49-F238E27FC236}">
                  <a16:creationId xmlns:a16="http://schemas.microsoft.com/office/drawing/2014/main" id="{B2630C1F-D941-4945-B7DF-B5C0093AB8CA}"/>
                </a:ext>
              </a:extLst>
            </p:cNvPr>
            <p:cNvGrpSpPr/>
            <p:nvPr/>
          </p:nvGrpSpPr>
          <p:grpSpPr>
            <a:xfrm>
              <a:off x="7374834" y="1196783"/>
              <a:ext cx="2888974" cy="4812191"/>
              <a:chOff x="7374834" y="1196783"/>
              <a:chExt cx="2888974" cy="4812191"/>
            </a:xfrm>
          </p:grpSpPr>
          <p:sp>
            <p:nvSpPr>
              <p:cNvPr id="25" name="TextBox 24">
                <a:extLst>
                  <a:ext uri="{FF2B5EF4-FFF2-40B4-BE49-F238E27FC236}">
                    <a16:creationId xmlns:a16="http://schemas.microsoft.com/office/drawing/2014/main" id="{58AAEB25-8254-4AFE-A98B-7C8EE5BD5719}"/>
                  </a:ext>
                </a:extLst>
              </p:cNvPr>
              <p:cNvSpPr txBox="1"/>
              <p:nvPr/>
            </p:nvSpPr>
            <p:spPr>
              <a:xfrm>
                <a:off x="8130208" y="1196783"/>
                <a:ext cx="1491819"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aseline="30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a:t>
                </a:r>
              </a:p>
            </p:txBody>
          </p:sp>
          <p:pic>
            <p:nvPicPr>
              <p:cNvPr id="7" name="Picture 6">
                <a:extLst>
                  <a:ext uri="{FF2B5EF4-FFF2-40B4-BE49-F238E27FC236}">
                    <a16:creationId xmlns:a16="http://schemas.microsoft.com/office/drawing/2014/main" id="{381730F6-B1D5-4C1D-B174-4AB58781EBF7}"/>
                  </a:ext>
                </a:extLst>
              </p:cNvPr>
              <p:cNvPicPr>
                <a:picLocks noChangeAspect="1"/>
              </p:cNvPicPr>
              <p:nvPr/>
            </p:nvPicPr>
            <p:blipFill rotWithShape="1">
              <a:blip r:embed="rId3"/>
              <a:srcRect l="38149" r="5684" b="36928"/>
              <a:stretch/>
            </p:blipFill>
            <p:spPr>
              <a:xfrm>
                <a:off x="7374834" y="1683444"/>
                <a:ext cx="2888974" cy="4325530"/>
              </a:xfrm>
              <a:prstGeom prst="rect">
                <a:avLst/>
              </a:prstGeom>
            </p:spPr>
          </p:pic>
        </p:grpSp>
      </p:grpSp>
    </p:spTree>
    <p:extLst>
      <p:ext uri="{BB962C8B-B14F-4D97-AF65-F5344CB8AC3E}">
        <p14:creationId xmlns:p14="http://schemas.microsoft.com/office/powerpoint/2010/main" val="3260330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fontScale="90000"/>
          </a:bodyPr>
          <a:lstStyle/>
          <a:p>
            <a:r>
              <a:rPr lang="en-US" dirty="0"/>
              <a:t>Target 1a: Temperature in 0.5 mm </a:t>
            </a:r>
            <a:r>
              <a:rPr lang="en-US" dirty="0" err="1"/>
              <a:t>Ti</a:t>
            </a:r>
            <a:r>
              <a:rPr lang="en-US" dirty="0"/>
              <a:t> Grade5 (1 </a:t>
            </a:r>
            <a:r>
              <a:rPr lang="en-US" dirty="0" err="1"/>
              <a:t>ms</a:t>
            </a:r>
            <a:r>
              <a:rPr lang="en-US" dirty="0"/>
              <a:t> Pulse </a:t>
            </a:r>
            <a:r>
              <a:rPr lang="en-US" dirty="0" err="1"/>
              <a:t>Lengh</a:t>
            </a:r>
            <a:r>
              <a:rPr lang="en-US" dirty="0"/>
              <a:t>, 10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14</a:t>
            </a:fld>
            <a:endParaRPr lang="en-US" dirty="0"/>
          </a:p>
        </p:txBody>
      </p:sp>
      <p:grpSp>
        <p:nvGrpSpPr>
          <p:cNvPr id="15" name="Group 14">
            <a:extLst>
              <a:ext uri="{FF2B5EF4-FFF2-40B4-BE49-F238E27FC236}">
                <a16:creationId xmlns:a16="http://schemas.microsoft.com/office/drawing/2014/main" id="{DB641DC8-44DA-45FA-8730-54F63E41938C}"/>
              </a:ext>
            </a:extLst>
          </p:cNvPr>
          <p:cNvGrpSpPr/>
          <p:nvPr/>
        </p:nvGrpSpPr>
        <p:grpSpPr>
          <a:xfrm>
            <a:off x="305628" y="1067317"/>
            <a:ext cx="11580746" cy="5294032"/>
            <a:chOff x="305628" y="1133577"/>
            <a:chExt cx="11580746" cy="5294032"/>
          </a:xfrm>
        </p:grpSpPr>
        <p:pic>
          <p:nvPicPr>
            <p:cNvPr id="12" name="Picture 11">
              <a:extLst>
                <a:ext uri="{FF2B5EF4-FFF2-40B4-BE49-F238E27FC236}">
                  <a16:creationId xmlns:a16="http://schemas.microsoft.com/office/drawing/2014/main" id="{F4FF2FA8-6E25-4CC8-AA72-74667EAF60BF}"/>
                </a:ext>
              </a:extLst>
            </p:cNvPr>
            <p:cNvPicPr>
              <a:picLocks noChangeAspect="1"/>
            </p:cNvPicPr>
            <p:nvPr/>
          </p:nvPicPr>
          <p:blipFill>
            <a:blip r:embed="rId2"/>
            <a:stretch>
              <a:fillRect/>
            </a:stretch>
          </p:blipFill>
          <p:spPr>
            <a:xfrm>
              <a:off x="6361874" y="1594298"/>
              <a:ext cx="5524500" cy="4448175"/>
            </a:xfrm>
            <a:prstGeom prst="rect">
              <a:avLst/>
            </a:prstGeom>
          </p:spPr>
        </p:pic>
        <p:pic>
          <p:nvPicPr>
            <p:cNvPr id="9" name="Picture 8">
              <a:extLst>
                <a:ext uri="{FF2B5EF4-FFF2-40B4-BE49-F238E27FC236}">
                  <a16:creationId xmlns:a16="http://schemas.microsoft.com/office/drawing/2014/main" id="{59DD2FD8-9446-4832-A42E-F0263EAE9ACA}"/>
                </a:ext>
              </a:extLst>
            </p:cNvPr>
            <p:cNvPicPr>
              <a:picLocks noChangeAspect="1"/>
            </p:cNvPicPr>
            <p:nvPr/>
          </p:nvPicPr>
          <p:blipFill>
            <a:blip r:embed="rId3"/>
            <a:stretch>
              <a:fillRect/>
            </a:stretch>
          </p:blipFill>
          <p:spPr>
            <a:xfrm>
              <a:off x="305628" y="1617184"/>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sp>
          <p:nvSpPr>
            <p:cNvPr id="16" name="TextBox 15">
              <a:extLst>
                <a:ext uri="{FF2B5EF4-FFF2-40B4-BE49-F238E27FC236}">
                  <a16:creationId xmlns:a16="http://schemas.microsoft.com/office/drawing/2014/main" id="{30ADEF7E-2F97-4690-8DE4-49872AE54FB5}"/>
                </a:ext>
              </a:extLst>
            </p:cNvPr>
            <p:cNvSpPr txBox="1"/>
            <p:nvPr/>
          </p:nvSpPr>
          <p:spPr>
            <a:xfrm>
              <a:off x="4906573" y="6058277"/>
              <a:ext cx="2378856"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Measured T = 108°C </a:t>
              </a:r>
            </a:p>
          </p:txBody>
        </p:sp>
      </p:grpSp>
      <p:sp>
        <p:nvSpPr>
          <p:cNvPr id="17" name="Rectangle 16">
            <a:extLst>
              <a:ext uri="{FF2B5EF4-FFF2-40B4-BE49-F238E27FC236}">
                <a16:creationId xmlns:a16="http://schemas.microsoft.com/office/drawing/2014/main" id="{4CFA3787-BB20-464E-A5CB-A09EBF86F591}"/>
              </a:ext>
            </a:extLst>
          </p:cNvPr>
          <p:cNvSpPr/>
          <p:nvPr/>
        </p:nvSpPr>
        <p:spPr>
          <a:xfrm>
            <a:off x="2274231" y="4331012"/>
            <a:ext cx="1587294" cy="369332"/>
          </a:xfrm>
          <a:prstGeom prst="rect">
            <a:avLst/>
          </a:prstGeom>
        </p:spPr>
        <p:txBody>
          <a:bodyPr wrap="none">
            <a:spAutoFit/>
          </a:bodyPr>
          <a:lstStyle/>
          <a:p>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325°C </a:t>
            </a:r>
            <a:endParaRPr lang="en-US" dirty="0">
              <a:solidFill>
                <a:srgbClr val="C00000"/>
              </a:solidFill>
            </a:endParaRPr>
          </a:p>
        </p:txBody>
      </p:sp>
      <p:sp>
        <p:nvSpPr>
          <p:cNvPr id="19" name="Rectangle 18">
            <a:extLst>
              <a:ext uri="{FF2B5EF4-FFF2-40B4-BE49-F238E27FC236}">
                <a16:creationId xmlns:a16="http://schemas.microsoft.com/office/drawing/2014/main" id="{5DD50707-A3E4-4212-A494-93E7CAF3DB4F}"/>
              </a:ext>
            </a:extLst>
          </p:cNvPr>
          <p:cNvSpPr/>
          <p:nvPr/>
        </p:nvSpPr>
        <p:spPr>
          <a:xfrm>
            <a:off x="8330475" y="4331012"/>
            <a:ext cx="1587294" cy="369332"/>
          </a:xfrm>
          <a:prstGeom prst="rect">
            <a:avLst/>
          </a:prstGeom>
        </p:spPr>
        <p:txBody>
          <a:bodyPr wrap="none">
            <a:spAutoFit/>
          </a:bodyPr>
          <a:lstStyle/>
          <a:p>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392°C </a:t>
            </a:r>
            <a:endParaRPr lang="en-US" dirty="0">
              <a:solidFill>
                <a:srgbClr val="C00000"/>
              </a:solidFill>
            </a:endParaRPr>
          </a:p>
        </p:txBody>
      </p:sp>
    </p:spTree>
    <p:extLst>
      <p:ext uri="{BB962C8B-B14F-4D97-AF65-F5344CB8AC3E}">
        <p14:creationId xmlns:p14="http://schemas.microsoft.com/office/powerpoint/2010/main" val="3315360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fontScale="90000"/>
          </a:bodyPr>
          <a:lstStyle/>
          <a:p>
            <a:r>
              <a:rPr lang="en-US" dirty="0"/>
              <a:t>Target 5: Temperature in 0.75 mm </a:t>
            </a:r>
            <a:r>
              <a:rPr lang="en-US" dirty="0" err="1"/>
              <a:t>Ti</a:t>
            </a:r>
            <a:r>
              <a:rPr lang="en-US" dirty="0"/>
              <a:t> Grade5 (0.5 </a:t>
            </a:r>
            <a:r>
              <a:rPr lang="en-US" dirty="0" err="1"/>
              <a:t>ms</a:t>
            </a:r>
            <a:r>
              <a:rPr lang="en-US" dirty="0"/>
              <a:t> Pulse </a:t>
            </a:r>
            <a:r>
              <a:rPr lang="en-US" dirty="0" err="1"/>
              <a:t>Lengh</a:t>
            </a:r>
            <a:r>
              <a:rPr lang="en-US" dirty="0"/>
              <a:t>, 10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15</a:t>
            </a:fld>
            <a:endParaRPr lang="en-US" dirty="0"/>
          </a:p>
        </p:txBody>
      </p:sp>
      <p:grpSp>
        <p:nvGrpSpPr>
          <p:cNvPr id="12" name="Group 11">
            <a:extLst>
              <a:ext uri="{FF2B5EF4-FFF2-40B4-BE49-F238E27FC236}">
                <a16:creationId xmlns:a16="http://schemas.microsoft.com/office/drawing/2014/main" id="{64C9DE1A-6BFD-478B-A344-0B2DA553BED0}"/>
              </a:ext>
            </a:extLst>
          </p:cNvPr>
          <p:cNvGrpSpPr/>
          <p:nvPr/>
        </p:nvGrpSpPr>
        <p:grpSpPr>
          <a:xfrm>
            <a:off x="270064" y="1067317"/>
            <a:ext cx="11569492" cy="5294032"/>
            <a:chOff x="305628" y="1133577"/>
            <a:chExt cx="11569492" cy="5294032"/>
          </a:xfrm>
        </p:grpSpPr>
        <p:grpSp>
          <p:nvGrpSpPr>
            <p:cNvPr id="11" name="Group 10">
              <a:extLst>
                <a:ext uri="{FF2B5EF4-FFF2-40B4-BE49-F238E27FC236}">
                  <a16:creationId xmlns:a16="http://schemas.microsoft.com/office/drawing/2014/main" id="{28811B8D-32C3-4ACA-AA4F-F0A5B7FAE368}"/>
                </a:ext>
              </a:extLst>
            </p:cNvPr>
            <p:cNvGrpSpPr/>
            <p:nvPr/>
          </p:nvGrpSpPr>
          <p:grpSpPr>
            <a:xfrm>
              <a:off x="305628" y="1133577"/>
              <a:ext cx="11569492" cy="4923822"/>
              <a:chOff x="305628" y="1133577"/>
              <a:chExt cx="11569492" cy="4923822"/>
            </a:xfrm>
          </p:grpSpPr>
          <p:pic>
            <p:nvPicPr>
              <p:cNvPr id="10" name="Picture 9">
                <a:extLst>
                  <a:ext uri="{FF2B5EF4-FFF2-40B4-BE49-F238E27FC236}">
                    <a16:creationId xmlns:a16="http://schemas.microsoft.com/office/drawing/2014/main" id="{A1FE6245-F440-46F8-93CD-305B587E5884}"/>
                  </a:ext>
                </a:extLst>
              </p:cNvPr>
              <p:cNvPicPr>
                <a:picLocks noChangeAspect="1"/>
              </p:cNvPicPr>
              <p:nvPr/>
            </p:nvPicPr>
            <p:blipFill>
              <a:blip r:embed="rId2"/>
              <a:stretch>
                <a:fillRect/>
              </a:stretch>
            </p:blipFill>
            <p:spPr>
              <a:xfrm>
                <a:off x="6350620" y="1609224"/>
                <a:ext cx="5524500" cy="4448175"/>
              </a:xfrm>
              <a:prstGeom prst="rect">
                <a:avLst/>
              </a:prstGeom>
            </p:spPr>
          </p:pic>
          <p:pic>
            <p:nvPicPr>
              <p:cNvPr id="6" name="Picture 5">
                <a:extLst>
                  <a:ext uri="{FF2B5EF4-FFF2-40B4-BE49-F238E27FC236}">
                    <a16:creationId xmlns:a16="http://schemas.microsoft.com/office/drawing/2014/main" id="{3654F634-6DF4-4A44-B577-497A7C55853F}"/>
                  </a:ext>
                </a:extLst>
              </p:cNvPr>
              <p:cNvPicPr>
                <a:picLocks noChangeAspect="1"/>
              </p:cNvPicPr>
              <p:nvPr/>
            </p:nvPicPr>
            <p:blipFill>
              <a:blip r:embed="rId3"/>
              <a:stretch>
                <a:fillRect/>
              </a:stretch>
            </p:blipFill>
            <p:spPr>
              <a:xfrm>
                <a:off x="305628" y="1609223"/>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grpSp>
        <p:sp>
          <p:nvSpPr>
            <p:cNvPr id="15" name="TextBox 14">
              <a:extLst>
                <a:ext uri="{FF2B5EF4-FFF2-40B4-BE49-F238E27FC236}">
                  <a16:creationId xmlns:a16="http://schemas.microsoft.com/office/drawing/2014/main" id="{96E3454F-C260-4C41-B9C1-BB76E48BA7AE}"/>
                </a:ext>
              </a:extLst>
            </p:cNvPr>
            <p:cNvSpPr txBox="1"/>
            <p:nvPr/>
          </p:nvSpPr>
          <p:spPr>
            <a:xfrm>
              <a:off x="4906573" y="6058277"/>
              <a:ext cx="2378857" cy="369332"/>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Measured T = 131°C </a:t>
              </a:r>
            </a:p>
          </p:txBody>
        </p:sp>
      </p:grpSp>
      <p:sp>
        <p:nvSpPr>
          <p:cNvPr id="17" name="Rectangle 16">
            <a:extLst>
              <a:ext uri="{FF2B5EF4-FFF2-40B4-BE49-F238E27FC236}">
                <a16:creationId xmlns:a16="http://schemas.microsoft.com/office/drawing/2014/main" id="{D3098550-AC4C-4CBF-911C-CE12039AA254}"/>
              </a:ext>
            </a:extLst>
          </p:cNvPr>
          <p:cNvSpPr/>
          <p:nvPr/>
        </p:nvSpPr>
        <p:spPr>
          <a:xfrm>
            <a:off x="2274231" y="4331012"/>
            <a:ext cx="1587294" cy="369332"/>
          </a:xfrm>
          <a:prstGeom prst="rect">
            <a:avLst/>
          </a:prstGeom>
        </p:spPr>
        <p:txBody>
          <a:bodyPr wrap="none">
            <a:spAutoFit/>
          </a:bodyPr>
          <a:lstStyle/>
          <a:p>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209°C </a:t>
            </a:r>
            <a:endParaRPr lang="en-US" dirty="0">
              <a:solidFill>
                <a:srgbClr val="C00000"/>
              </a:solidFill>
            </a:endParaRPr>
          </a:p>
        </p:txBody>
      </p:sp>
      <p:sp>
        <p:nvSpPr>
          <p:cNvPr id="18" name="Rectangle 17">
            <a:extLst>
              <a:ext uri="{FF2B5EF4-FFF2-40B4-BE49-F238E27FC236}">
                <a16:creationId xmlns:a16="http://schemas.microsoft.com/office/drawing/2014/main" id="{7FF17F72-57A0-47BD-BD54-E5BDE1E245D7}"/>
              </a:ext>
            </a:extLst>
          </p:cNvPr>
          <p:cNvSpPr/>
          <p:nvPr/>
        </p:nvSpPr>
        <p:spPr>
          <a:xfrm>
            <a:off x="8465901" y="4331012"/>
            <a:ext cx="1587294" cy="369332"/>
          </a:xfrm>
          <a:prstGeom prst="rect">
            <a:avLst/>
          </a:prstGeom>
        </p:spPr>
        <p:txBody>
          <a:bodyPr wrap="none">
            <a:spAutoFit/>
          </a:bodyPr>
          <a:lstStyle/>
          <a:p>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353°C </a:t>
            </a:r>
            <a:endParaRPr lang="en-US" dirty="0">
              <a:solidFill>
                <a:srgbClr val="C00000"/>
              </a:solidFill>
            </a:endParaRPr>
          </a:p>
        </p:txBody>
      </p:sp>
    </p:spTree>
    <p:extLst>
      <p:ext uri="{BB962C8B-B14F-4D97-AF65-F5344CB8AC3E}">
        <p14:creationId xmlns:p14="http://schemas.microsoft.com/office/powerpoint/2010/main" val="2209338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Target 3: Temperature in W (1.1 </a:t>
            </a:r>
            <a:r>
              <a:rPr lang="en-US" dirty="0" err="1"/>
              <a:t>ms</a:t>
            </a:r>
            <a:r>
              <a:rPr lang="en-US" dirty="0"/>
              <a:t> Pulse </a:t>
            </a:r>
            <a:r>
              <a:rPr lang="en-US" dirty="0" err="1"/>
              <a:t>Lengh</a:t>
            </a:r>
            <a:r>
              <a:rPr lang="en-US" dirty="0"/>
              <a:t>, 5.0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16</a:t>
            </a:fld>
            <a:endParaRPr lang="en-US" dirty="0"/>
          </a:p>
        </p:txBody>
      </p:sp>
      <p:grpSp>
        <p:nvGrpSpPr>
          <p:cNvPr id="12" name="Group 11">
            <a:extLst>
              <a:ext uri="{FF2B5EF4-FFF2-40B4-BE49-F238E27FC236}">
                <a16:creationId xmlns:a16="http://schemas.microsoft.com/office/drawing/2014/main" id="{4BD8A1FC-682B-4B64-8F46-AE2076B7B278}"/>
              </a:ext>
            </a:extLst>
          </p:cNvPr>
          <p:cNvGrpSpPr/>
          <p:nvPr/>
        </p:nvGrpSpPr>
        <p:grpSpPr>
          <a:xfrm>
            <a:off x="305628" y="1067317"/>
            <a:ext cx="11569492" cy="5294032"/>
            <a:chOff x="305628" y="1133577"/>
            <a:chExt cx="11569492" cy="5294032"/>
          </a:xfrm>
        </p:grpSpPr>
        <p:pic>
          <p:nvPicPr>
            <p:cNvPr id="11" name="Picture 10">
              <a:extLst>
                <a:ext uri="{FF2B5EF4-FFF2-40B4-BE49-F238E27FC236}">
                  <a16:creationId xmlns:a16="http://schemas.microsoft.com/office/drawing/2014/main" id="{E39849AB-5404-40B6-BC9C-AB8EFB2E8152}"/>
                </a:ext>
              </a:extLst>
            </p:cNvPr>
            <p:cNvPicPr>
              <a:picLocks noChangeAspect="1"/>
            </p:cNvPicPr>
            <p:nvPr/>
          </p:nvPicPr>
          <p:blipFill>
            <a:blip r:embed="rId2"/>
            <a:stretch>
              <a:fillRect/>
            </a:stretch>
          </p:blipFill>
          <p:spPr>
            <a:xfrm>
              <a:off x="6350620" y="1609225"/>
              <a:ext cx="5524500" cy="4448175"/>
            </a:xfrm>
            <a:prstGeom prst="rect">
              <a:avLst/>
            </a:prstGeom>
          </p:spPr>
        </p:pic>
        <p:pic>
          <p:nvPicPr>
            <p:cNvPr id="6" name="Picture 5">
              <a:extLst>
                <a:ext uri="{FF2B5EF4-FFF2-40B4-BE49-F238E27FC236}">
                  <a16:creationId xmlns:a16="http://schemas.microsoft.com/office/drawing/2014/main" id="{02F85DFF-1562-41E9-85A3-444FE023317E}"/>
                </a:ext>
              </a:extLst>
            </p:cNvPr>
            <p:cNvPicPr>
              <a:picLocks noChangeAspect="1"/>
            </p:cNvPicPr>
            <p:nvPr/>
          </p:nvPicPr>
          <p:blipFill>
            <a:blip r:embed="rId3"/>
            <a:stretch>
              <a:fillRect/>
            </a:stretch>
          </p:blipFill>
          <p:spPr>
            <a:xfrm>
              <a:off x="305628" y="1617184"/>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sp>
          <p:nvSpPr>
            <p:cNvPr id="17" name="TextBox 16">
              <a:extLst>
                <a:ext uri="{FF2B5EF4-FFF2-40B4-BE49-F238E27FC236}">
                  <a16:creationId xmlns:a16="http://schemas.microsoft.com/office/drawing/2014/main" id="{48BF5622-4FE4-4032-AE27-967E292C6415}"/>
                </a:ext>
              </a:extLst>
            </p:cNvPr>
            <p:cNvSpPr txBox="1"/>
            <p:nvPr/>
          </p:nvSpPr>
          <p:spPr>
            <a:xfrm>
              <a:off x="4906573" y="6058277"/>
              <a:ext cx="2378857" cy="369332"/>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Measured T = 197°C </a:t>
              </a:r>
            </a:p>
          </p:txBody>
        </p:sp>
      </p:grpSp>
      <p:sp>
        <p:nvSpPr>
          <p:cNvPr id="18" name="Rectangle 17">
            <a:extLst>
              <a:ext uri="{FF2B5EF4-FFF2-40B4-BE49-F238E27FC236}">
                <a16:creationId xmlns:a16="http://schemas.microsoft.com/office/drawing/2014/main" id="{8FBA8EDA-1828-491C-927F-85630F80A993}"/>
              </a:ext>
            </a:extLst>
          </p:cNvPr>
          <p:cNvSpPr/>
          <p:nvPr/>
        </p:nvSpPr>
        <p:spPr>
          <a:xfrm>
            <a:off x="2274231" y="4032838"/>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379°C </a:t>
            </a:r>
            <a:endParaRPr lang="en-US" dirty="0">
              <a:solidFill>
                <a:srgbClr val="C00000"/>
              </a:solidFill>
            </a:endParaRPr>
          </a:p>
        </p:txBody>
      </p:sp>
      <p:sp>
        <p:nvSpPr>
          <p:cNvPr id="19" name="Rectangle 18">
            <a:extLst>
              <a:ext uri="{FF2B5EF4-FFF2-40B4-BE49-F238E27FC236}">
                <a16:creationId xmlns:a16="http://schemas.microsoft.com/office/drawing/2014/main" id="{403C63D4-5750-43FC-96E3-4026F73E90A5}"/>
              </a:ext>
            </a:extLst>
          </p:cNvPr>
          <p:cNvSpPr/>
          <p:nvPr/>
        </p:nvSpPr>
        <p:spPr>
          <a:xfrm>
            <a:off x="8319223" y="4032838"/>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428°C </a:t>
            </a:r>
            <a:endParaRPr lang="en-US" dirty="0">
              <a:solidFill>
                <a:srgbClr val="C00000"/>
              </a:solidFill>
            </a:endParaRPr>
          </a:p>
        </p:txBody>
      </p:sp>
    </p:spTree>
    <p:extLst>
      <p:ext uri="{BB962C8B-B14F-4D97-AF65-F5344CB8AC3E}">
        <p14:creationId xmlns:p14="http://schemas.microsoft.com/office/powerpoint/2010/main" val="3069721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Target 2: Temperature in W (0.4 </a:t>
            </a:r>
            <a:r>
              <a:rPr lang="en-US" dirty="0" err="1"/>
              <a:t>ms</a:t>
            </a:r>
            <a:r>
              <a:rPr lang="en-US" dirty="0"/>
              <a:t> Pulse </a:t>
            </a:r>
            <a:r>
              <a:rPr lang="en-US" dirty="0" err="1"/>
              <a:t>Lengh</a:t>
            </a:r>
            <a:r>
              <a:rPr lang="en-US" dirty="0"/>
              <a:t>, 3.7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17</a:t>
            </a:fld>
            <a:endParaRPr lang="en-US" dirty="0"/>
          </a:p>
        </p:txBody>
      </p:sp>
      <p:grpSp>
        <p:nvGrpSpPr>
          <p:cNvPr id="17" name="Group 16">
            <a:extLst>
              <a:ext uri="{FF2B5EF4-FFF2-40B4-BE49-F238E27FC236}">
                <a16:creationId xmlns:a16="http://schemas.microsoft.com/office/drawing/2014/main" id="{521D5E86-93B6-4DC7-AD7A-D6FE275D2FE3}"/>
              </a:ext>
            </a:extLst>
          </p:cNvPr>
          <p:cNvGrpSpPr/>
          <p:nvPr/>
        </p:nvGrpSpPr>
        <p:grpSpPr>
          <a:xfrm>
            <a:off x="305628" y="1067317"/>
            <a:ext cx="11569492" cy="4931782"/>
            <a:chOff x="305628" y="1133577"/>
            <a:chExt cx="11569492" cy="4931782"/>
          </a:xfrm>
        </p:grpSpPr>
        <p:pic>
          <p:nvPicPr>
            <p:cNvPr id="16" name="Picture 15">
              <a:extLst>
                <a:ext uri="{FF2B5EF4-FFF2-40B4-BE49-F238E27FC236}">
                  <a16:creationId xmlns:a16="http://schemas.microsoft.com/office/drawing/2014/main" id="{130B0EB4-9198-418B-959A-06335D6819F7}"/>
                </a:ext>
              </a:extLst>
            </p:cNvPr>
            <p:cNvPicPr>
              <a:picLocks noChangeAspect="1"/>
            </p:cNvPicPr>
            <p:nvPr/>
          </p:nvPicPr>
          <p:blipFill>
            <a:blip r:embed="rId2"/>
            <a:stretch>
              <a:fillRect/>
            </a:stretch>
          </p:blipFill>
          <p:spPr>
            <a:xfrm>
              <a:off x="6350620" y="1617183"/>
              <a:ext cx="5524500" cy="4448175"/>
            </a:xfrm>
            <a:prstGeom prst="rect">
              <a:avLst/>
            </a:prstGeom>
          </p:spPr>
        </p:pic>
        <p:pic>
          <p:nvPicPr>
            <p:cNvPr id="10" name="Picture 9">
              <a:extLst>
                <a:ext uri="{FF2B5EF4-FFF2-40B4-BE49-F238E27FC236}">
                  <a16:creationId xmlns:a16="http://schemas.microsoft.com/office/drawing/2014/main" id="{E838C6DD-1AF9-4901-A64F-74F42AA5901B}"/>
                </a:ext>
              </a:extLst>
            </p:cNvPr>
            <p:cNvPicPr>
              <a:picLocks noChangeAspect="1"/>
            </p:cNvPicPr>
            <p:nvPr/>
          </p:nvPicPr>
          <p:blipFill>
            <a:blip r:embed="rId3"/>
            <a:stretch>
              <a:fillRect/>
            </a:stretch>
          </p:blipFill>
          <p:spPr>
            <a:xfrm>
              <a:off x="305628" y="1617184"/>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grpSp>
      <p:sp>
        <p:nvSpPr>
          <p:cNvPr id="20" name="Rectangle 19">
            <a:extLst>
              <a:ext uri="{FF2B5EF4-FFF2-40B4-BE49-F238E27FC236}">
                <a16:creationId xmlns:a16="http://schemas.microsoft.com/office/drawing/2014/main" id="{87D6494E-5749-4A3C-9D48-C658786EB358}"/>
              </a:ext>
            </a:extLst>
          </p:cNvPr>
          <p:cNvSpPr/>
          <p:nvPr/>
        </p:nvSpPr>
        <p:spPr>
          <a:xfrm>
            <a:off x="2274231" y="4939053"/>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235°C </a:t>
            </a:r>
            <a:endParaRPr lang="en-US" dirty="0">
              <a:solidFill>
                <a:srgbClr val="C00000"/>
              </a:solidFill>
            </a:endParaRPr>
          </a:p>
        </p:txBody>
      </p:sp>
      <p:sp>
        <p:nvSpPr>
          <p:cNvPr id="21" name="Rectangle 20">
            <a:extLst>
              <a:ext uri="{FF2B5EF4-FFF2-40B4-BE49-F238E27FC236}">
                <a16:creationId xmlns:a16="http://schemas.microsoft.com/office/drawing/2014/main" id="{5C4DCD95-60D6-406D-8F5D-C61CBC227E27}"/>
              </a:ext>
            </a:extLst>
          </p:cNvPr>
          <p:cNvSpPr/>
          <p:nvPr/>
        </p:nvSpPr>
        <p:spPr>
          <a:xfrm>
            <a:off x="8319223" y="4939053"/>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257°C </a:t>
            </a:r>
            <a:endParaRPr lang="en-US" dirty="0">
              <a:solidFill>
                <a:srgbClr val="C00000"/>
              </a:solidFill>
            </a:endParaRPr>
          </a:p>
        </p:txBody>
      </p:sp>
    </p:spTree>
    <p:extLst>
      <p:ext uri="{BB962C8B-B14F-4D97-AF65-F5344CB8AC3E}">
        <p14:creationId xmlns:p14="http://schemas.microsoft.com/office/powerpoint/2010/main" val="1213146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Target 4: Temperature in Ta (0.4 </a:t>
            </a:r>
            <a:r>
              <a:rPr lang="en-US" dirty="0" err="1"/>
              <a:t>ms</a:t>
            </a:r>
            <a:r>
              <a:rPr lang="en-US" dirty="0"/>
              <a:t> Pulse </a:t>
            </a:r>
            <a:r>
              <a:rPr lang="en-US" dirty="0" err="1"/>
              <a:t>Lengh</a:t>
            </a:r>
            <a:r>
              <a:rPr lang="en-US" dirty="0"/>
              <a:t>, 3.7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18</a:t>
            </a:fld>
            <a:endParaRPr lang="en-US" dirty="0"/>
          </a:p>
        </p:txBody>
      </p:sp>
      <p:grpSp>
        <p:nvGrpSpPr>
          <p:cNvPr id="10" name="Group 9">
            <a:extLst>
              <a:ext uri="{FF2B5EF4-FFF2-40B4-BE49-F238E27FC236}">
                <a16:creationId xmlns:a16="http://schemas.microsoft.com/office/drawing/2014/main" id="{6CE1728E-9680-4CB9-9FDD-C3930596A6B4}"/>
              </a:ext>
            </a:extLst>
          </p:cNvPr>
          <p:cNvGrpSpPr/>
          <p:nvPr/>
        </p:nvGrpSpPr>
        <p:grpSpPr>
          <a:xfrm>
            <a:off x="305628" y="1067317"/>
            <a:ext cx="11569492" cy="4931782"/>
            <a:chOff x="305628" y="1133577"/>
            <a:chExt cx="11569492" cy="4931782"/>
          </a:xfrm>
        </p:grpSpPr>
        <p:pic>
          <p:nvPicPr>
            <p:cNvPr id="9" name="Picture 8">
              <a:extLst>
                <a:ext uri="{FF2B5EF4-FFF2-40B4-BE49-F238E27FC236}">
                  <a16:creationId xmlns:a16="http://schemas.microsoft.com/office/drawing/2014/main" id="{0C59AF8D-F84D-44E2-8C76-F55A3FA6BB53}"/>
                </a:ext>
              </a:extLst>
            </p:cNvPr>
            <p:cNvPicPr>
              <a:picLocks noChangeAspect="1"/>
            </p:cNvPicPr>
            <p:nvPr/>
          </p:nvPicPr>
          <p:blipFill>
            <a:blip r:embed="rId2"/>
            <a:stretch>
              <a:fillRect/>
            </a:stretch>
          </p:blipFill>
          <p:spPr>
            <a:xfrm>
              <a:off x="6350620" y="1609224"/>
              <a:ext cx="5524500" cy="4448175"/>
            </a:xfrm>
            <a:prstGeom prst="rect">
              <a:avLst/>
            </a:prstGeom>
          </p:spPr>
        </p:pic>
        <p:pic>
          <p:nvPicPr>
            <p:cNvPr id="7" name="Picture 6">
              <a:extLst>
                <a:ext uri="{FF2B5EF4-FFF2-40B4-BE49-F238E27FC236}">
                  <a16:creationId xmlns:a16="http://schemas.microsoft.com/office/drawing/2014/main" id="{93F117DE-1ED6-4AC5-AD31-407AE9BFADEC}"/>
                </a:ext>
              </a:extLst>
            </p:cNvPr>
            <p:cNvPicPr>
              <a:picLocks noChangeAspect="1"/>
            </p:cNvPicPr>
            <p:nvPr/>
          </p:nvPicPr>
          <p:blipFill>
            <a:blip r:embed="rId3"/>
            <a:stretch>
              <a:fillRect/>
            </a:stretch>
          </p:blipFill>
          <p:spPr>
            <a:xfrm>
              <a:off x="305628" y="1617184"/>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grpSp>
      <p:sp>
        <p:nvSpPr>
          <p:cNvPr id="15" name="Rectangle 14">
            <a:extLst>
              <a:ext uri="{FF2B5EF4-FFF2-40B4-BE49-F238E27FC236}">
                <a16:creationId xmlns:a16="http://schemas.microsoft.com/office/drawing/2014/main" id="{743B8635-1CC7-455F-92E5-0AAAC7345606}"/>
              </a:ext>
            </a:extLst>
          </p:cNvPr>
          <p:cNvSpPr/>
          <p:nvPr/>
        </p:nvSpPr>
        <p:spPr>
          <a:xfrm>
            <a:off x="2274231" y="4336079"/>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472°C </a:t>
            </a:r>
            <a:endParaRPr lang="en-US" dirty="0">
              <a:solidFill>
                <a:srgbClr val="C00000"/>
              </a:solidFill>
            </a:endParaRPr>
          </a:p>
        </p:txBody>
      </p:sp>
      <p:sp>
        <p:nvSpPr>
          <p:cNvPr id="16" name="Rectangle 15">
            <a:extLst>
              <a:ext uri="{FF2B5EF4-FFF2-40B4-BE49-F238E27FC236}">
                <a16:creationId xmlns:a16="http://schemas.microsoft.com/office/drawing/2014/main" id="{445DE5FB-ED11-4E02-BAA5-94BEAFAF9FA4}"/>
              </a:ext>
            </a:extLst>
          </p:cNvPr>
          <p:cNvSpPr/>
          <p:nvPr/>
        </p:nvSpPr>
        <p:spPr>
          <a:xfrm>
            <a:off x="8501465" y="4338697"/>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516°C </a:t>
            </a:r>
            <a:endParaRPr lang="en-US" dirty="0">
              <a:solidFill>
                <a:srgbClr val="C00000"/>
              </a:solidFill>
            </a:endParaRPr>
          </a:p>
        </p:txBody>
      </p:sp>
      <p:sp>
        <p:nvSpPr>
          <p:cNvPr id="17" name="TextBox 16">
            <a:extLst>
              <a:ext uri="{FF2B5EF4-FFF2-40B4-BE49-F238E27FC236}">
                <a16:creationId xmlns:a16="http://schemas.microsoft.com/office/drawing/2014/main" id="{5E999D44-C844-41A4-8CF9-842175CB8320}"/>
              </a:ext>
            </a:extLst>
          </p:cNvPr>
          <p:cNvSpPr txBox="1"/>
          <p:nvPr/>
        </p:nvSpPr>
        <p:spPr>
          <a:xfrm>
            <a:off x="2103584" y="5992017"/>
            <a:ext cx="7984878" cy="369332"/>
          </a:xfrm>
          <a:prstGeom prst="rect">
            <a:avLst/>
          </a:prstGeom>
          <a:noFill/>
        </p:spPr>
        <p:txBody>
          <a:bodyPr wrap="none" rtlCol="0">
            <a:spAutoFit/>
          </a:bodyPr>
          <a:lstStyle/>
          <a:p>
            <a:pPr algn="ctr"/>
            <a:r>
              <a:rPr lang="en-US"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Calculations of cycling temperature and analysis of 2</a:t>
            </a:r>
            <a:r>
              <a:rPr lang="en-US"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 are ongoing</a:t>
            </a:r>
          </a:p>
        </p:txBody>
      </p:sp>
    </p:spTree>
    <p:extLst>
      <p:ext uri="{BB962C8B-B14F-4D97-AF65-F5344CB8AC3E}">
        <p14:creationId xmlns:p14="http://schemas.microsoft.com/office/powerpoint/2010/main" val="7408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23E6-CB2A-5642-987E-451DC8BF0F3B}"/>
              </a:ext>
            </a:extLst>
          </p:cNvPr>
          <p:cNvSpPr>
            <a:spLocks noGrp="1"/>
          </p:cNvSpPr>
          <p:nvPr>
            <p:ph type="title"/>
          </p:nvPr>
        </p:nvSpPr>
        <p:spPr>
          <a:xfrm>
            <a:off x="411892" y="240539"/>
            <a:ext cx="11491110" cy="487490"/>
          </a:xfrm>
        </p:spPr>
        <p:txBody>
          <a:bodyPr>
            <a:normAutofit/>
          </a:bodyPr>
          <a:lstStyle/>
          <a:p>
            <a:r>
              <a:rPr lang="en-US" dirty="0"/>
              <a:t>Test of Target Materials with Laser at JLab LERF Laser Lab 6</a:t>
            </a:r>
          </a:p>
        </p:txBody>
      </p:sp>
      <p:sp>
        <p:nvSpPr>
          <p:cNvPr id="4" name="Footer Placeholder 3">
            <a:extLst>
              <a:ext uri="{FF2B5EF4-FFF2-40B4-BE49-F238E27FC236}">
                <a16:creationId xmlns:a16="http://schemas.microsoft.com/office/drawing/2014/main" id="{37F5E0F2-03A8-3049-B576-167E67E0FEFD}"/>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a:p>
            <a:endParaRPr lang="en-US" dirty="0"/>
          </a:p>
        </p:txBody>
      </p:sp>
      <p:sp>
        <p:nvSpPr>
          <p:cNvPr id="5" name="Slide Number Placeholder 4">
            <a:extLst>
              <a:ext uri="{FF2B5EF4-FFF2-40B4-BE49-F238E27FC236}">
                <a16:creationId xmlns:a16="http://schemas.microsoft.com/office/drawing/2014/main" id="{0487856C-84A9-C348-ABB6-E023024A6AFC}"/>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47" name="Rectangle 46">
            <a:extLst>
              <a:ext uri="{FF2B5EF4-FFF2-40B4-BE49-F238E27FC236}">
                <a16:creationId xmlns:a16="http://schemas.microsoft.com/office/drawing/2014/main" id="{B63CB1C6-992C-1248-B7B9-060998192264}"/>
              </a:ext>
            </a:extLst>
          </p:cNvPr>
          <p:cNvSpPr/>
          <p:nvPr/>
        </p:nvSpPr>
        <p:spPr>
          <a:xfrm>
            <a:off x="89134" y="846758"/>
            <a:ext cx="7622306" cy="1747338"/>
          </a:xfrm>
          <a:prstGeom prst="rect">
            <a:avLst/>
          </a:prstGeom>
        </p:spPr>
        <p:txBody>
          <a:bodyPr wrap="square">
            <a:spAutoFit/>
          </a:bodyPr>
          <a:lstStyle/>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Existing laser setup will be used for testing e</a:t>
            </a:r>
            <a:r>
              <a:rPr lang="en-US" sz="2000" baseline="30000" dirty="0">
                <a:solidFill>
                  <a:srgbClr val="000000"/>
                </a:solidFill>
                <a:latin typeface="Arial" panose="020B0604020202020204" pitchFamily="34" charset="0"/>
                <a:cs typeface="Arial" panose="020B0604020202020204" pitchFamily="34" charset="0"/>
              </a:rPr>
              <a:t>+</a:t>
            </a:r>
            <a:r>
              <a:rPr lang="en-US" sz="2000" dirty="0">
                <a:solidFill>
                  <a:srgbClr val="000000"/>
                </a:solidFill>
                <a:latin typeface="Arial" panose="020B0604020202020204" pitchFamily="34" charset="0"/>
                <a:cs typeface="Arial" panose="020B0604020202020204" pitchFamily="34" charset="0"/>
              </a:rPr>
              <a:t> target materials</a:t>
            </a:r>
          </a:p>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10 W lasers (532 nm) were used for testing 18 µm </a:t>
            </a:r>
            <a:r>
              <a:rPr lang="en-US" sz="2000" dirty="0">
                <a:solidFill>
                  <a:srgbClr val="C00000"/>
                </a:solidFill>
                <a:latin typeface="Arial" panose="020B0604020202020204" pitchFamily="34" charset="0"/>
                <a:cs typeface="Arial" panose="020B0604020202020204" pitchFamily="34" charset="0"/>
              </a:rPr>
              <a:t>W foils </a:t>
            </a:r>
            <a:r>
              <a:rPr lang="en-US" sz="2000" dirty="0">
                <a:solidFill>
                  <a:srgbClr val="000000"/>
                </a:solidFill>
                <a:latin typeface="Arial" panose="020B0604020202020204" pitchFamily="34" charset="0"/>
                <a:cs typeface="Arial" panose="020B0604020202020204" pitchFamily="34" charset="0"/>
              </a:rPr>
              <a:t>to </a:t>
            </a:r>
            <a:r>
              <a:rPr lang="en-US" sz="2000" dirty="0">
                <a:solidFill>
                  <a:srgbClr val="C00000"/>
                </a:solidFill>
                <a:latin typeface="Arial" panose="020B0604020202020204" pitchFamily="34" charset="0"/>
                <a:cs typeface="Arial" panose="020B0604020202020204" pitchFamily="34" charset="0"/>
              </a:rPr>
              <a:t>their limits and beyond </a:t>
            </a:r>
            <a:r>
              <a:rPr lang="en-US" sz="2000"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S. Gopinath, S. Covrig “APEX Target Thermal Assessment”, PMAG0000-0001-A0001, 10/29/2020</a:t>
            </a:r>
            <a:r>
              <a:rPr lang="en-US" sz="2000" dirty="0">
                <a:solidFill>
                  <a:srgbClr val="000000"/>
                </a:solidFill>
                <a:latin typeface="Arial" panose="020B0604020202020204" pitchFamily="34" charset="0"/>
                <a:cs typeface="Arial" panose="020B0604020202020204" pitchFamily="34" charset="0"/>
              </a:rPr>
              <a:t>]:</a:t>
            </a:r>
          </a:p>
        </p:txBody>
      </p:sp>
      <p:pic>
        <p:nvPicPr>
          <p:cNvPr id="29" name="Picture 28">
            <a:extLst>
              <a:ext uri="{FF2B5EF4-FFF2-40B4-BE49-F238E27FC236}">
                <a16:creationId xmlns:a16="http://schemas.microsoft.com/office/drawing/2014/main" id="{4D0A91A7-9AEE-4C61-90AE-41C249B402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15" t="6812" r="3647" b="14734"/>
          <a:stretch/>
        </p:blipFill>
        <p:spPr>
          <a:xfrm>
            <a:off x="7861849" y="881433"/>
            <a:ext cx="4041153" cy="2663952"/>
          </a:xfrm>
          <a:prstGeom prst="rect">
            <a:avLst/>
          </a:prstGeom>
        </p:spPr>
      </p:pic>
      <p:pic>
        <p:nvPicPr>
          <p:cNvPr id="31" name="Picture 30">
            <a:extLst>
              <a:ext uri="{FF2B5EF4-FFF2-40B4-BE49-F238E27FC236}">
                <a16:creationId xmlns:a16="http://schemas.microsoft.com/office/drawing/2014/main" id="{B5E3E18E-60EB-43C0-BD52-3641F8D19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300" y="3588057"/>
            <a:ext cx="3436250" cy="2814092"/>
          </a:xfrm>
          <a:prstGeom prst="rect">
            <a:avLst/>
          </a:prstGeom>
        </p:spPr>
      </p:pic>
      <p:sp>
        <p:nvSpPr>
          <p:cNvPr id="8" name="TextBox 7">
            <a:extLst>
              <a:ext uri="{FF2B5EF4-FFF2-40B4-BE49-F238E27FC236}">
                <a16:creationId xmlns:a16="http://schemas.microsoft.com/office/drawing/2014/main" id="{E0078C4D-C2CC-4A56-AB58-87AF4C1DB6E2}"/>
              </a:ext>
            </a:extLst>
          </p:cNvPr>
          <p:cNvSpPr txBox="1"/>
          <p:nvPr/>
        </p:nvSpPr>
        <p:spPr>
          <a:xfrm>
            <a:off x="8164300" y="6012582"/>
            <a:ext cx="2198038" cy="369332"/>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Experimental Setup</a:t>
            </a:r>
          </a:p>
        </p:txBody>
      </p:sp>
      <p:sp>
        <p:nvSpPr>
          <p:cNvPr id="32" name="TextBox 31">
            <a:extLst>
              <a:ext uri="{FF2B5EF4-FFF2-40B4-BE49-F238E27FC236}">
                <a16:creationId xmlns:a16="http://schemas.microsoft.com/office/drawing/2014/main" id="{D5E60808-3147-481B-8A9C-E1FCC2945A2E}"/>
              </a:ext>
            </a:extLst>
          </p:cNvPr>
          <p:cNvSpPr txBox="1"/>
          <p:nvPr/>
        </p:nvSpPr>
        <p:spPr>
          <a:xfrm>
            <a:off x="10231405" y="894668"/>
            <a:ext cx="1710726" cy="369332"/>
          </a:xfrm>
          <a:prstGeom prst="rect">
            <a:avLst/>
          </a:prstGeom>
          <a:noFill/>
        </p:spPr>
        <p:txBody>
          <a:bodyPr wrap="none" rtlCol="0">
            <a:spAutoFit/>
          </a:bodyPr>
          <a:lstStyle/>
          <a:p>
            <a:pPr algn="r"/>
            <a:r>
              <a:rPr lang="en-US" dirty="0">
                <a:solidFill>
                  <a:srgbClr val="0000CC"/>
                </a:solidFill>
                <a:latin typeface="Arial" panose="020B0604020202020204" pitchFamily="34" charset="0"/>
                <a:cs typeface="Arial" panose="020B0604020202020204" pitchFamily="34" charset="0"/>
              </a:rPr>
              <a:t>CAD assembly</a:t>
            </a:r>
          </a:p>
        </p:txBody>
      </p:sp>
      <p:sp>
        <p:nvSpPr>
          <p:cNvPr id="34" name="TextBox 33">
            <a:extLst>
              <a:ext uri="{FF2B5EF4-FFF2-40B4-BE49-F238E27FC236}">
                <a16:creationId xmlns:a16="http://schemas.microsoft.com/office/drawing/2014/main" id="{546F3FE1-7188-495B-B0A9-54EDBAB94F45}"/>
              </a:ext>
            </a:extLst>
          </p:cNvPr>
          <p:cNvSpPr txBox="1"/>
          <p:nvPr/>
        </p:nvSpPr>
        <p:spPr>
          <a:xfrm>
            <a:off x="10673835" y="1169267"/>
            <a:ext cx="1268296"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S. Gopinath</a:t>
            </a:r>
          </a:p>
        </p:txBody>
      </p:sp>
      <p:pic>
        <p:nvPicPr>
          <p:cNvPr id="3" name="Picture 2">
            <a:extLst>
              <a:ext uri="{FF2B5EF4-FFF2-40B4-BE49-F238E27FC236}">
                <a16:creationId xmlns:a16="http://schemas.microsoft.com/office/drawing/2014/main" id="{F9815C8F-7ABD-4EFE-8B30-BD289A7DB8FF}"/>
              </a:ext>
            </a:extLst>
          </p:cNvPr>
          <p:cNvPicPr>
            <a:picLocks noChangeAspect="1"/>
          </p:cNvPicPr>
          <p:nvPr/>
        </p:nvPicPr>
        <p:blipFill>
          <a:blip r:embed="rId4"/>
          <a:stretch>
            <a:fillRect/>
          </a:stretch>
        </p:blipFill>
        <p:spPr>
          <a:xfrm>
            <a:off x="686212" y="3170005"/>
            <a:ext cx="2896275" cy="3200900"/>
          </a:xfrm>
          <a:prstGeom prst="rect">
            <a:avLst/>
          </a:prstGeom>
        </p:spPr>
      </p:pic>
      <p:pic>
        <p:nvPicPr>
          <p:cNvPr id="6" name="Picture 5">
            <a:extLst>
              <a:ext uri="{FF2B5EF4-FFF2-40B4-BE49-F238E27FC236}">
                <a16:creationId xmlns:a16="http://schemas.microsoft.com/office/drawing/2014/main" id="{3302C9BC-2035-4C5A-8FA4-8FC867CFCD37}"/>
              </a:ext>
            </a:extLst>
          </p:cNvPr>
          <p:cNvPicPr>
            <a:picLocks noChangeAspect="1"/>
          </p:cNvPicPr>
          <p:nvPr/>
        </p:nvPicPr>
        <p:blipFill>
          <a:blip r:embed="rId5"/>
          <a:stretch>
            <a:fillRect/>
          </a:stretch>
        </p:blipFill>
        <p:spPr>
          <a:xfrm>
            <a:off x="3749465" y="3170005"/>
            <a:ext cx="2874278" cy="3200900"/>
          </a:xfrm>
          <a:prstGeom prst="rect">
            <a:avLst/>
          </a:prstGeom>
        </p:spPr>
      </p:pic>
      <p:sp>
        <p:nvSpPr>
          <p:cNvPr id="7" name="Rectangle 6">
            <a:extLst>
              <a:ext uri="{FF2B5EF4-FFF2-40B4-BE49-F238E27FC236}">
                <a16:creationId xmlns:a16="http://schemas.microsoft.com/office/drawing/2014/main" id="{EAD93831-F551-4AF6-A7BE-3FC1C2948D70}"/>
              </a:ext>
            </a:extLst>
          </p:cNvPr>
          <p:cNvSpPr/>
          <p:nvPr/>
        </p:nvSpPr>
        <p:spPr>
          <a:xfrm>
            <a:off x="203200" y="2773785"/>
            <a:ext cx="6888480" cy="369332"/>
          </a:xfrm>
          <a:prstGeom prst="rect">
            <a:avLst/>
          </a:prstGeom>
        </p:spPr>
        <p:txBody>
          <a:bodyPr wrap="square">
            <a:spAutoFit/>
          </a:bodyPr>
          <a:lstStyle/>
          <a:p>
            <a:pPr algn="ctr"/>
            <a:r>
              <a:rPr lang="en-US" dirty="0">
                <a:solidFill>
                  <a:srgbClr val="0000CC"/>
                </a:solidFill>
                <a:latin typeface="Arial" panose="020B0604020202020204" pitchFamily="34" charset="0"/>
                <a:cs typeface="Arial" panose="020B0604020202020204" pitchFamily="34" charset="0"/>
              </a:rPr>
              <a:t>SEM Images of APEX Target with Micro-Fractures at Beam Spot</a:t>
            </a:r>
          </a:p>
        </p:txBody>
      </p:sp>
    </p:spTree>
    <p:extLst>
      <p:ext uri="{BB962C8B-B14F-4D97-AF65-F5344CB8AC3E}">
        <p14:creationId xmlns:p14="http://schemas.microsoft.com/office/powerpoint/2010/main" val="1100538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3" y="927819"/>
            <a:ext cx="11285836" cy="1106254"/>
          </a:xfrm>
        </p:spPr>
        <p:txBody>
          <a:bodyPr>
            <a:normAutofit/>
          </a:bodyPr>
          <a:lstStyle/>
          <a:p>
            <a:pPr marL="0" indent="0">
              <a:lnSpc>
                <a:spcPct val="100000"/>
              </a:lnSpc>
              <a:buNone/>
            </a:pPr>
            <a:r>
              <a:rPr lang="en-US" sz="2000" b="1" dirty="0">
                <a:solidFill>
                  <a:srgbClr val="C00000"/>
                </a:solidFill>
              </a:rPr>
              <a:t>PEPPo</a:t>
            </a:r>
            <a:r>
              <a:rPr lang="en-US" sz="2000" dirty="0"/>
              <a:t> (</a:t>
            </a:r>
            <a:r>
              <a:rPr lang="en-US" sz="2000" dirty="0">
                <a:solidFill>
                  <a:srgbClr val="0000CC"/>
                </a:solidFill>
              </a:rPr>
              <a:t>P</a:t>
            </a:r>
            <a:r>
              <a:rPr lang="en-US" sz="2000" dirty="0"/>
              <a:t>olarized </a:t>
            </a:r>
            <a:r>
              <a:rPr lang="en-US" sz="2000" dirty="0">
                <a:solidFill>
                  <a:srgbClr val="0000CC"/>
                </a:solidFill>
              </a:rPr>
              <a:t>E</a:t>
            </a:r>
            <a:r>
              <a:rPr lang="en-US" sz="2000" dirty="0"/>
              <a:t>lectrons for </a:t>
            </a:r>
            <a:r>
              <a:rPr lang="en-US" sz="2000" dirty="0">
                <a:solidFill>
                  <a:srgbClr val="009A46"/>
                </a:solidFill>
              </a:rPr>
              <a:t>P</a:t>
            </a:r>
            <a:r>
              <a:rPr lang="en-US" sz="2000" dirty="0"/>
              <a:t>olarized </a:t>
            </a:r>
            <a:r>
              <a:rPr lang="en-US" sz="2000" dirty="0">
                <a:solidFill>
                  <a:srgbClr val="009A46"/>
                </a:solidFill>
              </a:rPr>
              <a:t>Po</a:t>
            </a:r>
            <a:r>
              <a:rPr lang="en-US" sz="2000" dirty="0"/>
              <a:t>sitrons) experiment demonstrated the feasibility of using bremsstrahlung of MeV</a:t>
            </a:r>
            <a:r>
              <a:rPr lang="en-US" sz="2000" dirty="0">
                <a:solidFill>
                  <a:srgbClr val="0000CC"/>
                </a:solidFill>
              </a:rPr>
              <a:t> Polarized Electrons </a:t>
            </a:r>
            <a:r>
              <a:rPr lang="en-US" sz="2000" dirty="0"/>
              <a:t>for production of </a:t>
            </a:r>
            <a:r>
              <a:rPr lang="en-US" sz="2000" dirty="0">
                <a:solidFill>
                  <a:srgbClr val="009A46"/>
                </a:solidFill>
              </a:rPr>
              <a:t>Positrons</a:t>
            </a:r>
            <a:r>
              <a:rPr lang="en-US" sz="2000" dirty="0"/>
              <a:t> with a high level of polarization.</a:t>
            </a:r>
          </a:p>
        </p:txBody>
      </p:sp>
      <p:sp>
        <p:nvSpPr>
          <p:cNvPr id="2" name="Title 1"/>
          <p:cNvSpPr>
            <a:spLocks noGrp="1"/>
          </p:cNvSpPr>
          <p:nvPr>
            <p:ph type="title"/>
          </p:nvPr>
        </p:nvSpPr>
        <p:spPr/>
        <p:txBody>
          <a:bodyPr/>
          <a:lstStyle/>
          <a:p>
            <a:r>
              <a:rPr lang="en-US" dirty="0"/>
              <a:t>Polarization Transfer from e</a:t>
            </a:r>
            <a:r>
              <a:rPr lang="en-US" baseline="30000" dirty="0"/>
              <a:t>‒</a:t>
            </a:r>
            <a:r>
              <a:rPr lang="en-US" dirty="0"/>
              <a:t> to e</a:t>
            </a:r>
            <a:r>
              <a:rPr lang="en-US" baseline="30000" dirty="0"/>
              <a:t>+</a:t>
            </a:r>
            <a:r>
              <a:rPr lang="en-US" dirty="0"/>
              <a:t> in a Single High-Z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z="1200" smtClean="0"/>
              <a:pPr/>
              <a:t>2</a:t>
            </a:fld>
            <a:endParaRPr lang="en-US" sz="1200" dirty="0"/>
          </a:p>
        </p:txBody>
      </p:sp>
      <p:pic>
        <p:nvPicPr>
          <p:cNvPr id="34" name="Graphic 33">
            <a:extLst>
              <a:ext uri="{FF2B5EF4-FFF2-40B4-BE49-F238E27FC236}">
                <a16:creationId xmlns:a16="http://schemas.microsoft.com/office/drawing/2014/main" id="{FBC5CD2A-3828-4694-876B-4E717FB9B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163" y="2120408"/>
            <a:ext cx="5296183" cy="4171728"/>
          </a:xfrm>
          <a:prstGeom prst="rect">
            <a:avLst/>
          </a:prstGeom>
        </p:spPr>
      </p:pic>
      <p:sp>
        <p:nvSpPr>
          <p:cNvPr id="40" name="Rectangle 39">
            <a:extLst>
              <a:ext uri="{FF2B5EF4-FFF2-40B4-BE49-F238E27FC236}">
                <a16:creationId xmlns:a16="http://schemas.microsoft.com/office/drawing/2014/main" id="{79A84289-6F3E-4489-96B9-2142495081E6}"/>
              </a:ext>
            </a:extLst>
          </p:cNvPr>
          <p:cNvSpPr/>
          <p:nvPr/>
        </p:nvSpPr>
        <p:spPr>
          <a:xfrm>
            <a:off x="1511714" y="5526901"/>
            <a:ext cx="4373467" cy="246221"/>
          </a:xfrm>
          <a:prstGeom prst="rect">
            <a:avLst/>
          </a:prstGeom>
        </p:spPr>
        <p:txBody>
          <a:bodyPr wrap="square">
            <a:spAutoFit/>
          </a:bodyPr>
          <a:lstStyle/>
          <a:p>
            <a:pPr algn="ctr"/>
            <a:r>
              <a:rPr lang="en-US" sz="1000" dirty="0">
                <a:solidFill>
                  <a:schemeClr val="bg1">
                    <a:lumMod val="50000"/>
                  </a:schemeClr>
                </a:solidFill>
                <a:latin typeface="Arial" panose="020B0604020202020204" pitchFamily="34" charset="0"/>
                <a:cs typeface="Arial" panose="020B0604020202020204" pitchFamily="34" charset="0"/>
              </a:rPr>
              <a:t>(</a:t>
            </a:r>
            <a:r>
              <a:rPr lang="en-US" sz="1000" dirty="0" err="1">
                <a:solidFill>
                  <a:schemeClr val="bg1">
                    <a:lumMod val="50000"/>
                  </a:schemeClr>
                </a:solidFill>
                <a:latin typeface="Arial" panose="020B0604020202020204" pitchFamily="34" charset="0"/>
                <a:cs typeface="Arial" panose="020B0604020202020204" pitchFamily="34" charset="0"/>
              </a:rPr>
              <a:t>PEPPo</a:t>
            </a:r>
            <a:r>
              <a:rPr lang="en-US" sz="1000" dirty="0">
                <a:solidFill>
                  <a:schemeClr val="bg1">
                    <a:lumMod val="50000"/>
                  </a:schemeClr>
                </a:solidFill>
                <a:latin typeface="Arial" panose="020B0604020202020204" pitchFamily="34" charset="0"/>
                <a:cs typeface="Arial" panose="020B0604020202020204" pitchFamily="34" charset="0"/>
              </a:rPr>
              <a:t> Collaboration) D. Abbott et al. Phys. Rev. Lett. 116 (2016) 214801</a:t>
            </a:r>
          </a:p>
        </p:txBody>
      </p:sp>
      <p:sp>
        <p:nvSpPr>
          <p:cNvPr id="6" name="Rectangle 5">
            <a:extLst>
              <a:ext uri="{FF2B5EF4-FFF2-40B4-BE49-F238E27FC236}">
                <a16:creationId xmlns:a16="http://schemas.microsoft.com/office/drawing/2014/main" id="{FE9BA5C2-F911-4748-94B3-B0D1D592B737}"/>
              </a:ext>
            </a:extLst>
          </p:cNvPr>
          <p:cNvSpPr/>
          <p:nvPr/>
        </p:nvSpPr>
        <p:spPr>
          <a:xfrm>
            <a:off x="3293254" y="3686693"/>
            <a:ext cx="2591927" cy="276999"/>
          </a:xfrm>
          <a:prstGeom prst="rect">
            <a:avLst/>
          </a:prstGeom>
        </p:spPr>
        <p:txBody>
          <a:bodyPr wrap="none">
            <a:spAutoFit/>
          </a:bodyPr>
          <a:lstStyle/>
          <a:p>
            <a:pPr algn="ctr"/>
            <a:r>
              <a:rPr lang="en-US" sz="1200" dirty="0">
                <a:solidFill>
                  <a:schemeClr val="bg1">
                    <a:lumMod val="50000"/>
                  </a:schemeClr>
                </a:solidFill>
                <a:latin typeface="Arial" panose="020B0604020202020204" pitchFamily="34" charset="0"/>
                <a:cs typeface="Arial" panose="020B0604020202020204" pitchFamily="34" charset="0"/>
              </a:rPr>
              <a:t>1 </a:t>
            </a:r>
            <a:r>
              <a:rPr lang="en-US" sz="1200" dirty="0" err="1">
                <a:solidFill>
                  <a:schemeClr val="bg1">
                    <a:lumMod val="50000"/>
                  </a:schemeClr>
                </a:solidFill>
                <a:latin typeface="Arial" panose="020B0604020202020204" pitchFamily="34" charset="0"/>
                <a:cs typeface="Arial" panose="020B0604020202020204" pitchFamily="34" charset="0"/>
              </a:rPr>
              <a:t>μA</a:t>
            </a:r>
            <a:r>
              <a:rPr lang="en-US" sz="1200" dirty="0">
                <a:solidFill>
                  <a:schemeClr val="bg1">
                    <a:lumMod val="50000"/>
                  </a:schemeClr>
                </a:solidFill>
                <a:latin typeface="Arial" panose="020B0604020202020204" pitchFamily="34" charset="0"/>
                <a:cs typeface="Arial" panose="020B0604020202020204" pitchFamily="34" charset="0"/>
              </a:rPr>
              <a:t> @ 8.2 MeV e</a:t>
            </a:r>
            <a:r>
              <a:rPr lang="en-US" sz="1200" baseline="30000" dirty="0">
                <a:solidFill>
                  <a:schemeClr val="bg1">
                    <a:lumMod val="50000"/>
                  </a:schemeClr>
                </a:solidFill>
                <a:latin typeface="Arial" panose="020B0604020202020204" pitchFamily="34" charset="0"/>
                <a:cs typeface="Arial" panose="020B0604020202020204" pitchFamily="34" charset="0"/>
              </a:rPr>
              <a:t>‒</a:t>
            </a:r>
            <a:r>
              <a:rPr lang="en-US" sz="1200" dirty="0">
                <a:solidFill>
                  <a:schemeClr val="bg1">
                    <a:lumMod val="50000"/>
                  </a:schemeClr>
                </a:solidFill>
                <a:latin typeface="Arial" panose="020B0604020202020204" pitchFamily="34" charset="0"/>
                <a:cs typeface="Arial" panose="020B0604020202020204" pitchFamily="34" charset="0"/>
              </a:rPr>
              <a:t>, 1 mm W target</a:t>
            </a:r>
          </a:p>
        </p:txBody>
      </p:sp>
      <p:grpSp>
        <p:nvGrpSpPr>
          <p:cNvPr id="7" name="Group 6">
            <a:extLst>
              <a:ext uri="{FF2B5EF4-FFF2-40B4-BE49-F238E27FC236}">
                <a16:creationId xmlns:a16="http://schemas.microsoft.com/office/drawing/2014/main" id="{8093BA17-4717-440F-B241-92105271CC4D}"/>
              </a:ext>
            </a:extLst>
          </p:cNvPr>
          <p:cNvGrpSpPr/>
          <p:nvPr/>
        </p:nvGrpSpPr>
        <p:grpSpPr>
          <a:xfrm>
            <a:off x="7020534" y="2184118"/>
            <a:ext cx="4526303" cy="4044308"/>
            <a:chOff x="7012031" y="2099523"/>
            <a:chExt cx="4526303" cy="4044308"/>
          </a:xfrm>
        </p:grpSpPr>
        <p:pic>
          <p:nvPicPr>
            <p:cNvPr id="11" name="Picture 10">
              <a:extLst>
                <a:ext uri="{FF2B5EF4-FFF2-40B4-BE49-F238E27FC236}">
                  <a16:creationId xmlns:a16="http://schemas.microsoft.com/office/drawing/2014/main" id="{A3968771-D075-4BA2-8A71-C3384D30ECB5}"/>
                </a:ext>
              </a:extLst>
            </p:cNvPr>
            <p:cNvPicPr>
              <a:picLocks noChangeAspect="1"/>
            </p:cNvPicPr>
            <p:nvPr/>
          </p:nvPicPr>
          <p:blipFill>
            <a:blip r:embed="rId4"/>
            <a:stretch>
              <a:fillRect/>
            </a:stretch>
          </p:blipFill>
          <p:spPr>
            <a:xfrm>
              <a:off x="7012031" y="2415875"/>
              <a:ext cx="4526303" cy="3727956"/>
            </a:xfrm>
            <a:prstGeom prst="rect">
              <a:avLst/>
            </a:prstGeom>
          </p:spPr>
        </p:pic>
        <p:sp>
          <p:nvSpPr>
            <p:cNvPr id="12" name="TextBox 11">
              <a:extLst>
                <a:ext uri="{FF2B5EF4-FFF2-40B4-BE49-F238E27FC236}">
                  <a16:creationId xmlns:a16="http://schemas.microsoft.com/office/drawing/2014/main" id="{E280D2AF-83A9-4960-847B-DC05D26FB960}"/>
                </a:ext>
              </a:extLst>
            </p:cNvPr>
            <p:cNvSpPr txBox="1"/>
            <p:nvPr/>
          </p:nvSpPr>
          <p:spPr>
            <a:xfrm>
              <a:off x="7529882" y="2099523"/>
              <a:ext cx="3276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Polarization vs Energy</a:t>
              </a:r>
            </a:p>
          </p:txBody>
        </p:sp>
      </p:grpSp>
    </p:spTree>
    <p:extLst>
      <p:ext uri="{BB962C8B-B14F-4D97-AF65-F5344CB8AC3E}">
        <p14:creationId xmlns:p14="http://schemas.microsoft.com/office/powerpoint/2010/main" val="184189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1C98A2-314E-417C-B442-58F1A434BD5A}"/>
              </a:ext>
            </a:extLst>
          </p:cNvPr>
          <p:cNvPicPr>
            <a:picLocks noChangeAspect="1"/>
          </p:cNvPicPr>
          <p:nvPr/>
        </p:nvPicPr>
        <p:blipFill>
          <a:blip r:embed="rId2"/>
          <a:stretch>
            <a:fillRect/>
          </a:stretch>
        </p:blipFill>
        <p:spPr>
          <a:xfrm>
            <a:off x="6096000" y="1423947"/>
            <a:ext cx="5786603" cy="2102453"/>
          </a:xfrm>
          <a:prstGeom prst="rect">
            <a:avLst/>
          </a:prstGeom>
        </p:spPr>
      </p:pic>
      <p:sp>
        <p:nvSpPr>
          <p:cNvPr id="2" name="Title 1">
            <a:extLst>
              <a:ext uri="{FF2B5EF4-FFF2-40B4-BE49-F238E27FC236}">
                <a16:creationId xmlns:a16="http://schemas.microsoft.com/office/drawing/2014/main" id="{27C223E6-CB2A-5642-987E-451DC8BF0F3B}"/>
              </a:ext>
            </a:extLst>
          </p:cNvPr>
          <p:cNvSpPr>
            <a:spLocks noGrp="1"/>
          </p:cNvSpPr>
          <p:nvPr>
            <p:ph type="title"/>
          </p:nvPr>
        </p:nvSpPr>
        <p:spPr>
          <a:xfrm>
            <a:off x="411892" y="240539"/>
            <a:ext cx="11491110" cy="487490"/>
          </a:xfrm>
        </p:spPr>
        <p:txBody>
          <a:bodyPr>
            <a:normAutofit/>
          </a:bodyPr>
          <a:lstStyle/>
          <a:p>
            <a:r>
              <a:rPr lang="en-US" dirty="0"/>
              <a:t>Test of Target Materials with Laser at JLab LERF Laser Lab 6</a:t>
            </a:r>
          </a:p>
        </p:txBody>
      </p:sp>
      <p:sp>
        <p:nvSpPr>
          <p:cNvPr id="4" name="Footer Placeholder 3">
            <a:extLst>
              <a:ext uri="{FF2B5EF4-FFF2-40B4-BE49-F238E27FC236}">
                <a16:creationId xmlns:a16="http://schemas.microsoft.com/office/drawing/2014/main" id="{37F5E0F2-03A8-3049-B576-167E67E0FEFD}"/>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0487856C-84A9-C348-ABB6-E023024A6AFC}"/>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47" name="Rectangle 46">
            <a:extLst>
              <a:ext uri="{FF2B5EF4-FFF2-40B4-BE49-F238E27FC236}">
                <a16:creationId xmlns:a16="http://schemas.microsoft.com/office/drawing/2014/main" id="{B63CB1C6-992C-1248-B7B9-060998192264}"/>
              </a:ext>
            </a:extLst>
          </p:cNvPr>
          <p:cNvSpPr/>
          <p:nvPr/>
        </p:nvSpPr>
        <p:spPr>
          <a:xfrm>
            <a:off x="151579" y="1207809"/>
            <a:ext cx="5563630" cy="3824830"/>
          </a:xfrm>
          <a:prstGeom prst="rect">
            <a:avLst/>
          </a:prstGeom>
        </p:spPr>
        <p:txBody>
          <a:bodyPr wrap="square">
            <a:spAutoFit/>
          </a:bodyPr>
          <a:lstStyle/>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Experimental setup at LERF Laser Lab 6 would allow us to test the </a:t>
            </a:r>
            <a:r>
              <a:rPr lang="en-US" sz="2000" dirty="0">
                <a:solidFill>
                  <a:srgbClr val="C00000"/>
                </a:solidFill>
                <a:latin typeface="Arial" panose="020B0604020202020204" pitchFamily="34" charset="0"/>
                <a:cs typeface="Arial" panose="020B0604020202020204" pitchFamily="34" charset="0"/>
              </a:rPr>
              <a:t>high peak heat loads </a:t>
            </a:r>
            <a:r>
              <a:rPr lang="en-US" sz="2000" dirty="0">
                <a:solidFill>
                  <a:srgbClr val="000000"/>
                </a:solidFill>
                <a:latin typeface="Arial" panose="020B0604020202020204" pitchFamily="34" charset="0"/>
                <a:cs typeface="Arial" panose="020B0604020202020204" pitchFamily="34" charset="0"/>
              </a:rPr>
              <a:t>and </a:t>
            </a:r>
            <a:r>
              <a:rPr lang="en-US" sz="2000" dirty="0">
                <a:solidFill>
                  <a:srgbClr val="C00000"/>
                </a:solidFill>
                <a:latin typeface="Arial" panose="020B0604020202020204" pitchFamily="34" charset="0"/>
                <a:cs typeface="Arial" panose="020B0604020202020204" pitchFamily="34" charset="0"/>
              </a:rPr>
              <a:t>fatigue</a:t>
            </a:r>
            <a:r>
              <a:rPr lang="en-US" sz="2000" dirty="0">
                <a:solidFill>
                  <a:srgbClr val="000000"/>
                </a:solidFill>
                <a:latin typeface="Arial" panose="020B0604020202020204" pitchFamily="34" charset="0"/>
                <a:cs typeface="Arial" panose="020B0604020202020204" pitchFamily="34" charset="0"/>
              </a:rPr>
              <a:t> of target materials in a </a:t>
            </a:r>
            <a:r>
              <a:rPr lang="en-US" sz="2000" dirty="0">
                <a:solidFill>
                  <a:srgbClr val="0000CC"/>
                </a:solidFill>
                <a:latin typeface="Arial" panose="020B0604020202020204" pitchFamily="34" charset="0"/>
                <a:cs typeface="Arial" panose="020B0604020202020204" pitchFamily="34" charset="0"/>
              </a:rPr>
              <a:t>wide temperature range</a:t>
            </a:r>
          </a:p>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Test of </a:t>
            </a:r>
            <a:r>
              <a:rPr lang="en-US" sz="2000" dirty="0">
                <a:solidFill>
                  <a:srgbClr val="C00000"/>
                </a:solidFill>
                <a:latin typeface="Arial" panose="020B0604020202020204" pitchFamily="34" charset="0"/>
                <a:cs typeface="Arial" panose="020B0604020202020204" pitchFamily="34" charset="0"/>
              </a:rPr>
              <a:t>thermal contact conductance </a:t>
            </a:r>
            <a:r>
              <a:rPr lang="en-US" sz="2000" dirty="0">
                <a:solidFill>
                  <a:srgbClr val="000000"/>
                </a:solidFill>
                <a:latin typeface="Arial" panose="020B0604020202020204" pitchFamily="34" charset="0"/>
                <a:cs typeface="Arial" panose="020B0604020202020204" pitchFamily="34" charset="0"/>
              </a:rPr>
              <a:t>between high-Z materials and Cu or Al (</a:t>
            </a:r>
            <a:r>
              <a:rPr lang="en-US" sz="2000" dirty="0" err="1">
                <a:solidFill>
                  <a:srgbClr val="000000"/>
                </a:solidFill>
                <a:latin typeface="Arial" panose="020B0604020202020204" pitchFamily="34" charset="0"/>
                <a:cs typeface="Arial" panose="020B0604020202020204" pitchFamily="34" charset="0"/>
              </a:rPr>
              <a:t>Ce</a:t>
            </a:r>
            <a:r>
              <a:rPr lang="en-US" sz="2000" baseline="30000" dirty="0" err="1">
                <a:solidFill>
                  <a:srgbClr val="000000"/>
                </a:solidFill>
                <a:latin typeface="Arial" panose="020B0604020202020204" pitchFamily="34" charset="0"/>
                <a:cs typeface="Arial" panose="020B0604020202020204" pitchFamily="34" charset="0"/>
              </a:rPr>
              <a:t>+</a:t>
            </a:r>
            <a:r>
              <a:rPr lang="en-US" sz="2000" dirty="0" err="1">
                <a:solidFill>
                  <a:srgbClr val="000000"/>
                </a:solidFill>
                <a:latin typeface="Arial" panose="020B0604020202020204" pitchFamily="34" charset="0"/>
                <a:cs typeface="Arial" panose="020B0604020202020204" pitchFamily="34" charset="0"/>
              </a:rPr>
              <a:t>BAF</a:t>
            </a:r>
            <a:r>
              <a:rPr lang="en-US" sz="2000" dirty="0">
                <a:solidFill>
                  <a:srgbClr val="000000"/>
                </a:solidFill>
                <a:latin typeface="Arial" panose="020B0604020202020204" pitchFamily="34" charset="0"/>
                <a:cs typeface="Arial" panose="020B0604020202020204" pitchFamily="34" charset="0"/>
              </a:rPr>
              <a:t> and ILC targets)</a:t>
            </a:r>
          </a:p>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Possibility of </a:t>
            </a:r>
            <a:r>
              <a:rPr lang="en-US" sz="2000" dirty="0">
                <a:latin typeface="Arial" panose="020B0604020202020204" pitchFamily="34" charset="0"/>
                <a:cs typeface="Arial" panose="020B0604020202020204" pitchFamily="34" charset="0"/>
              </a:rPr>
              <a:t>testing</a:t>
            </a:r>
            <a:r>
              <a:rPr lang="en-US" sz="2000" dirty="0">
                <a:solidFill>
                  <a:srgbClr val="C00000"/>
                </a:solidFill>
                <a:latin typeface="Arial" panose="020B0604020202020204" pitchFamily="34" charset="0"/>
                <a:cs typeface="Arial" panose="020B0604020202020204" pitchFamily="34" charset="0"/>
              </a:rPr>
              <a:t> low-power stationary target </a:t>
            </a:r>
            <a:r>
              <a:rPr lang="en-US" sz="2000" dirty="0">
                <a:solidFill>
                  <a:srgbClr val="000000"/>
                </a:solidFill>
                <a:latin typeface="Arial" panose="020B0604020202020204" pitchFamily="34" charset="0"/>
                <a:cs typeface="Arial" panose="020B0604020202020204" pitchFamily="34" charset="0"/>
              </a:rPr>
              <a:t>is being studied</a:t>
            </a:r>
          </a:p>
        </p:txBody>
      </p:sp>
      <p:cxnSp>
        <p:nvCxnSpPr>
          <p:cNvPr id="14" name="Straight Arrow Connector 13">
            <a:extLst>
              <a:ext uri="{FF2B5EF4-FFF2-40B4-BE49-F238E27FC236}">
                <a16:creationId xmlns:a16="http://schemas.microsoft.com/office/drawing/2014/main" id="{8B7576C1-7597-45EC-83E4-6DEF7EE6C8AB}"/>
              </a:ext>
            </a:extLst>
          </p:cNvPr>
          <p:cNvCxnSpPr>
            <a:cxnSpLocks/>
          </p:cNvCxnSpPr>
          <p:nvPr/>
        </p:nvCxnSpPr>
        <p:spPr>
          <a:xfrm flipH="1" flipV="1">
            <a:off x="6615397" y="2771191"/>
            <a:ext cx="248400" cy="2892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CB2353D-D6EB-43B6-B554-58748A15B030}"/>
              </a:ext>
            </a:extLst>
          </p:cNvPr>
          <p:cNvSpPr txBox="1"/>
          <p:nvPr/>
        </p:nvSpPr>
        <p:spPr>
          <a:xfrm>
            <a:off x="6326372" y="3028082"/>
            <a:ext cx="138999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Cooling Tube</a:t>
            </a:r>
          </a:p>
        </p:txBody>
      </p:sp>
      <p:sp>
        <p:nvSpPr>
          <p:cNvPr id="18" name="Rectangle 17">
            <a:extLst>
              <a:ext uri="{FF2B5EF4-FFF2-40B4-BE49-F238E27FC236}">
                <a16:creationId xmlns:a16="http://schemas.microsoft.com/office/drawing/2014/main" id="{3A366812-8B3C-4FE9-AC8E-6D8CC67585C1}"/>
              </a:ext>
            </a:extLst>
          </p:cNvPr>
          <p:cNvSpPr/>
          <p:nvPr/>
        </p:nvSpPr>
        <p:spPr>
          <a:xfrm>
            <a:off x="6263243" y="1043595"/>
            <a:ext cx="5575309" cy="369332"/>
          </a:xfrm>
          <a:prstGeom prst="rect">
            <a:avLst/>
          </a:prstGeom>
        </p:spPr>
        <p:txBody>
          <a:bodyPr wrap="none">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 of Low-Power Target (S. Covrig). Beam View</a:t>
            </a:r>
            <a:endParaRPr lang="en-US" dirty="0">
              <a:solidFill>
                <a:srgbClr val="C00000"/>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62C09370-BFCE-47B2-AAC1-2C0688BA3D1B}"/>
              </a:ext>
            </a:extLst>
          </p:cNvPr>
          <p:cNvSpPr txBox="1"/>
          <p:nvPr/>
        </p:nvSpPr>
        <p:spPr>
          <a:xfrm>
            <a:off x="6157447" y="1405874"/>
            <a:ext cx="1096775"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Cu Frame</a:t>
            </a:r>
          </a:p>
        </p:txBody>
      </p:sp>
      <p:cxnSp>
        <p:nvCxnSpPr>
          <p:cNvPr id="22" name="Straight Arrow Connector 21">
            <a:extLst>
              <a:ext uri="{FF2B5EF4-FFF2-40B4-BE49-F238E27FC236}">
                <a16:creationId xmlns:a16="http://schemas.microsoft.com/office/drawing/2014/main" id="{DEC3DFFC-777F-42E3-851E-86C3725E0CBC}"/>
              </a:ext>
            </a:extLst>
          </p:cNvPr>
          <p:cNvCxnSpPr>
            <a:cxnSpLocks/>
          </p:cNvCxnSpPr>
          <p:nvPr/>
        </p:nvCxnSpPr>
        <p:spPr>
          <a:xfrm>
            <a:off x="9033207" y="1733113"/>
            <a:ext cx="521610" cy="5865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E27E28B-F5D1-425D-9B60-C0CDEEAC06CD}"/>
              </a:ext>
            </a:extLst>
          </p:cNvPr>
          <p:cNvCxnSpPr>
            <a:cxnSpLocks/>
          </p:cNvCxnSpPr>
          <p:nvPr/>
        </p:nvCxnSpPr>
        <p:spPr>
          <a:xfrm>
            <a:off x="9033207" y="1733113"/>
            <a:ext cx="1423338" cy="5789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5612ECB-FD61-4321-9208-E9DC1DCD9338}"/>
              </a:ext>
            </a:extLst>
          </p:cNvPr>
          <p:cNvCxnSpPr>
            <a:cxnSpLocks/>
          </p:cNvCxnSpPr>
          <p:nvPr/>
        </p:nvCxnSpPr>
        <p:spPr>
          <a:xfrm flipH="1">
            <a:off x="7573158" y="1733113"/>
            <a:ext cx="1460050" cy="5865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108446A-69E6-4EFC-B6D9-2738226C071C}"/>
              </a:ext>
            </a:extLst>
          </p:cNvPr>
          <p:cNvSpPr txBox="1"/>
          <p:nvPr/>
        </p:nvSpPr>
        <p:spPr>
          <a:xfrm>
            <a:off x="7969152" y="1405874"/>
            <a:ext cx="212558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Targets (25x25 mm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a:t>
            </a:r>
          </a:p>
        </p:txBody>
      </p:sp>
      <p:sp>
        <p:nvSpPr>
          <p:cNvPr id="39" name="TextBox 38">
            <a:extLst>
              <a:ext uri="{FF2B5EF4-FFF2-40B4-BE49-F238E27FC236}">
                <a16:creationId xmlns:a16="http://schemas.microsoft.com/office/drawing/2014/main" id="{0F03F50B-0DF9-4299-8DDE-5EE97ED78F6A}"/>
              </a:ext>
            </a:extLst>
          </p:cNvPr>
          <p:cNvSpPr txBox="1"/>
          <p:nvPr/>
        </p:nvSpPr>
        <p:spPr>
          <a:xfrm>
            <a:off x="10680665" y="1421263"/>
            <a:ext cx="1202958"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Cu Washer</a:t>
            </a:r>
          </a:p>
        </p:txBody>
      </p:sp>
      <p:sp>
        <p:nvSpPr>
          <p:cNvPr id="30" name="Rectangle 29">
            <a:extLst>
              <a:ext uri="{FF2B5EF4-FFF2-40B4-BE49-F238E27FC236}">
                <a16:creationId xmlns:a16="http://schemas.microsoft.com/office/drawing/2014/main" id="{F4B9F551-E943-4158-B55E-CE7F83499BD6}"/>
              </a:ext>
            </a:extLst>
          </p:cNvPr>
          <p:cNvSpPr/>
          <p:nvPr/>
        </p:nvSpPr>
        <p:spPr>
          <a:xfrm>
            <a:off x="8966367" y="2936988"/>
            <a:ext cx="2420855" cy="307777"/>
          </a:xfrm>
          <a:prstGeom prst="rect">
            <a:avLst/>
          </a:prstGeom>
        </p:spPr>
        <p:txBody>
          <a:bodyPr wrap="none">
            <a:spAutoFit/>
          </a:bodyPr>
          <a:lstStyle/>
          <a:p>
            <a:pPr algn="ctr"/>
            <a:r>
              <a:rPr lang="en-US" sz="1400" dirty="0">
                <a:latin typeface="Arial" panose="020B0604020202020204" pitchFamily="34" charset="0"/>
                <a:cs typeface="Arial" panose="020B0604020202020204" pitchFamily="34" charset="0"/>
              </a:rPr>
              <a:t>Beam Clearance: 16x8 mm</a:t>
            </a:r>
            <a:r>
              <a:rPr lang="en-US" sz="1400" baseline="30000" dirty="0">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EC4ED907-E03F-4BF2-BB56-1C31CEAE94A4}"/>
              </a:ext>
            </a:extLst>
          </p:cNvPr>
          <p:cNvCxnSpPr>
            <a:cxnSpLocks/>
          </p:cNvCxnSpPr>
          <p:nvPr/>
        </p:nvCxnSpPr>
        <p:spPr>
          <a:xfrm>
            <a:off x="6972000" y="1726038"/>
            <a:ext cx="94627" cy="376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B78C496-60D8-4BAE-B366-8BB191CB8E73}"/>
              </a:ext>
            </a:extLst>
          </p:cNvPr>
          <p:cNvCxnSpPr>
            <a:cxnSpLocks/>
          </p:cNvCxnSpPr>
          <p:nvPr/>
        </p:nvCxnSpPr>
        <p:spPr>
          <a:xfrm flipH="1">
            <a:off x="8582007" y="1733113"/>
            <a:ext cx="451200" cy="6100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62EF4A7-E157-480D-9AE1-C0BF878548C0}"/>
              </a:ext>
            </a:extLst>
          </p:cNvPr>
          <p:cNvCxnSpPr>
            <a:cxnSpLocks/>
          </p:cNvCxnSpPr>
          <p:nvPr/>
        </p:nvCxnSpPr>
        <p:spPr>
          <a:xfrm flipH="1">
            <a:off x="10914184" y="1735220"/>
            <a:ext cx="388208" cy="4795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07D6972-B8DF-4F5C-A1FF-87A199BC5707}"/>
              </a:ext>
            </a:extLst>
          </p:cNvPr>
          <p:cNvGrpSpPr/>
          <p:nvPr/>
        </p:nvGrpSpPr>
        <p:grpSpPr>
          <a:xfrm>
            <a:off x="6278884" y="3808903"/>
            <a:ext cx="5390517" cy="2096759"/>
            <a:chOff x="6278884" y="3874220"/>
            <a:chExt cx="5390517" cy="2096759"/>
          </a:xfrm>
        </p:grpSpPr>
        <p:pic>
          <p:nvPicPr>
            <p:cNvPr id="10" name="Picture 9">
              <a:extLst>
                <a:ext uri="{FF2B5EF4-FFF2-40B4-BE49-F238E27FC236}">
                  <a16:creationId xmlns:a16="http://schemas.microsoft.com/office/drawing/2014/main" id="{C6FABA90-C7DA-48AD-9068-3BAA208E6ECE}"/>
                </a:ext>
              </a:extLst>
            </p:cNvPr>
            <p:cNvPicPr>
              <a:picLocks noChangeAspect="1"/>
            </p:cNvPicPr>
            <p:nvPr/>
          </p:nvPicPr>
          <p:blipFill rotWithShape="1">
            <a:blip r:embed="rId3"/>
            <a:srcRect r="375"/>
            <a:stretch/>
          </p:blipFill>
          <p:spPr>
            <a:xfrm>
              <a:off x="6278884" y="4210756"/>
              <a:ext cx="5390517" cy="1760223"/>
            </a:xfrm>
            <a:prstGeom prst="rect">
              <a:avLst/>
            </a:prstGeom>
          </p:spPr>
        </p:pic>
        <p:sp>
          <p:nvSpPr>
            <p:cNvPr id="42" name="Rectangle 41">
              <a:extLst>
                <a:ext uri="{FF2B5EF4-FFF2-40B4-BE49-F238E27FC236}">
                  <a16:creationId xmlns:a16="http://schemas.microsoft.com/office/drawing/2014/main" id="{617192B6-21DB-4C02-8EB4-8DF6DD4E78E8}"/>
                </a:ext>
              </a:extLst>
            </p:cNvPr>
            <p:cNvSpPr/>
            <p:nvPr/>
          </p:nvSpPr>
          <p:spPr>
            <a:xfrm>
              <a:off x="8450064" y="3874220"/>
              <a:ext cx="1206421" cy="369332"/>
            </a:xfrm>
            <a:prstGeom prst="rect">
              <a:avLst/>
            </a:prstGeom>
          </p:spPr>
          <p:txBody>
            <a:bodyPr wrap="none">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 View</a:t>
              </a:r>
              <a:endParaRPr lang="en-US" dirty="0">
                <a:solidFill>
                  <a:srgbClr val="C00000"/>
                </a:solidFill>
                <a:effectLst>
                  <a:outerShdw blurRad="38100" dist="38100" dir="2700000" algn="tl">
                    <a:srgbClr val="000000">
                      <a:alpha val="43137"/>
                    </a:srgbClr>
                  </a:outerShdw>
                </a:effectLst>
              </a:endParaRPr>
            </a:p>
          </p:txBody>
        </p:sp>
        <p:cxnSp>
          <p:nvCxnSpPr>
            <p:cNvPr id="6" name="Straight Arrow Connector 5">
              <a:extLst>
                <a:ext uri="{FF2B5EF4-FFF2-40B4-BE49-F238E27FC236}">
                  <a16:creationId xmlns:a16="http://schemas.microsoft.com/office/drawing/2014/main" id="{FE2D0A6C-41D2-4E4F-A700-117732AEF11A}"/>
                </a:ext>
              </a:extLst>
            </p:cNvPr>
            <p:cNvCxnSpPr>
              <a:cxnSpLocks/>
            </p:cNvCxnSpPr>
            <p:nvPr/>
          </p:nvCxnSpPr>
          <p:spPr>
            <a:xfrm flipV="1">
              <a:off x="10515613" y="4313612"/>
              <a:ext cx="0" cy="1011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C0931781-DA8A-48C9-B894-CC0EEFD152E0}"/>
                </a:ext>
              </a:extLst>
            </p:cNvPr>
            <p:cNvSpPr/>
            <p:nvPr/>
          </p:nvSpPr>
          <p:spPr>
            <a:xfrm>
              <a:off x="10106665" y="5274515"/>
              <a:ext cx="853119"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e</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Beam</a:t>
              </a:r>
              <a:endParaRPr lang="en-US" sz="1400" dirty="0"/>
            </a:p>
          </p:txBody>
        </p:sp>
        <p:sp>
          <p:nvSpPr>
            <p:cNvPr id="26" name="TextBox 25">
              <a:extLst>
                <a:ext uri="{FF2B5EF4-FFF2-40B4-BE49-F238E27FC236}">
                  <a16:creationId xmlns:a16="http://schemas.microsoft.com/office/drawing/2014/main" id="{6B3B2298-DB03-49DB-872C-23DF279127F1}"/>
                </a:ext>
              </a:extLst>
            </p:cNvPr>
            <p:cNvSpPr txBox="1"/>
            <p:nvPr/>
          </p:nvSpPr>
          <p:spPr>
            <a:xfrm>
              <a:off x="10807540" y="4136825"/>
              <a:ext cx="37863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a:t>
              </a:r>
            </a:p>
          </p:txBody>
        </p:sp>
        <p:cxnSp>
          <p:nvCxnSpPr>
            <p:cNvPr id="28" name="Straight Arrow Connector 27">
              <a:extLst>
                <a:ext uri="{FF2B5EF4-FFF2-40B4-BE49-F238E27FC236}">
                  <a16:creationId xmlns:a16="http://schemas.microsoft.com/office/drawing/2014/main" id="{41C13140-E791-4EF6-B9DD-9B375F1B551B}"/>
                </a:ext>
              </a:extLst>
            </p:cNvPr>
            <p:cNvCxnSpPr>
              <a:cxnSpLocks/>
            </p:cNvCxnSpPr>
            <p:nvPr/>
          </p:nvCxnSpPr>
          <p:spPr>
            <a:xfrm flipH="1">
              <a:off x="10617514" y="4408938"/>
              <a:ext cx="251146" cy="2086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9F66B31-AC53-4A28-9AE9-5349D7D88528}"/>
              </a:ext>
            </a:extLst>
          </p:cNvPr>
          <p:cNvSpPr/>
          <p:nvPr/>
        </p:nvSpPr>
        <p:spPr>
          <a:xfrm>
            <a:off x="10502591" y="229681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E22CD5A-3F44-46A6-80CD-F9141B00B327}"/>
              </a:ext>
            </a:extLst>
          </p:cNvPr>
          <p:cNvSpPr/>
          <p:nvPr/>
        </p:nvSpPr>
        <p:spPr>
          <a:xfrm>
            <a:off x="11073282" y="2354274"/>
            <a:ext cx="853119"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e</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Beam</a:t>
            </a:r>
            <a:endParaRPr lang="en-US" sz="1400" dirty="0"/>
          </a:p>
        </p:txBody>
      </p:sp>
      <p:cxnSp>
        <p:nvCxnSpPr>
          <p:cNvPr id="33" name="Straight Arrow Connector 32">
            <a:extLst>
              <a:ext uri="{FF2B5EF4-FFF2-40B4-BE49-F238E27FC236}">
                <a16:creationId xmlns:a16="http://schemas.microsoft.com/office/drawing/2014/main" id="{B6871838-2490-4784-A06C-5B45724E088B}"/>
              </a:ext>
            </a:extLst>
          </p:cNvPr>
          <p:cNvCxnSpPr>
            <a:cxnSpLocks/>
            <a:endCxn id="12" idx="6"/>
          </p:cNvCxnSpPr>
          <p:nvPr/>
        </p:nvCxnSpPr>
        <p:spPr>
          <a:xfrm flipH="1" flipV="1">
            <a:off x="10548310" y="2319672"/>
            <a:ext cx="579275" cy="1490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515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9C13-686B-7A43-B192-308D957423D3}"/>
              </a:ext>
            </a:extLst>
          </p:cNvPr>
          <p:cNvSpPr>
            <a:spLocks noGrp="1"/>
          </p:cNvSpPr>
          <p:nvPr>
            <p:ph type="title"/>
          </p:nvPr>
        </p:nvSpPr>
        <p:spPr/>
        <p:txBody>
          <a:bodyPr/>
          <a:lstStyle/>
          <a:p>
            <a:r>
              <a:rPr lang="en-US" dirty="0"/>
              <a:t>Summary and Outlook</a:t>
            </a:r>
          </a:p>
        </p:txBody>
      </p:sp>
      <p:sp>
        <p:nvSpPr>
          <p:cNvPr id="4" name="Footer Placeholder 3">
            <a:extLst>
              <a:ext uri="{FF2B5EF4-FFF2-40B4-BE49-F238E27FC236}">
                <a16:creationId xmlns:a16="http://schemas.microsoft.com/office/drawing/2014/main" id="{4596A2D1-4775-4A4C-9135-C44FF6AB5861}"/>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581DD0A4-D666-1B45-BF9E-BFCE84DB8B54}"/>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21</a:t>
            </a:fld>
            <a:endParaRPr lang="en-US" dirty="0"/>
          </a:p>
        </p:txBody>
      </p:sp>
      <p:sp>
        <p:nvSpPr>
          <p:cNvPr id="6" name="Rectangle 5">
            <a:extLst>
              <a:ext uri="{FF2B5EF4-FFF2-40B4-BE49-F238E27FC236}">
                <a16:creationId xmlns:a16="http://schemas.microsoft.com/office/drawing/2014/main" id="{4684E5FB-A4D8-6947-94B3-4A16EA65DDA9}"/>
              </a:ext>
            </a:extLst>
          </p:cNvPr>
          <p:cNvSpPr/>
          <p:nvPr/>
        </p:nvSpPr>
        <p:spPr>
          <a:xfrm>
            <a:off x="479931" y="1027293"/>
            <a:ext cx="11149758" cy="4298613"/>
          </a:xfrm>
          <a:prstGeom prst="rect">
            <a:avLst/>
          </a:prstGeom>
        </p:spPr>
        <p:txBody>
          <a:bodyPr wrap="square">
            <a:spAutoFit/>
          </a:bodyPr>
          <a:lstStyle/>
          <a:p>
            <a:pPr marL="342900" indent="-342900">
              <a:spcAft>
                <a:spcPts val="8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We are focused on development of 123 MeV e</a:t>
            </a:r>
            <a:r>
              <a:rPr lang="en-US" sz="2000" baseline="30000" dirty="0">
                <a:solidFill>
                  <a:srgbClr val="000000"/>
                </a:solidFill>
                <a:latin typeface="Arial" panose="020B0604020202020204" pitchFamily="34" charset="0"/>
                <a:cs typeface="Arial" panose="020B0604020202020204" pitchFamily="34" charset="0"/>
              </a:rPr>
              <a:t>+</a:t>
            </a:r>
            <a:r>
              <a:rPr lang="en-US" sz="2000" dirty="0">
                <a:solidFill>
                  <a:srgbClr val="000000"/>
                </a:solidFill>
                <a:latin typeface="Arial" panose="020B0604020202020204" pitchFamily="34" charset="0"/>
                <a:cs typeface="Arial" panose="020B0604020202020204" pitchFamily="34" charset="0"/>
              </a:rPr>
              <a:t> injector at LERF</a:t>
            </a:r>
          </a:p>
          <a:p>
            <a:pPr marL="342900" indent="-342900">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Development and test of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targets:</a:t>
            </a:r>
          </a:p>
          <a:p>
            <a:pPr marL="742950" lvl="1" indent="-285750">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JLab </a:t>
            </a:r>
            <a:r>
              <a:rPr lang="en-US" sz="2000" dirty="0">
                <a:solidFill>
                  <a:srgbClr val="0000CC"/>
                </a:solidFill>
                <a:latin typeface="Arial" panose="020B0604020202020204" pitchFamily="34" charset="0"/>
                <a:cs typeface="Arial" panose="020B0604020202020204" pitchFamily="34" charset="0"/>
              </a:rPr>
              <a:t>Phase I</a:t>
            </a:r>
            <a:r>
              <a:rPr lang="en-US" sz="2000" dirty="0">
                <a:latin typeface="Arial" panose="020B0604020202020204" pitchFamily="34" charset="0"/>
                <a:cs typeface="Arial" panose="020B0604020202020204" pitchFamily="34" charset="0"/>
              </a:rPr>
              <a:t>: Prototype/proof-of-principle of </a:t>
            </a:r>
            <a:r>
              <a:rPr lang="en-US" sz="2000" dirty="0">
                <a:solidFill>
                  <a:srgbClr val="C00000"/>
                </a:solidFill>
                <a:latin typeface="Arial" panose="020B0604020202020204" pitchFamily="34" charset="0"/>
                <a:cs typeface="Arial" panose="020B0604020202020204" pitchFamily="34" charset="0"/>
              </a:rPr>
              <a:t>low-power stationary</a:t>
            </a:r>
            <a:r>
              <a:rPr lang="en-US" sz="2000" dirty="0">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solid</a:t>
            </a:r>
            <a:r>
              <a:rPr lang="en-US" sz="2000" dirty="0">
                <a:latin typeface="Arial" panose="020B0604020202020204" pitchFamily="34" charset="0"/>
                <a:cs typeface="Arial" panose="020B0604020202020204" pitchFamily="34" charset="0"/>
              </a:rPr>
              <a:t> water-cooled target (&lt; 1 kW)</a:t>
            </a:r>
          </a:p>
          <a:p>
            <a:pPr marL="742950" lvl="1" indent="-285750">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JLab </a:t>
            </a:r>
            <a:r>
              <a:rPr lang="en-US" sz="2000" dirty="0">
                <a:solidFill>
                  <a:srgbClr val="0000CC"/>
                </a:solidFill>
                <a:latin typeface="Arial" panose="020B0604020202020204" pitchFamily="34" charset="0"/>
                <a:cs typeface="Arial" panose="020B0604020202020204" pitchFamily="34" charset="0"/>
              </a:rPr>
              <a:t>Phase II</a:t>
            </a:r>
            <a:r>
              <a:rPr lang="en-US" sz="2000" dirty="0">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High-power rotated</a:t>
            </a:r>
            <a:r>
              <a:rPr lang="en-US" sz="2000" dirty="0">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solid</a:t>
            </a:r>
            <a:r>
              <a:rPr lang="en-US" sz="2000" dirty="0">
                <a:latin typeface="Arial" panose="020B0604020202020204" pitchFamily="34" charset="0"/>
                <a:cs typeface="Arial" panose="020B0604020202020204" pitchFamily="34" charset="0"/>
              </a:rPr>
              <a:t> water-cooled target (17 ‒ 20 kW)</a:t>
            </a:r>
          </a:p>
          <a:p>
            <a:pPr marL="342900" indent="-342900">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Target material tests:</a:t>
            </a:r>
          </a:p>
          <a:p>
            <a:pPr marL="800100" lvl="1" indent="-342900">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Test of target materials with pulsed </a:t>
            </a:r>
            <a:r>
              <a:rPr lang="en-US" sz="2000" dirty="0">
                <a:solidFill>
                  <a:srgbClr val="C00000"/>
                </a:solidFill>
                <a:latin typeface="Arial" panose="020B0604020202020204" pitchFamily="34" charset="0"/>
                <a:cs typeface="Arial" panose="020B0604020202020204" pitchFamily="34" charset="0"/>
              </a:rPr>
              <a:t>3.5 MeV e</a:t>
            </a:r>
            <a:r>
              <a:rPr lang="en-US" sz="2000" baseline="30000" dirty="0">
                <a:solidFill>
                  <a:srgbClr val="C00000"/>
                </a:solidFill>
                <a:latin typeface="Arial" panose="020B0604020202020204" pitchFamily="34" charset="0"/>
                <a:cs typeface="Arial" panose="020B0604020202020204" pitchFamily="34" charset="0"/>
              </a:rPr>
              <a:t>+</a:t>
            </a:r>
            <a:r>
              <a:rPr lang="en-US" sz="2000" dirty="0">
                <a:solidFill>
                  <a:srgbClr val="C00000"/>
                </a:solidFill>
                <a:latin typeface="Arial" panose="020B0604020202020204" pitchFamily="34" charset="0"/>
                <a:cs typeface="Arial" panose="020B0604020202020204" pitchFamily="34" charset="0"/>
              </a:rPr>
              <a:t> beam </a:t>
            </a:r>
            <a:r>
              <a:rPr lang="en-US" sz="2000" dirty="0">
                <a:latin typeface="Arial" panose="020B0604020202020204" pitchFamily="34" charset="0"/>
                <a:cs typeface="Arial" panose="020B0604020202020204" pitchFamily="34" charset="0"/>
              </a:rPr>
              <a:t>at </a:t>
            </a:r>
            <a:r>
              <a:rPr lang="en-US" sz="2000" dirty="0">
                <a:solidFill>
                  <a:srgbClr val="0000CC"/>
                </a:solidFill>
                <a:latin typeface="Arial" panose="020B0604020202020204" pitchFamily="34" charset="0"/>
                <a:cs typeface="Arial" panose="020B0604020202020204" pitchFamily="34" charset="0"/>
              </a:rPr>
              <a:t>MAMI </a:t>
            </a:r>
            <a:r>
              <a:rPr lang="en-US" sz="2000" dirty="0">
                <a:latin typeface="Arial" panose="020B0604020202020204" pitchFamily="34" charset="0"/>
                <a:cs typeface="Arial" panose="020B0604020202020204" pitchFamily="34" charset="0"/>
              </a:rPr>
              <a:t>was performed on Mar 31 – Apr 5, 2023 (W, Ta, </a:t>
            </a:r>
            <a:r>
              <a:rPr lang="en-US" sz="2000" dirty="0" err="1">
                <a:latin typeface="Arial" panose="020B0604020202020204" pitchFamily="34" charset="0"/>
                <a:cs typeface="Arial" panose="020B0604020202020204" pitchFamily="34" charset="0"/>
              </a:rPr>
              <a:t>Ti</a:t>
            </a:r>
            <a:r>
              <a:rPr lang="en-US" sz="2000" dirty="0">
                <a:latin typeface="Arial" panose="020B0604020202020204" pitchFamily="34" charset="0"/>
                <a:cs typeface="Arial" panose="020B0604020202020204" pitchFamily="34" charset="0"/>
              </a:rPr>
              <a:t>-alloys) </a:t>
            </a:r>
          </a:p>
          <a:p>
            <a:pPr marL="800100" lvl="1" indent="-342900">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ANSYS calculations of temperature for targets tested at MAMI are ongoing</a:t>
            </a:r>
          </a:p>
          <a:p>
            <a:pPr marL="800100" lvl="1" indent="-342900">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Study of irradiated targets with </a:t>
            </a:r>
            <a:r>
              <a:rPr lang="en-US" sz="2000" dirty="0">
                <a:solidFill>
                  <a:srgbClr val="0000CC"/>
                </a:solidFill>
                <a:latin typeface="Arial" panose="020B0604020202020204" pitchFamily="34" charset="0"/>
                <a:cs typeface="Arial" panose="020B0604020202020204" pitchFamily="34" charset="0"/>
              </a:rPr>
              <a:t>PETRA</a:t>
            </a:r>
            <a:r>
              <a:rPr lang="en-US" sz="2000" dirty="0">
                <a:latin typeface="Arial" panose="020B0604020202020204" pitchFamily="34" charset="0"/>
                <a:cs typeface="Arial" panose="020B0604020202020204" pitchFamily="34" charset="0"/>
              </a:rPr>
              <a:t> X-rays at DESY will be done soon</a:t>
            </a:r>
            <a:endParaRPr lang="en-US" sz="2000" dirty="0">
              <a:solidFill>
                <a:srgbClr val="C00000"/>
              </a:solidFill>
              <a:latin typeface="Arial" panose="020B0604020202020204" pitchFamily="34" charset="0"/>
              <a:cs typeface="Arial" panose="020B0604020202020204" pitchFamily="34" charset="0"/>
            </a:endParaRPr>
          </a:p>
          <a:p>
            <a:pPr marL="800100" lvl="1" indent="-342900">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Fatigue target tests with a </a:t>
            </a:r>
            <a:r>
              <a:rPr lang="en-US" sz="2000" dirty="0">
                <a:solidFill>
                  <a:srgbClr val="C00000"/>
                </a:solidFill>
                <a:latin typeface="Arial" panose="020B0604020202020204" pitchFamily="34" charset="0"/>
                <a:cs typeface="Arial" panose="020B0604020202020204" pitchFamily="34" charset="0"/>
              </a:rPr>
              <a:t>laser</a:t>
            </a:r>
            <a:r>
              <a:rPr lang="en-US" sz="2000" dirty="0">
                <a:latin typeface="Arial" panose="020B0604020202020204" pitchFamily="34" charset="0"/>
                <a:cs typeface="Arial" panose="020B0604020202020204" pitchFamily="34" charset="0"/>
              </a:rPr>
              <a:t> at </a:t>
            </a:r>
            <a:r>
              <a:rPr lang="en-US" sz="2000" dirty="0">
                <a:solidFill>
                  <a:srgbClr val="0000CC"/>
                </a:solidFill>
                <a:latin typeface="Arial" panose="020B0604020202020204" pitchFamily="34" charset="0"/>
                <a:cs typeface="Arial" panose="020B0604020202020204" pitchFamily="34" charset="0"/>
              </a:rPr>
              <a:t>JLab LERF Laser Lab 6 </a:t>
            </a:r>
            <a:r>
              <a:rPr lang="en-US" sz="2000" dirty="0">
                <a:latin typeface="Arial" panose="020B0604020202020204" pitchFamily="34" charset="0"/>
                <a:cs typeface="Arial" panose="020B0604020202020204" pitchFamily="34" charset="0"/>
              </a:rPr>
              <a:t>are planned in 2023</a:t>
            </a:r>
          </a:p>
        </p:txBody>
      </p:sp>
    </p:spTree>
    <p:extLst>
      <p:ext uri="{BB962C8B-B14F-4D97-AF65-F5344CB8AC3E}">
        <p14:creationId xmlns:p14="http://schemas.microsoft.com/office/powerpoint/2010/main" val="216429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Optimal Target Thickness and e</a:t>
            </a:r>
            <a:r>
              <a:rPr lang="en-US" baseline="30000" dirty="0"/>
              <a:t>+</a:t>
            </a:r>
            <a:r>
              <a:rPr lang="en-US" dirty="0"/>
              <a:t> Yield  </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z="1200" smtClean="0"/>
              <a:pPr/>
              <a:t>3</a:t>
            </a:fld>
            <a:endParaRPr lang="en-US" sz="1200" dirty="0"/>
          </a:p>
        </p:txBody>
      </p:sp>
      <p:grpSp>
        <p:nvGrpSpPr>
          <p:cNvPr id="28" name="Group 27">
            <a:extLst>
              <a:ext uri="{FF2B5EF4-FFF2-40B4-BE49-F238E27FC236}">
                <a16:creationId xmlns:a16="http://schemas.microsoft.com/office/drawing/2014/main" id="{CF04BD10-C4F2-4B52-B4ED-16BC4536550A}"/>
              </a:ext>
            </a:extLst>
          </p:cNvPr>
          <p:cNvGrpSpPr/>
          <p:nvPr/>
        </p:nvGrpSpPr>
        <p:grpSpPr>
          <a:xfrm>
            <a:off x="665431" y="1592364"/>
            <a:ext cx="4095006" cy="3855930"/>
            <a:chOff x="665431" y="1667773"/>
            <a:chExt cx="4095006" cy="3855930"/>
          </a:xfrm>
        </p:grpSpPr>
        <p:pic>
          <p:nvPicPr>
            <p:cNvPr id="15" name="Picture 14">
              <a:extLst>
                <a:ext uri="{FF2B5EF4-FFF2-40B4-BE49-F238E27FC236}">
                  <a16:creationId xmlns:a16="http://schemas.microsoft.com/office/drawing/2014/main" id="{F4F5759B-D144-44ED-9B25-DB5E73CFBA96}"/>
                </a:ext>
              </a:extLst>
            </p:cNvPr>
            <p:cNvPicPr>
              <a:picLocks noChangeAspect="1"/>
            </p:cNvPicPr>
            <p:nvPr/>
          </p:nvPicPr>
          <p:blipFill rotWithShape="1">
            <a:blip r:embed="rId3"/>
            <a:srcRect r="49886" b="49867"/>
            <a:stretch/>
          </p:blipFill>
          <p:spPr>
            <a:xfrm>
              <a:off x="665431" y="1667773"/>
              <a:ext cx="4095006" cy="3855930"/>
            </a:xfrm>
            <a:prstGeom prst="rect">
              <a:avLst/>
            </a:prstGeom>
          </p:spPr>
        </p:pic>
        <p:sp>
          <p:nvSpPr>
            <p:cNvPr id="13" name="Rectangle 12">
              <a:extLst>
                <a:ext uri="{FF2B5EF4-FFF2-40B4-BE49-F238E27FC236}">
                  <a16:creationId xmlns:a16="http://schemas.microsoft.com/office/drawing/2014/main" id="{7505966A-D6D3-44CE-B2F6-5B7BCCD18964}"/>
                </a:ext>
              </a:extLst>
            </p:cNvPr>
            <p:cNvSpPr/>
            <p:nvPr/>
          </p:nvSpPr>
          <p:spPr>
            <a:xfrm>
              <a:off x="1620106" y="3430193"/>
              <a:ext cx="1506634" cy="292388"/>
            </a:xfrm>
            <a:prstGeom prst="rect">
              <a:avLst/>
            </a:prstGeom>
          </p:spPr>
          <p:txBody>
            <a:bodyPr wrap="square">
              <a:spAutoFit/>
            </a:bodyPr>
            <a:lstStyle/>
            <a:p>
              <a:r>
                <a:rPr lang="en-US" sz="1250" b="1" dirty="0" err="1">
                  <a:latin typeface="Arial" panose="020B0604020202020204" pitchFamily="34" charset="0"/>
                  <a:cs typeface="Arial" panose="020B0604020202020204" pitchFamily="34" charset="0"/>
                </a:rPr>
                <a:t>Δp</a:t>
              </a:r>
              <a:r>
                <a:rPr lang="en-US" sz="1250" b="1" baseline="-25000" dirty="0" err="1">
                  <a:latin typeface="Arial" panose="020B0604020202020204" pitchFamily="34" charset="0"/>
                  <a:cs typeface="Arial" panose="020B0604020202020204" pitchFamily="34" charset="0"/>
                </a:rPr>
                <a:t>e</a:t>
              </a:r>
              <a:r>
                <a:rPr lang="en-US" sz="1250" b="1" baseline="-25000" dirty="0">
                  <a:latin typeface="Arial" panose="020B0604020202020204" pitchFamily="34" charset="0"/>
                  <a:cs typeface="Arial" panose="020B0604020202020204" pitchFamily="34" charset="0"/>
                </a:rPr>
                <a:t>+</a:t>
              </a:r>
              <a:r>
                <a:rPr lang="en-US" sz="1250" b="1" dirty="0">
                  <a:latin typeface="Arial" panose="020B0604020202020204" pitchFamily="34" charset="0"/>
                  <a:cs typeface="Arial" panose="020B0604020202020204" pitchFamily="34" charset="0"/>
                </a:rPr>
                <a:t>/p</a:t>
              </a:r>
              <a:r>
                <a:rPr lang="en-US" sz="1250" b="1" baseline="-25000" dirty="0">
                  <a:latin typeface="Arial" panose="020B0604020202020204" pitchFamily="34" charset="0"/>
                  <a:cs typeface="Arial" panose="020B0604020202020204" pitchFamily="34" charset="0"/>
                </a:rPr>
                <a:t>e+</a:t>
              </a:r>
              <a:r>
                <a:rPr lang="en-US" sz="1250" b="1" dirty="0">
                  <a:latin typeface="Arial" panose="020B0604020202020204" pitchFamily="34" charset="0"/>
                  <a:cs typeface="Arial" panose="020B0604020202020204" pitchFamily="34" charset="0"/>
                </a:rPr>
                <a:t> = ±0.05 </a:t>
              </a:r>
            </a:p>
          </p:txBody>
        </p:sp>
        <p:sp>
          <p:nvSpPr>
            <p:cNvPr id="16" name="Rectangle 15">
              <a:extLst>
                <a:ext uri="{FF2B5EF4-FFF2-40B4-BE49-F238E27FC236}">
                  <a16:creationId xmlns:a16="http://schemas.microsoft.com/office/drawing/2014/main" id="{486D1717-F9E9-429B-ABBC-E6009310CE05}"/>
                </a:ext>
              </a:extLst>
            </p:cNvPr>
            <p:cNvSpPr/>
            <p:nvPr/>
          </p:nvSpPr>
          <p:spPr>
            <a:xfrm>
              <a:off x="3650397" y="4307624"/>
              <a:ext cx="980917" cy="292388"/>
            </a:xfrm>
            <a:prstGeom prst="rect">
              <a:avLst/>
            </a:prstGeom>
          </p:spPr>
          <p:txBody>
            <a:bodyPr wrap="square">
              <a:spAutoFit/>
            </a:bodyPr>
            <a:lstStyle/>
            <a:p>
              <a:pPr algn="ctr"/>
              <a:r>
                <a:rPr lang="en-US" sz="1250" b="1" dirty="0">
                  <a:latin typeface="Arial" panose="020B0604020202020204" pitchFamily="34" charset="0"/>
                  <a:cs typeface="Arial" panose="020B0604020202020204" pitchFamily="34" charset="0"/>
                </a:rPr>
                <a:t>Tungsten</a:t>
              </a:r>
            </a:p>
          </p:txBody>
        </p:sp>
        <p:cxnSp>
          <p:nvCxnSpPr>
            <p:cNvPr id="17" name="Straight Arrow Connector 16">
              <a:extLst>
                <a:ext uri="{FF2B5EF4-FFF2-40B4-BE49-F238E27FC236}">
                  <a16:creationId xmlns:a16="http://schemas.microsoft.com/office/drawing/2014/main" id="{106F5ECF-5FED-40CE-8017-EDD7A6D6CBC6}"/>
                </a:ext>
              </a:extLst>
            </p:cNvPr>
            <p:cNvCxnSpPr>
              <a:cxnSpLocks/>
            </p:cNvCxnSpPr>
            <p:nvPr/>
          </p:nvCxnSpPr>
          <p:spPr>
            <a:xfrm>
              <a:off x="2037182" y="2651760"/>
              <a:ext cx="0" cy="2292096"/>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F34A328E-87C5-4AE5-8569-31BC8579D9AA}"/>
                </a:ext>
              </a:extLst>
            </p:cNvPr>
            <p:cNvCxnSpPr>
              <a:cxnSpLocks/>
            </p:cNvCxnSpPr>
            <p:nvPr/>
          </p:nvCxnSpPr>
          <p:spPr>
            <a:xfrm flipH="1">
              <a:off x="1306830" y="2651760"/>
              <a:ext cx="730352" cy="0"/>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grpSp>
      <p:sp>
        <p:nvSpPr>
          <p:cNvPr id="29" name="TextBox 28">
            <a:extLst>
              <a:ext uri="{FF2B5EF4-FFF2-40B4-BE49-F238E27FC236}">
                <a16:creationId xmlns:a16="http://schemas.microsoft.com/office/drawing/2014/main" id="{E2A3D9E1-7EC3-4A02-82E0-B31240FF7129}"/>
              </a:ext>
            </a:extLst>
          </p:cNvPr>
          <p:cNvSpPr txBox="1"/>
          <p:nvPr/>
        </p:nvSpPr>
        <p:spPr>
          <a:xfrm>
            <a:off x="674759" y="1253810"/>
            <a:ext cx="4189914"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Yield vs Target Thickness</a:t>
            </a:r>
          </a:p>
        </p:txBody>
      </p:sp>
      <p:sp>
        <p:nvSpPr>
          <p:cNvPr id="33" name="Rectangle 32">
            <a:extLst>
              <a:ext uri="{FF2B5EF4-FFF2-40B4-BE49-F238E27FC236}">
                <a16:creationId xmlns:a16="http://schemas.microsoft.com/office/drawing/2014/main" id="{6107F57B-B995-49FD-82C9-D78705B45DE4}"/>
              </a:ext>
            </a:extLst>
          </p:cNvPr>
          <p:cNvSpPr/>
          <p:nvPr/>
        </p:nvSpPr>
        <p:spPr>
          <a:xfrm>
            <a:off x="5713348" y="3061827"/>
            <a:ext cx="1767850"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84A9745-31D5-42FB-BA5C-585B89213241}"/>
              </a:ext>
            </a:extLst>
          </p:cNvPr>
          <p:cNvGrpSpPr/>
          <p:nvPr/>
        </p:nvGrpSpPr>
        <p:grpSpPr>
          <a:xfrm>
            <a:off x="8679137" y="3883080"/>
            <a:ext cx="2312494" cy="723304"/>
            <a:chOff x="8921743" y="3883080"/>
            <a:chExt cx="2312494" cy="723304"/>
          </a:xfrm>
        </p:grpSpPr>
        <p:sp>
          <p:nvSpPr>
            <p:cNvPr id="45" name="Rectangle 44">
              <a:extLst>
                <a:ext uri="{FF2B5EF4-FFF2-40B4-BE49-F238E27FC236}">
                  <a16:creationId xmlns:a16="http://schemas.microsoft.com/office/drawing/2014/main" id="{D9251731-30D7-4C0E-99B6-29E2FD6AAB74}"/>
                </a:ext>
              </a:extLst>
            </p:cNvPr>
            <p:cNvSpPr/>
            <p:nvPr/>
          </p:nvSpPr>
          <p:spPr>
            <a:xfrm>
              <a:off x="8925415" y="3885578"/>
              <a:ext cx="2308822"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8EA45D5F-9EFA-42F2-B1B4-DE8F3D1F16A7}"/>
                    </a:ext>
                  </a:extLst>
                </p:cNvPr>
                <p:cNvSpPr/>
                <p:nvPr/>
              </p:nvSpPr>
              <p:spPr>
                <a:xfrm>
                  <a:off x="8921743" y="3883080"/>
                  <a:ext cx="2312493" cy="707886"/>
                </a:xfrm>
                <a:prstGeom prst="rect">
                  <a:avLst/>
                </a:prstGeom>
              </p:spPr>
              <p:txBody>
                <a:bodyPr wrap="none">
                  <a:spAutoFit/>
                </a:bodyPr>
                <a:lstStyle/>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Power Deposition</a:t>
                  </a:r>
                  <a:b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Target (</a:t>
                  </a:r>
                  <a14:m>
                    <m:oMath xmlns:m="http://schemas.openxmlformats.org/officeDocument/2006/math">
                      <m:r>
                        <a:rPr lang="en-US" sz="2000">
                          <a:ln w="0"/>
                          <a:solidFill>
                            <a:srgbClr val="FF0000"/>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17 kW</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mc:Choice>
          <mc:Fallback xmlns="">
            <p:sp>
              <p:nvSpPr>
                <p:cNvPr id="40" name="Rectangle 39">
                  <a:extLst>
                    <a:ext uri="{FF2B5EF4-FFF2-40B4-BE49-F238E27FC236}">
                      <a16:creationId xmlns:a16="http://schemas.microsoft.com/office/drawing/2014/main" id="{8EA45D5F-9EFA-42F2-B1B4-DE8F3D1F16A7}"/>
                    </a:ext>
                  </a:extLst>
                </p:cNvPr>
                <p:cNvSpPr>
                  <a:spLocks noRot="1" noChangeAspect="1" noMove="1" noResize="1" noEditPoints="1" noAdjustHandles="1" noChangeArrowheads="1" noChangeShapeType="1" noTextEdit="1"/>
                </p:cNvSpPr>
                <p:nvPr/>
              </p:nvSpPr>
              <p:spPr>
                <a:xfrm>
                  <a:off x="8921743" y="3883080"/>
                  <a:ext cx="2312493" cy="707886"/>
                </a:xfrm>
                <a:prstGeom prst="rect">
                  <a:avLst/>
                </a:prstGeom>
                <a:blipFill>
                  <a:blip r:embed="rId4"/>
                  <a:stretch>
                    <a:fillRect l="-3166" t="-5172" r="-3694" b="-18966"/>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BDEDC8D5-AAE5-44CC-86F8-F9012826B796}"/>
              </a:ext>
            </a:extLst>
          </p:cNvPr>
          <p:cNvGrpSpPr/>
          <p:nvPr/>
        </p:nvGrpSpPr>
        <p:grpSpPr>
          <a:xfrm>
            <a:off x="5470527" y="3885578"/>
            <a:ext cx="2701381" cy="723304"/>
            <a:chOff x="5358555" y="3885578"/>
            <a:chExt cx="2701381" cy="723304"/>
          </a:xfrm>
        </p:grpSpPr>
        <p:sp>
          <p:nvSpPr>
            <p:cNvPr id="34" name="Rectangle 33">
              <a:extLst>
                <a:ext uri="{FF2B5EF4-FFF2-40B4-BE49-F238E27FC236}">
                  <a16:creationId xmlns:a16="http://schemas.microsoft.com/office/drawing/2014/main" id="{8A9BA359-6967-41A5-A077-08A854DC73E5}"/>
                </a:ext>
              </a:extLst>
            </p:cNvPr>
            <p:cNvSpPr/>
            <p:nvPr/>
          </p:nvSpPr>
          <p:spPr>
            <a:xfrm>
              <a:off x="5401836" y="3885578"/>
              <a:ext cx="2614818"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FC5CD71-3EB7-4C65-B7EA-ECD10CA41465}"/>
                    </a:ext>
                  </a:extLst>
                </p:cNvPr>
                <p:cNvSpPr/>
                <p:nvPr/>
              </p:nvSpPr>
              <p:spPr>
                <a:xfrm>
                  <a:off x="5358555" y="3900996"/>
                  <a:ext cx="2701381" cy="707886"/>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High-Current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14:m>
                    <m:oMath xmlns:m="http://schemas.openxmlformats.org/officeDocument/2006/math">
                      <m:r>
                        <a:rPr lang="en-US" sz="20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srgbClr val="FF0000"/>
                      </a:solidFill>
                      <a:latin typeface="Arial" panose="020B0604020202020204" pitchFamily="34" charset="0"/>
                      <a:cs typeface="Arial" panose="020B0604020202020204" pitchFamily="34" charset="0"/>
                    </a:rPr>
                    <a:t>1 mA</a:t>
                  </a:r>
                  <a:r>
                    <a:rPr lang="en-US" sz="2000" dirty="0">
                      <a:latin typeface="Arial" panose="020B0604020202020204" pitchFamily="34" charset="0"/>
                      <a:cs typeface="Arial" panose="020B0604020202020204" pitchFamily="34" charset="0"/>
                    </a:rPr>
                    <a:t>)</a:t>
                  </a:r>
                </a:p>
              </p:txBody>
            </p:sp>
          </mc:Choice>
          <mc:Fallback xmlns="">
            <p:sp>
              <p:nvSpPr>
                <p:cNvPr id="31" name="Rectangle 30">
                  <a:extLst>
                    <a:ext uri="{FF2B5EF4-FFF2-40B4-BE49-F238E27FC236}">
                      <a16:creationId xmlns:a16="http://schemas.microsoft.com/office/drawing/2014/main" id="{3FC5CD71-3EB7-4C65-B7EA-ECD10CA41465}"/>
                    </a:ext>
                  </a:extLst>
                </p:cNvPr>
                <p:cNvSpPr>
                  <a:spLocks noRot="1" noChangeAspect="1" noMove="1" noResize="1" noEditPoints="1" noAdjustHandles="1" noChangeArrowheads="1" noChangeShapeType="1" noTextEdit="1"/>
                </p:cNvSpPr>
                <p:nvPr/>
              </p:nvSpPr>
              <p:spPr>
                <a:xfrm>
                  <a:off x="5358555" y="3900996"/>
                  <a:ext cx="2701381" cy="707886"/>
                </a:xfrm>
                <a:prstGeom prst="rect">
                  <a:avLst/>
                </a:prstGeom>
                <a:blipFill>
                  <a:blip r:embed="rId5"/>
                  <a:stretch>
                    <a:fillRect l="-2027" t="-4310" r="-1802" b="-1551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D0A3C52-8759-49DC-9212-A2F02C64095F}"/>
                  </a:ext>
                </a:extLst>
              </p:cNvPr>
              <p:cNvSpPr/>
              <p:nvPr/>
            </p:nvSpPr>
            <p:spPr>
              <a:xfrm>
                <a:off x="5401836" y="1765009"/>
                <a:ext cx="6391037" cy="1691682"/>
              </a:xfrm>
              <a:prstGeom prst="rect">
                <a:avLst/>
              </a:prstGeom>
            </p:spPr>
            <p:txBody>
              <a:bodyPr wrap="square">
                <a:spAutoFit/>
              </a:bodyPr>
              <a:lstStyle/>
              <a:p>
                <a:pPr>
                  <a:spcAft>
                    <a:spcPts val="1200"/>
                  </a:spcAft>
                </a:pPr>
                <a:r>
                  <a:rPr lang="en-US" sz="2000" dirty="0">
                    <a:latin typeface="Arial" panose="020B0604020202020204" pitchFamily="34" charset="0"/>
                    <a:cs typeface="Arial" panose="020B0604020202020204" pitchFamily="34" charset="0"/>
                  </a:rPr>
                  <a:t>For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source at polarized mode and 120 MeV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 (at maximal Figure-of-Merit </a:t>
                </a:r>
                <a:r>
                  <a:rPr lang="en-US" sz="2000" dirty="0" err="1">
                    <a:latin typeface="Arial" panose="020B0604020202020204" pitchFamily="34" charset="0"/>
                    <a:cs typeface="Arial" panose="020B0604020202020204" pitchFamily="34" charset="0"/>
                  </a:rPr>
                  <a:t>FoM</a:t>
                </a:r>
                <a:r>
                  <a:rPr lang="en-US" sz="2000" dirty="0">
                    <a:latin typeface="Arial" panose="020B0604020202020204" pitchFamily="34" charset="0"/>
                    <a:cs typeface="Arial" panose="020B0604020202020204" pitchFamily="34" charset="0"/>
                  </a:rPr>
                  <a:t> = </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𝑌</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𝑃</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2</m:t>
                        </m:r>
                      </m:sup>
                    </m:sSup>
                  </m:oMath>
                </a14:m>
                <a:r>
                  <a:rPr lang="en-US" sz="2000" dirty="0">
                    <a:latin typeface="Arial" panose="020B0604020202020204" pitchFamily="34" charset="0"/>
                    <a:cs typeface="Arial" panose="020B0604020202020204" pitchFamily="34" charset="0"/>
                  </a:rPr>
                  <a:t>):</a:t>
                </a:r>
              </a:p>
              <a:p>
                <a:pPr marL="285750" indent="-285750">
                  <a:spcBef>
                    <a:spcPts val="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Optimal Thickness of W Target = </a:t>
                </a:r>
                <a:r>
                  <a:rPr lang="en-US" sz="2000" dirty="0">
                    <a:solidFill>
                      <a:srgbClr val="C00000"/>
                    </a:solidFill>
                    <a:latin typeface="Arial" panose="020B0604020202020204" pitchFamily="34" charset="0"/>
                    <a:cs typeface="Arial" panose="020B0604020202020204" pitchFamily="34" charset="0"/>
                  </a:rPr>
                  <a:t>4 mm</a:t>
                </a:r>
              </a:p>
              <a:p>
                <a:pPr marL="285750" indent="-285750">
                  <a:spcBef>
                    <a:spcPts val="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Yield </a:t>
                </a:r>
                <a14:m>
                  <m:oMath xmlns:m="http://schemas.openxmlformats.org/officeDocument/2006/math">
                    <m:r>
                      <a:rPr lang="en-US" sz="2000"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srgbClr val="C00000"/>
                    </a:solidFill>
                    <a:latin typeface="Arial" panose="020B0604020202020204" pitchFamily="34" charset="0"/>
                    <a:cs typeface="Arial" panose="020B0604020202020204" pitchFamily="34" charset="0"/>
                  </a:rPr>
                  <a:t>10</a:t>
                </a:r>
                <a:r>
                  <a:rPr lang="en-US" sz="2000" baseline="30000" dirty="0">
                    <a:solidFill>
                      <a:srgbClr val="C00000"/>
                    </a:solidFill>
                    <a:latin typeface="Arial" panose="020B0604020202020204" pitchFamily="34" charset="0"/>
                    <a:cs typeface="Arial" panose="020B0604020202020204" pitchFamily="34" charset="0"/>
                  </a:rPr>
                  <a:t>-3</a:t>
                </a:r>
              </a:p>
            </p:txBody>
          </p:sp>
        </mc:Choice>
        <mc:Fallback xmlns="">
          <p:sp>
            <p:nvSpPr>
              <p:cNvPr id="27" name="Rectangle 26">
                <a:extLst>
                  <a:ext uri="{FF2B5EF4-FFF2-40B4-BE49-F238E27FC236}">
                    <a16:creationId xmlns:a16="http://schemas.microsoft.com/office/drawing/2014/main" id="{2D0A3C52-8759-49DC-9212-A2F02C64095F}"/>
                  </a:ext>
                </a:extLst>
              </p:cNvPr>
              <p:cNvSpPr>
                <a:spLocks noRot="1" noChangeAspect="1" noMove="1" noResize="1" noEditPoints="1" noAdjustHandles="1" noChangeArrowheads="1" noChangeShapeType="1" noTextEdit="1"/>
              </p:cNvSpPr>
              <p:nvPr/>
            </p:nvSpPr>
            <p:spPr>
              <a:xfrm>
                <a:off x="5401836" y="1765009"/>
                <a:ext cx="6391037" cy="1691682"/>
              </a:xfrm>
              <a:prstGeom prst="rect">
                <a:avLst/>
              </a:prstGeom>
              <a:blipFill>
                <a:blip r:embed="rId6"/>
                <a:stretch>
                  <a:fillRect l="-953" t="-1805" r="-1907" b="-5776"/>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A0627FCF-3A3C-4863-8DE2-7BF556FB566C}"/>
              </a:ext>
            </a:extLst>
          </p:cNvPr>
          <p:cNvSpPr/>
          <p:nvPr/>
        </p:nvSpPr>
        <p:spPr>
          <a:xfrm>
            <a:off x="5713347" y="2610850"/>
            <a:ext cx="4512971"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38C9AE88-18C3-41E9-A207-03FE216B07E8}"/>
              </a:ext>
            </a:extLst>
          </p:cNvPr>
          <p:cNvCxnSpPr>
            <a:cxnSpLocks/>
          </p:cNvCxnSpPr>
          <p:nvPr/>
        </p:nvCxnSpPr>
        <p:spPr>
          <a:xfrm>
            <a:off x="6709245" y="3439323"/>
            <a:ext cx="0" cy="427942"/>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5B165C8-AAEF-4CA6-AE11-2AEC277DB630}"/>
              </a:ext>
            </a:extLst>
          </p:cNvPr>
          <p:cNvCxnSpPr>
            <a:cxnSpLocks/>
          </p:cNvCxnSpPr>
          <p:nvPr/>
        </p:nvCxnSpPr>
        <p:spPr>
          <a:xfrm>
            <a:off x="9502915" y="2982916"/>
            <a:ext cx="1" cy="90016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5D37900-4D27-4160-BEA1-7CDCBD664C00}"/>
              </a:ext>
            </a:extLst>
          </p:cNvPr>
          <p:cNvCxnSpPr>
            <a:cxnSpLocks/>
            <a:stCxn id="34" idx="3"/>
            <a:endCxn id="45" idx="1"/>
          </p:cNvCxnSpPr>
          <p:nvPr/>
        </p:nvCxnSpPr>
        <p:spPr>
          <a:xfrm>
            <a:off x="8128626" y="4245981"/>
            <a:ext cx="554183"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73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C5A910D3-182A-4590-A959-DA437C71FEE2}"/>
              </a:ext>
            </a:extLst>
          </p:cNvPr>
          <p:cNvGrpSpPr/>
          <p:nvPr/>
        </p:nvGrpSpPr>
        <p:grpSpPr>
          <a:xfrm>
            <a:off x="1439966" y="2286187"/>
            <a:ext cx="9312067" cy="4076162"/>
            <a:chOff x="1761624" y="9790947"/>
            <a:chExt cx="15546555" cy="6805179"/>
          </a:xfrm>
        </p:grpSpPr>
        <p:pic>
          <p:nvPicPr>
            <p:cNvPr id="40" name="Picture 39">
              <a:extLst>
                <a:ext uri="{FF2B5EF4-FFF2-40B4-BE49-F238E27FC236}">
                  <a16:creationId xmlns:a16="http://schemas.microsoft.com/office/drawing/2014/main" id="{03253194-C1CE-4743-99D4-C8D9850E96A1}"/>
                </a:ext>
              </a:extLst>
            </p:cNvPr>
            <p:cNvPicPr>
              <a:picLocks noChangeAspect="1"/>
            </p:cNvPicPr>
            <p:nvPr/>
          </p:nvPicPr>
          <p:blipFill>
            <a:blip r:embed="rId2"/>
            <a:stretch>
              <a:fillRect/>
            </a:stretch>
          </p:blipFill>
          <p:spPr>
            <a:xfrm>
              <a:off x="1761624" y="10134144"/>
              <a:ext cx="15546555" cy="6461982"/>
            </a:xfrm>
            <a:prstGeom prst="rect">
              <a:avLst/>
            </a:prstGeom>
          </p:spPr>
        </p:pic>
        <p:sp>
          <p:nvSpPr>
            <p:cNvPr id="41" name="TextBox 40">
              <a:extLst>
                <a:ext uri="{FF2B5EF4-FFF2-40B4-BE49-F238E27FC236}">
                  <a16:creationId xmlns:a16="http://schemas.microsoft.com/office/drawing/2014/main" id="{D21F2246-9391-4AD7-B1AB-D6064C67D44E}"/>
                </a:ext>
              </a:extLst>
            </p:cNvPr>
            <p:cNvSpPr txBox="1"/>
            <p:nvPr/>
          </p:nvSpPr>
          <p:spPr>
            <a:xfrm>
              <a:off x="8625349" y="9790947"/>
              <a:ext cx="308410" cy="1284587"/>
            </a:xfrm>
            <a:prstGeom prst="rect">
              <a:avLst/>
            </a:prstGeom>
            <a:noFill/>
          </p:spPr>
          <p:txBody>
            <a:bodyPr wrap="none" rtlCol="0">
              <a:spAutoFit/>
            </a:bodyPr>
            <a:lstStyle/>
            <a:p>
              <a:pPr algn="ctr"/>
              <a:endParaRPr lang="en-US" sz="4400" b="1" dirty="0">
                <a:latin typeface="Arial" panose="020B0604020202020204" pitchFamily="34" charset="0"/>
                <a:cs typeface="Arial" panose="020B0604020202020204" pitchFamily="34" charset="0"/>
              </a:endParaRPr>
            </a:p>
          </p:txBody>
        </p:sp>
      </p:grpSp>
      <p:sp>
        <p:nvSpPr>
          <p:cNvPr id="4" name="Footer Placeholder 3">
            <a:extLst>
              <a:ext uri="{FF2B5EF4-FFF2-40B4-BE49-F238E27FC236}">
                <a16:creationId xmlns:a16="http://schemas.microsoft.com/office/drawing/2014/main" id="{22860462-3DEB-E24C-96FA-A96A817F7FA8}"/>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1B27BDAB-ECE6-E44E-B86B-16D399493C6C}"/>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25" name="TextBox 24">
            <a:extLst>
              <a:ext uri="{FF2B5EF4-FFF2-40B4-BE49-F238E27FC236}">
                <a16:creationId xmlns:a16="http://schemas.microsoft.com/office/drawing/2014/main" id="{E5E674A4-51FA-6A4A-9336-1E07178F78A1}"/>
              </a:ext>
            </a:extLst>
          </p:cNvPr>
          <p:cNvSpPr txBox="1"/>
          <p:nvPr/>
        </p:nvSpPr>
        <p:spPr>
          <a:xfrm>
            <a:off x="400892" y="848098"/>
            <a:ext cx="9032359" cy="1954381"/>
          </a:xfrm>
          <a:prstGeom prst="rect">
            <a:avLst/>
          </a:prstGeom>
          <a:noFill/>
        </p:spPr>
        <p:txBody>
          <a:bodyPr wrap="square" rtlCol="0">
            <a:spAutoFit/>
          </a:bodyPr>
          <a:lstStyle/>
          <a:p>
            <a:pPr>
              <a:spcAft>
                <a:spcPts val="600"/>
              </a:spcAft>
            </a:pPr>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Developing polarized e</a:t>
            </a:r>
            <a:r>
              <a:rPr lang="en-US" sz="1600" baseline="30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injector at LERF</a:t>
            </a:r>
          </a:p>
          <a:p>
            <a:pPr marL="742950" lvl="1" indent="-285750">
              <a:spcAft>
                <a:spcPts val="600"/>
              </a:spcAft>
              <a:buFont typeface="Arial" panose="020B0604020202020204" pitchFamily="34" charset="0"/>
              <a:buChar char="•"/>
            </a:pPr>
            <a:r>
              <a:rPr lang="en-US" sz="1600" dirty="0">
                <a:solidFill>
                  <a:srgbClr val="009A46"/>
                </a:solidFill>
                <a:latin typeface="Arial" panose="020B0604020202020204" pitchFamily="34" charset="0"/>
                <a:cs typeface="Arial" panose="020B0604020202020204" pitchFamily="34" charset="0"/>
              </a:rPr>
              <a:t>High current polarized e</a:t>
            </a:r>
            <a:r>
              <a:rPr lang="en-US" sz="1600" baseline="30000" dirty="0">
                <a:solidFill>
                  <a:srgbClr val="009A46"/>
                </a:solidFill>
                <a:latin typeface="Arial" panose="020B0604020202020204" pitchFamily="34" charset="0"/>
                <a:cs typeface="Arial" panose="020B0604020202020204" pitchFamily="34" charset="0"/>
              </a:rPr>
              <a:t>−</a:t>
            </a:r>
            <a:r>
              <a:rPr lang="en-US" sz="1600" dirty="0">
                <a:solidFill>
                  <a:srgbClr val="009A46"/>
                </a:solidFill>
                <a:latin typeface="Arial" panose="020B0604020202020204" pitchFamily="34" charset="0"/>
                <a:cs typeface="Arial" panose="020B0604020202020204" pitchFamily="34" charset="0"/>
              </a:rPr>
              <a:t> source (10 MeV/10 mA) – C. Hernandez-Garcia</a:t>
            </a:r>
          </a:p>
          <a:p>
            <a:pPr marL="742950" lvl="1" indent="-285750">
              <a:spcAft>
                <a:spcPts val="600"/>
              </a:spcAft>
              <a:buFont typeface="Arial" panose="020B0604020202020204" pitchFamily="34" charset="0"/>
              <a:buChar char="•"/>
            </a:pPr>
            <a:r>
              <a:rPr lang="en-US" sz="1600" dirty="0">
                <a:solidFill>
                  <a:srgbClr val="009A46"/>
                </a:solidFill>
                <a:latin typeface="Arial" panose="020B0604020202020204" pitchFamily="34" charset="0"/>
                <a:cs typeface="Arial" panose="020B0604020202020204" pitchFamily="34" charset="0"/>
              </a:rPr>
              <a:t>High current 1-3 mA e</a:t>
            </a:r>
            <a:r>
              <a:rPr lang="en-US" sz="1600" baseline="30000" dirty="0">
                <a:solidFill>
                  <a:srgbClr val="009A46"/>
                </a:solidFill>
                <a:latin typeface="Arial" panose="020B0604020202020204" pitchFamily="34" charset="0"/>
                <a:cs typeface="Arial" panose="020B0604020202020204" pitchFamily="34" charset="0"/>
              </a:rPr>
              <a:t>− </a:t>
            </a:r>
            <a:r>
              <a:rPr lang="en-US" sz="1600" dirty="0">
                <a:solidFill>
                  <a:srgbClr val="009A46"/>
                </a:solidFill>
                <a:latin typeface="Arial" panose="020B0604020202020204" pitchFamily="34" charset="0"/>
                <a:cs typeface="Arial" panose="020B0604020202020204" pitchFamily="34" charset="0"/>
              </a:rPr>
              <a:t>LINAC (two C75 CM)</a:t>
            </a:r>
          </a:p>
          <a:p>
            <a:pPr marL="742950" lvl="1" indent="-285750">
              <a:spcAft>
                <a:spcPts val="600"/>
              </a:spcAft>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Positron conversion target (~100 kW) – A. Ushakov</a:t>
            </a:r>
          </a:p>
          <a:p>
            <a:pPr marL="742950" lvl="1" indent="-285750">
              <a:spcAft>
                <a:spcPts val="600"/>
              </a:spcAft>
              <a:buFont typeface="Arial" panose="020B0604020202020204" pitchFamily="34" charset="0"/>
              <a:buChar char="•"/>
            </a:pPr>
            <a:r>
              <a:rPr lang="en-US" sz="1600" dirty="0">
                <a:solidFill>
                  <a:srgbClr val="0000CC"/>
                </a:solidFill>
                <a:latin typeface="Arial" panose="020B0604020202020204" pitchFamily="34" charset="0"/>
                <a:cs typeface="Arial" panose="020B0604020202020204" pitchFamily="34" charset="0"/>
              </a:rPr>
              <a:t>Capture of e</a:t>
            </a:r>
            <a:r>
              <a:rPr lang="en-US" sz="1600" baseline="30000" dirty="0">
                <a:solidFill>
                  <a:srgbClr val="0000CC"/>
                </a:solidFill>
                <a:latin typeface="Arial" panose="020B0604020202020204" pitchFamily="34" charset="0"/>
                <a:cs typeface="Arial" panose="020B0604020202020204" pitchFamily="34" charset="0"/>
              </a:rPr>
              <a:t>+</a:t>
            </a:r>
            <a:r>
              <a:rPr lang="en-US" sz="1600" dirty="0">
                <a:solidFill>
                  <a:srgbClr val="0000CC"/>
                </a:solidFill>
                <a:latin typeface="Arial" panose="020B0604020202020204" pitchFamily="34" charset="0"/>
                <a:cs typeface="Arial" panose="020B0604020202020204" pitchFamily="34" charset="0"/>
              </a:rPr>
              <a:t> beam and momentum selection</a:t>
            </a:r>
          </a:p>
          <a:p>
            <a:pPr marL="742950" lvl="1" indent="-285750">
              <a:spcAft>
                <a:spcPts val="600"/>
              </a:spcAft>
              <a:buFont typeface="Arial" panose="020B0604020202020204" pitchFamily="34" charset="0"/>
              <a:buChar char="•"/>
            </a:pPr>
            <a:r>
              <a:rPr lang="en-US" sz="1600" dirty="0">
                <a:solidFill>
                  <a:srgbClr val="0000CC"/>
                </a:solidFill>
                <a:latin typeface="Arial" panose="020B0604020202020204" pitchFamily="34" charset="0"/>
                <a:cs typeface="Arial" panose="020B0604020202020204" pitchFamily="34" charset="0"/>
              </a:rPr>
              <a:t>e</a:t>
            </a:r>
            <a:r>
              <a:rPr lang="en-US" sz="1600" baseline="30000" dirty="0">
                <a:solidFill>
                  <a:srgbClr val="0000CC"/>
                </a:solidFill>
                <a:latin typeface="Arial" panose="020B0604020202020204" pitchFamily="34" charset="0"/>
                <a:cs typeface="Arial" panose="020B0604020202020204" pitchFamily="34" charset="0"/>
              </a:rPr>
              <a:t>+</a:t>
            </a:r>
            <a:r>
              <a:rPr lang="en-US" sz="1600" dirty="0">
                <a:solidFill>
                  <a:srgbClr val="0000CC"/>
                </a:solidFill>
                <a:latin typeface="Arial" panose="020B0604020202020204" pitchFamily="34" charset="0"/>
                <a:cs typeface="Arial" panose="020B0604020202020204" pitchFamily="34" charset="0"/>
              </a:rPr>
              <a:t> bunch compression and acceleration to 123 MeV</a:t>
            </a:r>
          </a:p>
        </p:txBody>
      </p:sp>
      <p:sp>
        <p:nvSpPr>
          <p:cNvPr id="67" name="Title 1">
            <a:extLst>
              <a:ext uri="{FF2B5EF4-FFF2-40B4-BE49-F238E27FC236}">
                <a16:creationId xmlns:a16="http://schemas.microsoft.com/office/drawing/2014/main" id="{56E1D59B-5057-744E-995A-C743941C5386}"/>
              </a:ext>
            </a:extLst>
          </p:cNvPr>
          <p:cNvSpPr>
            <a:spLocks noGrp="1"/>
          </p:cNvSpPr>
          <p:nvPr>
            <p:ph type="title"/>
          </p:nvPr>
        </p:nvSpPr>
        <p:spPr>
          <a:xfrm>
            <a:off x="411892" y="240539"/>
            <a:ext cx="11285837" cy="487490"/>
          </a:xfrm>
        </p:spPr>
        <p:txBody>
          <a:bodyPr/>
          <a:lstStyle/>
          <a:p>
            <a:r>
              <a:rPr lang="en-US" dirty="0"/>
              <a:t>LERF Polarized Positron Injector Concept</a:t>
            </a:r>
          </a:p>
        </p:txBody>
      </p:sp>
      <p:sp>
        <p:nvSpPr>
          <p:cNvPr id="8" name="Right Brace 7">
            <a:extLst>
              <a:ext uri="{FF2B5EF4-FFF2-40B4-BE49-F238E27FC236}">
                <a16:creationId xmlns:a16="http://schemas.microsoft.com/office/drawing/2014/main" id="{DB77BA32-07A5-4104-BFB4-18BBB1998E8E}"/>
              </a:ext>
            </a:extLst>
          </p:cNvPr>
          <p:cNvSpPr/>
          <p:nvPr/>
        </p:nvSpPr>
        <p:spPr>
          <a:xfrm>
            <a:off x="6005498" y="2147600"/>
            <a:ext cx="90502" cy="583021"/>
          </a:xfrm>
          <a:prstGeom prst="rightBrace">
            <a:avLst>
              <a:gd name="adj1" fmla="val 94635"/>
              <a:gd name="adj2" fmla="val 50000"/>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solidFill>
                <a:srgbClr val="0000CC"/>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EA39723-A2A9-4A52-959E-2C02363F7B3D}"/>
              </a:ext>
            </a:extLst>
          </p:cNvPr>
          <p:cNvSpPr/>
          <p:nvPr/>
        </p:nvSpPr>
        <p:spPr>
          <a:xfrm>
            <a:off x="6162505" y="2269833"/>
            <a:ext cx="982961" cy="338554"/>
          </a:xfrm>
          <a:prstGeom prst="rect">
            <a:avLst/>
          </a:prstGeom>
        </p:spPr>
        <p:txBody>
          <a:bodyPr wrap="none">
            <a:spAutoFit/>
          </a:bodyPr>
          <a:lstStyle/>
          <a:p>
            <a:r>
              <a:rPr lang="en-US" sz="1600" dirty="0">
                <a:solidFill>
                  <a:srgbClr val="0000CC"/>
                </a:solidFill>
                <a:latin typeface="Arial" panose="020B0604020202020204" pitchFamily="34" charset="0"/>
                <a:cs typeface="Arial" panose="020B0604020202020204" pitchFamily="34" charset="0"/>
              </a:rPr>
              <a:t>S. </a:t>
            </a:r>
            <a:r>
              <a:rPr lang="en-US" sz="1600" dirty="0" err="1">
                <a:solidFill>
                  <a:srgbClr val="0000CC"/>
                </a:solidFill>
                <a:latin typeface="Arial" panose="020B0604020202020204" pitchFamily="34" charset="0"/>
                <a:cs typeface="Arial" panose="020B0604020202020204" pitchFamily="34" charset="0"/>
              </a:rPr>
              <a:t>Habet</a:t>
            </a:r>
            <a:endParaRPr lang="en-US" sz="1600" dirty="0">
              <a:solidFill>
                <a:srgbClr val="0000CC"/>
              </a:solidFill>
            </a:endParaRPr>
          </a:p>
        </p:txBody>
      </p:sp>
    </p:spTree>
    <p:extLst>
      <p:ext uri="{BB962C8B-B14F-4D97-AF65-F5344CB8AC3E}">
        <p14:creationId xmlns:p14="http://schemas.microsoft.com/office/powerpoint/2010/main" val="94971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and Challenges of High-Power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grpSp>
        <p:nvGrpSpPr>
          <p:cNvPr id="25" name="Group 24">
            <a:extLst>
              <a:ext uri="{FF2B5EF4-FFF2-40B4-BE49-F238E27FC236}">
                <a16:creationId xmlns:a16="http://schemas.microsoft.com/office/drawing/2014/main" id="{61AECAC1-3482-49E5-BAB6-179BB8478933}"/>
              </a:ext>
            </a:extLst>
          </p:cNvPr>
          <p:cNvGrpSpPr/>
          <p:nvPr/>
        </p:nvGrpSpPr>
        <p:grpSpPr>
          <a:xfrm>
            <a:off x="199477" y="1997154"/>
            <a:ext cx="3242898" cy="3081115"/>
            <a:chOff x="268398" y="1848543"/>
            <a:chExt cx="3242898" cy="3081115"/>
          </a:xfrm>
        </p:grpSpPr>
        <p:grpSp>
          <p:nvGrpSpPr>
            <p:cNvPr id="17" name="Group 16">
              <a:extLst>
                <a:ext uri="{FF2B5EF4-FFF2-40B4-BE49-F238E27FC236}">
                  <a16:creationId xmlns:a16="http://schemas.microsoft.com/office/drawing/2014/main" id="{AAFB7EA1-A77A-4E48-9F21-2441A11B5B14}"/>
                </a:ext>
              </a:extLst>
            </p:cNvPr>
            <p:cNvGrpSpPr/>
            <p:nvPr/>
          </p:nvGrpSpPr>
          <p:grpSpPr>
            <a:xfrm>
              <a:off x="268398" y="2265706"/>
              <a:ext cx="3242898" cy="2663952"/>
              <a:chOff x="227822" y="3803384"/>
              <a:chExt cx="3242898" cy="2663952"/>
            </a:xfrm>
          </p:grpSpPr>
          <p:grpSp>
            <p:nvGrpSpPr>
              <p:cNvPr id="18" name="Group 17">
                <a:extLst>
                  <a:ext uri="{FF2B5EF4-FFF2-40B4-BE49-F238E27FC236}">
                    <a16:creationId xmlns:a16="http://schemas.microsoft.com/office/drawing/2014/main" id="{48BD606A-7832-40CD-928D-5ACB66B5FFC3}"/>
                  </a:ext>
                </a:extLst>
              </p:cNvPr>
              <p:cNvGrpSpPr/>
              <p:nvPr/>
            </p:nvGrpSpPr>
            <p:grpSpPr>
              <a:xfrm>
                <a:off x="227822" y="3803384"/>
                <a:ext cx="3242898" cy="2663952"/>
                <a:chOff x="227822" y="3803384"/>
                <a:chExt cx="3242898" cy="2663952"/>
              </a:xfrm>
            </p:grpSpPr>
            <p:grpSp>
              <p:nvGrpSpPr>
                <p:cNvPr id="20" name="Group 19">
                  <a:extLst>
                    <a:ext uri="{FF2B5EF4-FFF2-40B4-BE49-F238E27FC236}">
                      <a16:creationId xmlns:a16="http://schemas.microsoft.com/office/drawing/2014/main" id="{E1CF3C90-DEF6-4598-B481-B4BD60CAD0EF}"/>
                    </a:ext>
                  </a:extLst>
                </p:cNvPr>
                <p:cNvGrpSpPr/>
                <p:nvPr/>
              </p:nvGrpSpPr>
              <p:grpSpPr>
                <a:xfrm>
                  <a:off x="227822" y="3803384"/>
                  <a:ext cx="3242898" cy="2663952"/>
                  <a:chOff x="227822" y="3803384"/>
                  <a:chExt cx="3242898" cy="2663952"/>
                </a:xfrm>
              </p:grpSpPr>
              <p:pic>
                <p:nvPicPr>
                  <p:cNvPr id="22" name="Picture 21">
                    <a:extLst>
                      <a:ext uri="{FF2B5EF4-FFF2-40B4-BE49-F238E27FC236}">
                        <a16:creationId xmlns:a16="http://schemas.microsoft.com/office/drawing/2014/main" id="{BB82D3A9-9589-4030-9796-9FB3AC806B16}"/>
                      </a:ext>
                    </a:extLst>
                  </p:cNvPr>
                  <p:cNvPicPr>
                    <a:picLocks noChangeAspect="1"/>
                  </p:cNvPicPr>
                  <p:nvPr/>
                </p:nvPicPr>
                <p:blipFill rotWithShape="1">
                  <a:blip r:embed="rId2"/>
                  <a:srcRect l="1266" t="1759" r="19585" b="4132"/>
                  <a:stretch/>
                </p:blipFill>
                <p:spPr>
                  <a:xfrm>
                    <a:off x="371317" y="3803384"/>
                    <a:ext cx="2955908" cy="2663952"/>
                  </a:xfrm>
                  <a:prstGeom prst="rect">
                    <a:avLst/>
                  </a:prstGeom>
                </p:spPr>
              </p:pic>
              <p:sp>
                <p:nvSpPr>
                  <p:cNvPr id="23" name="TextBox 22">
                    <a:extLst>
                      <a:ext uri="{FF2B5EF4-FFF2-40B4-BE49-F238E27FC236}">
                        <a16:creationId xmlns:a16="http://schemas.microsoft.com/office/drawing/2014/main" id="{DBC7A185-E206-423C-B09A-92ECBA7E6FA1}"/>
                      </a:ext>
                    </a:extLst>
                  </p:cNvPr>
                  <p:cNvSpPr txBox="1"/>
                  <p:nvPr/>
                </p:nvSpPr>
                <p:spPr>
                  <a:xfrm>
                    <a:off x="227822" y="6034322"/>
                    <a:ext cx="3242898"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Static target would </a:t>
                    </a:r>
                    <a:r>
                      <a:rPr lang="en-US" sz="1400" dirty="0">
                        <a:solidFill>
                          <a:srgbClr val="FF0000"/>
                        </a:solidFill>
                        <a:latin typeface="Arial" panose="020B0604020202020204" pitchFamily="34" charset="0"/>
                        <a:cs typeface="Arial" panose="020B0604020202020204" pitchFamily="34" charset="0"/>
                      </a:rPr>
                      <a:t>melt</a:t>
                    </a:r>
                    <a:r>
                      <a:rPr lang="en-US" sz="1400" dirty="0">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in 64 </a:t>
                    </a:r>
                    <a:r>
                      <a:rPr lang="en-US" sz="1400" dirty="0" err="1">
                        <a:solidFill>
                          <a:schemeClr val="bg1"/>
                        </a:solidFill>
                        <a:latin typeface="Arial" panose="020B0604020202020204" pitchFamily="34" charset="0"/>
                        <a:cs typeface="Arial" panose="020B0604020202020204" pitchFamily="34" charset="0"/>
                      </a:rPr>
                      <a:t>ms</a:t>
                    </a:r>
                    <a:endParaRPr lang="en-US" sz="1400" dirty="0">
                      <a:solidFill>
                        <a:schemeClr val="bg1"/>
                      </a:solidFill>
                      <a:latin typeface="Arial" panose="020B0604020202020204"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8890BF97-A661-4EC2-B2DB-2EC45C4CAAE1}"/>
                    </a:ext>
                  </a:extLst>
                </p:cNvPr>
                <p:cNvSpPr/>
                <p:nvPr/>
              </p:nvSpPr>
              <p:spPr>
                <a:xfrm>
                  <a:off x="1049486" y="3803384"/>
                  <a:ext cx="2277739" cy="276999"/>
                </a:xfrm>
                <a:prstGeom prst="rect">
                  <a:avLst/>
                </a:prstGeom>
              </p:spPr>
              <p:txBody>
                <a:bodyPr wrap="none">
                  <a:spAutoFit/>
                </a:bodyPr>
                <a:lstStyle/>
                <a:p>
                  <a:r>
                    <a:rPr lang="en-US" sz="1200" dirty="0">
                      <a:solidFill>
                        <a:schemeClr val="bg1"/>
                      </a:solidFill>
                      <a:latin typeface="Arial" panose="020B0604020202020204" pitchFamily="34" charset="0"/>
                      <a:cs typeface="Arial" panose="020B0604020202020204" pitchFamily="34" charset="0"/>
                    </a:rPr>
                    <a:t>1 mA @ 120 MeV </a:t>
                  </a:r>
                  <a:r>
                    <a:rPr lang="en-US" sz="1200" dirty="0" err="1">
                      <a:solidFill>
                        <a:schemeClr val="bg1"/>
                      </a:solidFill>
                      <a:latin typeface="Arial" panose="020B0604020202020204" pitchFamily="34" charset="0"/>
                      <a:cs typeface="Arial" panose="020B0604020202020204" pitchFamily="34" charset="0"/>
                    </a:rPr>
                    <a:t>cw</a:t>
                  </a:r>
                  <a:r>
                    <a:rPr lang="en-US" sz="1200" dirty="0">
                      <a:solidFill>
                        <a:schemeClr val="bg1"/>
                      </a:solidFill>
                      <a:latin typeface="Arial" panose="020B0604020202020204" pitchFamily="34" charset="0"/>
                      <a:cs typeface="Arial" panose="020B0604020202020204" pitchFamily="34" charset="0"/>
                    </a:rPr>
                    <a:t> e</a:t>
                  </a:r>
                  <a:r>
                    <a:rPr lang="en-US" sz="1200" baseline="30000" dirty="0">
                      <a:solidFill>
                        <a:schemeClr val="bg1"/>
                      </a:solidFill>
                      <a:latin typeface="Arial" panose="020B0604020202020204" pitchFamily="34" charset="0"/>
                      <a:cs typeface="Arial" panose="020B0604020202020204" pitchFamily="34" charset="0"/>
                    </a:rPr>
                    <a:t>‒</a:t>
                  </a:r>
                  <a:r>
                    <a:rPr lang="en-US" sz="1200" dirty="0">
                      <a:solidFill>
                        <a:schemeClr val="bg1"/>
                      </a:solidFill>
                      <a:latin typeface="Arial" panose="020B0604020202020204" pitchFamily="34" charset="0"/>
                      <a:cs typeface="Arial" panose="020B0604020202020204" pitchFamily="34" charset="0"/>
                    </a:rPr>
                    <a:t> beam </a:t>
                  </a:r>
                  <a:endParaRPr lang="en-US" sz="1200" dirty="0">
                    <a:solidFill>
                      <a:schemeClr val="bg1"/>
                    </a:solidFill>
                  </a:endParaRPr>
                </a:p>
              </p:txBody>
            </p:sp>
          </p:grpSp>
          <p:sp>
            <p:nvSpPr>
              <p:cNvPr id="19" name="Rectangle 18">
                <a:extLst>
                  <a:ext uri="{FF2B5EF4-FFF2-40B4-BE49-F238E27FC236}">
                    <a16:creationId xmlns:a16="http://schemas.microsoft.com/office/drawing/2014/main" id="{6C680AD1-4EBE-459E-9515-AE330A1A33EC}"/>
                  </a:ext>
                </a:extLst>
              </p:cNvPr>
              <p:cNvSpPr/>
              <p:nvPr/>
            </p:nvSpPr>
            <p:spPr>
              <a:xfrm>
                <a:off x="2057326" y="4080383"/>
                <a:ext cx="1269899" cy="276999"/>
              </a:xfrm>
              <a:prstGeom prst="rect">
                <a:avLst/>
              </a:prstGeom>
            </p:spPr>
            <p:txBody>
              <a:bodyPr wrap="none">
                <a:spAutoFit/>
              </a:bodyPr>
              <a:lstStyle/>
              <a:p>
                <a:r>
                  <a:rPr lang="el-GR" sz="1200" dirty="0">
                    <a:solidFill>
                      <a:schemeClr val="bg1"/>
                    </a:solidFill>
                    <a:latin typeface="Arial" panose="020B0604020202020204" pitchFamily="34" charset="0"/>
                    <a:cs typeface="Arial" panose="020B0604020202020204" pitchFamily="34" charset="0"/>
                  </a:rPr>
                  <a:t>σ</a:t>
                </a:r>
                <a:r>
                  <a:rPr lang="en-US" sz="1200" baseline="-25000" dirty="0">
                    <a:solidFill>
                      <a:schemeClr val="bg1"/>
                    </a:solidFill>
                    <a:latin typeface="Arial" panose="020B0604020202020204" pitchFamily="34" charset="0"/>
                    <a:cs typeface="Arial" panose="020B0604020202020204" pitchFamily="34" charset="0"/>
                  </a:rPr>
                  <a:t>beam</a:t>
                </a:r>
                <a:r>
                  <a:rPr lang="en-US" sz="1200" dirty="0">
                    <a:solidFill>
                      <a:schemeClr val="bg1"/>
                    </a:solidFill>
                    <a:latin typeface="Arial" panose="020B0604020202020204" pitchFamily="34" charset="0"/>
                    <a:cs typeface="Arial" panose="020B0604020202020204" pitchFamily="34" charset="0"/>
                  </a:rPr>
                  <a:t> = 1.5 mm </a:t>
                </a:r>
                <a:endParaRPr lang="en-US" sz="1200" dirty="0">
                  <a:solidFill>
                    <a:schemeClr val="bg1"/>
                  </a:solidFill>
                </a:endParaRPr>
              </a:p>
            </p:txBody>
          </p:sp>
        </p:grpSp>
        <p:sp>
          <p:nvSpPr>
            <p:cNvPr id="24" name="TextBox 23">
              <a:extLst>
                <a:ext uri="{FF2B5EF4-FFF2-40B4-BE49-F238E27FC236}">
                  <a16:creationId xmlns:a16="http://schemas.microsoft.com/office/drawing/2014/main" id="{71EDDC6B-0144-4BBF-A4D8-77185EB60095}"/>
                </a:ext>
              </a:extLst>
            </p:cNvPr>
            <p:cNvSpPr txBox="1"/>
            <p:nvPr/>
          </p:nvSpPr>
          <p:spPr>
            <a:xfrm>
              <a:off x="268398" y="1848543"/>
              <a:ext cx="3242898" cy="338554"/>
            </a:xfrm>
            <a:prstGeom prst="rect">
              <a:avLst/>
            </a:prstGeom>
            <a:noFill/>
          </p:spPr>
          <p:txBody>
            <a:bodyPr wrap="square" rtlCol="0">
              <a:spAutoFit/>
            </a:bodyPr>
            <a:lstStyle/>
            <a:p>
              <a:pPr algn="ct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Temperature in Stationary Target</a:t>
              </a:r>
            </a:p>
          </p:txBody>
        </p:sp>
      </p:grpSp>
      <p:sp>
        <p:nvSpPr>
          <p:cNvPr id="33" name="TextBox 32">
            <a:extLst>
              <a:ext uri="{FF2B5EF4-FFF2-40B4-BE49-F238E27FC236}">
                <a16:creationId xmlns:a16="http://schemas.microsoft.com/office/drawing/2014/main" id="{9A838B58-AC90-4768-BD35-B1D06347F734}"/>
              </a:ext>
            </a:extLst>
          </p:cNvPr>
          <p:cNvSpPr txBox="1"/>
          <p:nvPr/>
        </p:nvSpPr>
        <p:spPr>
          <a:xfrm>
            <a:off x="7198204" y="3828701"/>
            <a:ext cx="4805680" cy="1954381"/>
          </a:xfrm>
          <a:prstGeom prst="rect">
            <a:avLst/>
          </a:prstGeom>
          <a:noFill/>
        </p:spPr>
        <p:txBody>
          <a:bodyPr wrap="square" rtlCol="0">
            <a:spAutoFit/>
          </a:bodyPr>
          <a:lstStyle/>
          <a:p>
            <a:pPr>
              <a:spcAft>
                <a:spcPts val="1200"/>
              </a:spcAft>
            </a:pPr>
            <a:r>
              <a:rPr lang="en-US" sz="1600" dirty="0">
                <a:latin typeface="Arial" panose="020B0604020202020204" pitchFamily="34" charset="0"/>
                <a:cs typeface="Arial" panose="020B0604020202020204" pitchFamily="34" charset="0"/>
              </a:rPr>
              <a:t>Some parameters of currently considered model of e</a:t>
            </a:r>
            <a:r>
              <a:rPr lang="en-US" sz="1600" baseline="30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target:</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Beam passes through the target at R of 18 cm</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2.3 m/s target tangential speed at R of 18 cm</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Ø16 mm water channel inside Cu disk</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1.5 m/s speed of water flow</a:t>
            </a:r>
          </a:p>
        </p:txBody>
      </p:sp>
      <p:sp>
        <p:nvSpPr>
          <p:cNvPr id="27" name="Rectangle 26">
            <a:extLst>
              <a:ext uri="{FF2B5EF4-FFF2-40B4-BE49-F238E27FC236}">
                <a16:creationId xmlns:a16="http://schemas.microsoft.com/office/drawing/2014/main" id="{7FCBF101-13B3-4BBD-BBC6-42F4F78AFACA}"/>
              </a:ext>
            </a:extLst>
          </p:cNvPr>
          <p:cNvSpPr/>
          <p:nvPr/>
        </p:nvSpPr>
        <p:spPr>
          <a:xfrm>
            <a:off x="7198204" y="1675915"/>
            <a:ext cx="4805680" cy="1985159"/>
          </a:xfrm>
          <a:prstGeom prst="rect">
            <a:avLst/>
          </a:prstGeom>
        </p:spPr>
        <p:txBody>
          <a:bodyPr wrap="square">
            <a:spAutoFit/>
          </a:bodyPr>
          <a:lstStyle/>
          <a:p>
            <a:pPr>
              <a:spcAft>
                <a:spcPts val="600"/>
              </a:spcAft>
            </a:pPr>
            <a:r>
              <a:rPr lang="en-US"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 Challenges: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Radiation damage → rotate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 (average) heat → cool and rotate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Material fatigue cause by cycling temperature → study material properties under realistic conditions</a:t>
            </a:r>
          </a:p>
        </p:txBody>
      </p:sp>
      <p:sp>
        <p:nvSpPr>
          <p:cNvPr id="26" name="Rectangle 25">
            <a:extLst>
              <a:ext uri="{FF2B5EF4-FFF2-40B4-BE49-F238E27FC236}">
                <a16:creationId xmlns:a16="http://schemas.microsoft.com/office/drawing/2014/main" id="{E80C11CE-F953-460D-B37B-B8E1E33EE1CB}"/>
              </a:ext>
            </a:extLst>
          </p:cNvPr>
          <p:cNvSpPr/>
          <p:nvPr/>
        </p:nvSpPr>
        <p:spPr>
          <a:xfrm>
            <a:off x="4407951" y="1006611"/>
            <a:ext cx="1749261" cy="369332"/>
          </a:xfrm>
          <a:prstGeom prst="rect">
            <a:avLst/>
          </a:prstGeom>
        </p:spPr>
        <p:txBody>
          <a:bodyPr wrap="none">
            <a:spAutoFit/>
          </a:bodyPr>
          <a:lstStyle/>
          <a:p>
            <a:r>
              <a:rPr lang="en-US"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 Concept</a:t>
            </a:r>
            <a:endParaRPr lang="en-US"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62D45A7C-4F99-42D6-BFFB-AE815B18120B}"/>
              </a:ext>
            </a:extLst>
          </p:cNvPr>
          <p:cNvPicPr>
            <a:picLocks noChangeAspect="1"/>
          </p:cNvPicPr>
          <p:nvPr/>
        </p:nvPicPr>
        <p:blipFill rotWithShape="1">
          <a:blip r:embed="rId3"/>
          <a:srcRect l="13618" r="30474"/>
          <a:stretch/>
        </p:blipFill>
        <p:spPr>
          <a:xfrm>
            <a:off x="3679180" y="1461270"/>
            <a:ext cx="3214250" cy="4896841"/>
          </a:xfrm>
          <a:prstGeom prst="rect">
            <a:avLst/>
          </a:prstGeom>
        </p:spPr>
      </p:pic>
    </p:spTree>
    <p:extLst>
      <p:ext uri="{BB962C8B-B14F-4D97-AF65-F5344CB8AC3E}">
        <p14:creationId xmlns:p14="http://schemas.microsoft.com/office/powerpoint/2010/main" val="2632833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B7890C80-1139-408A-BBDE-8BB05445E2F5}"/>
              </a:ext>
            </a:extLst>
          </p:cNvPr>
          <p:cNvGraphicFramePr>
            <a:graphicFrameLocks noChangeAspect="1"/>
          </p:cNvGraphicFramePr>
          <p:nvPr>
            <p:extLst>
              <p:ext uri="{D42A27DB-BD31-4B8C-83A1-F6EECF244321}">
                <p14:modId xmlns:p14="http://schemas.microsoft.com/office/powerpoint/2010/main" val="3559430015"/>
              </p:ext>
            </p:extLst>
          </p:nvPr>
        </p:nvGraphicFramePr>
        <p:xfrm>
          <a:off x="6674177" y="1581479"/>
          <a:ext cx="4779390" cy="3395790"/>
        </p:xfrm>
        <a:graphic>
          <a:graphicData uri="http://schemas.openxmlformats.org/presentationml/2006/ole">
            <mc:AlternateContent xmlns:mc="http://schemas.openxmlformats.org/markup-compatibility/2006">
              <mc:Choice xmlns:v="urn:schemas-microsoft-com:vml" Requires="v">
                <p:oleObj spid="_x0000_s6201" name="Acrobat Document" r:id="rId3" imgW="4320466" imgH="3070640" progId="AcroExch.Document.2017">
                  <p:embed/>
                </p:oleObj>
              </mc:Choice>
              <mc:Fallback>
                <p:oleObj name="Acrobat Document" r:id="rId3" imgW="4320466" imgH="3070640" progId="AcroExch.Document.2017">
                  <p:embed/>
                  <p:pic>
                    <p:nvPicPr>
                      <p:cNvPr id="0" name=""/>
                      <p:cNvPicPr/>
                      <p:nvPr/>
                    </p:nvPicPr>
                    <p:blipFill>
                      <a:blip r:embed="rId4"/>
                      <a:stretch>
                        <a:fillRect/>
                      </a:stretch>
                    </p:blipFill>
                    <p:spPr>
                      <a:xfrm>
                        <a:off x="6674177" y="1581479"/>
                        <a:ext cx="4779390" cy="339579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Radiation Damage of 17 kW Tungsten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14" name="Content Placeholder 7">
            <a:extLst>
              <a:ext uri="{FF2B5EF4-FFF2-40B4-BE49-F238E27FC236}">
                <a16:creationId xmlns:a16="http://schemas.microsoft.com/office/drawing/2014/main" id="{7F6FD313-C8AD-4C52-BCEA-AC29486E763A}"/>
              </a:ext>
            </a:extLst>
          </p:cNvPr>
          <p:cNvPicPr>
            <a:picLocks noGrp="1" noChangeAspect="1"/>
          </p:cNvPicPr>
          <p:nvPr>
            <p:ph idx="1"/>
          </p:nvPr>
        </p:nvPicPr>
        <p:blipFill>
          <a:blip r:embed="rId5"/>
          <a:stretch>
            <a:fillRect/>
          </a:stretch>
        </p:blipFill>
        <p:spPr>
          <a:xfrm>
            <a:off x="323669" y="1524695"/>
            <a:ext cx="5643497" cy="3386100"/>
          </a:xfrm>
        </p:spPr>
      </p:pic>
      <p:sp>
        <p:nvSpPr>
          <p:cNvPr id="16" name="TextBox 15">
            <a:extLst>
              <a:ext uri="{FF2B5EF4-FFF2-40B4-BE49-F238E27FC236}">
                <a16:creationId xmlns:a16="http://schemas.microsoft.com/office/drawing/2014/main" id="{9F5D7CB1-1AD2-4C02-A916-888B2E8036E9}"/>
              </a:ext>
            </a:extLst>
          </p:cNvPr>
          <p:cNvSpPr txBox="1"/>
          <p:nvPr/>
        </p:nvSpPr>
        <p:spPr>
          <a:xfrm>
            <a:off x="411893" y="1148643"/>
            <a:ext cx="5094538" cy="369332"/>
          </a:xfrm>
          <a:prstGeom prst="rect">
            <a:avLst/>
          </a:prstGeom>
          <a:noFill/>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Damage of Stationary Target</a:t>
            </a:r>
          </a:p>
        </p:txBody>
      </p:sp>
      <p:sp>
        <p:nvSpPr>
          <p:cNvPr id="19" name="TextBox 18">
            <a:extLst>
              <a:ext uri="{FF2B5EF4-FFF2-40B4-BE49-F238E27FC236}">
                <a16:creationId xmlns:a16="http://schemas.microsoft.com/office/drawing/2014/main" id="{E16C89AF-7074-4AC7-B5C7-B3D5FD2F4E58}"/>
              </a:ext>
            </a:extLst>
          </p:cNvPr>
          <p:cNvSpPr txBox="1"/>
          <p:nvPr/>
        </p:nvSpPr>
        <p:spPr>
          <a:xfrm>
            <a:off x="7044941" y="5115635"/>
            <a:ext cx="4779390" cy="723275"/>
          </a:xfrm>
          <a:prstGeom prst="rect">
            <a:avLst/>
          </a:prstGeom>
          <a:noFill/>
        </p:spPr>
        <p:txBody>
          <a:bodyPr wrap="square" rtlCol="0">
            <a:spAutoFit/>
          </a:bodyPr>
          <a:lstStyle/>
          <a:p>
            <a:pPr algn="ctr">
              <a:spcAft>
                <a:spcPts val="600"/>
              </a:spcAft>
            </a:pPr>
            <a:r>
              <a:rPr lang="en-US" dirty="0">
                <a:latin typeface="Arial" panose="020B0604020202020204" pitchFamily="34" charset="0"/>
                <a:cs typeface="Arial" panose="020B0604020202020204" pitchFamily="34" charset="0"/>
              </a:rPr>
              <a:t>Annual Max Rad. Damage of </a:t>
            </a:r>
            <a:r>
              <a:rPr lang="en-US" dirty="0">
                <a:solidFill>
                  <a:srgbClr val="0000CC"/>
                </a:solidFill>
                <a:latin typeface="Arial" panose="020B0604020202020204" pitchFamily="34" charset="0"/>
                <a:cs typeface="Arial" panose="020B0604020202020204" pitchFamily="34" charset="0"/>
              </a:rPr>
              <a:t>Rotated</a:t>
            </a:r>
            <a:r>
              <a:rPr lang="en-US" dirty="0">
                <a:latin typeface="Arial" panose="020B0604020202020204" pitchFamily="34" charset="0"/>
                <a:cs typeface="Arial" panose="020B0604020202020204" pitchFamily="34" charset="0"/>
              </a:rPr>
              <a:t> Target</a:t>
            </a:r>
          </a:p>
          <a:p>
            <a:pPr algn="ctr">
              <a:spcAft>
                <a:spcPts val="600"/>
              </a:spcAft>
            </a:pPr>
            <a:r>
              <a:rPr lang="en-US" b="1" dirty="0">
                <a:solidFill>
                  <a:srgbClr val="009A46"/>
                </a:solidFill>
                <a:latin typeface="Arial" panose="020B0604020202020204" pitchFamily="34" charset="0"/>
                <a:cs typeface="Arial" panose="020B0604020202020204" pitchFamily="34" charset="0"/>
              </a:rPr>
              <a:t>0.21 </a:t>
            </a:r>
            <a:r>
              <a:rPr lang="en-US" b="1" dirty="0" err="1">
                <a:solidFill>
                  <a:srgbClr val="009A46"/>
                </a:solidFill>
                <a:latin typeface="Arial" panose="020B0604020202020204" pitchFamily="34" charset="0"/>
                <a:cs typeface="Arial" panose="020B0604020202020204" pitchFamily="34" charset="0"/>
              </a:rPr>
              <a:t>dpa</a:t>
            </a:r>
            <a:endParaRPr lang="en-US" b="1" dirty="0">
              <a:solidFill>
                <a:srgbClr val="009A46"/>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E65858E-3555-4FDC-9112-E6726CB39746}"/>
              </a:ext>
            </a:extLst>
          </p:cNvPr>
          <p:cNvSpPr txBox="1"/>
          <p:nvPr/>
        </p:nvSpPr>
        <p:spPr>
          <a:xfrm>
            <a:off x="9115334" y="3460664"/>
            <a:ext cx="2161746" cy="738664"/>
          </a:xfrm>
          <a:prstGeom prst="rect">
            <a:avLst/>
          </a:prstGeom>
          <a:solidFill>
            <a:schemeClr val="bg1">
              <a:alpha val="66000"/>
            </a:schemeClr>
          </a:solidFill>
        </p:spPr>
        <p:txBody>
          <a:bodyPr wrap="square" rtlCol="0">
            <a:spAutoFit/>
          </a:bodyPr>
          <a:lstStyle/>
          <a:p>
            <a:pPr algn="ctr"/>
            <a:r>
              <a:rPr lang="en-US" sz="1400" dirty="0">
                <a:solidFill>
                  <a:srgbClr val="0000CC"/>
                </a:solidFill>
                <a:latin typeface="Arial" panose="020B0604020202020204" pitchFamily="34" charset="0"/>
                <a:cs typeface="Arial" panose="020B0604020202020204" pitchFamily="34" charset="0"/>
              </a:rPr>
              <a:t>Ø36 cm W Target</a:t>
            </a:r>
          </a:p>
          <a:p>
            <a:pPr algn="ctr"/>
            <a:r>
              <a:rPr lang="en-US" sz="1400" dirty="0">
                <a:solidFill>
                  <a:srgbClr val="0000CC"/>
                </a:solidFill>
                <a:latin typeface="Arial" panose="020B0604020202020204" pitchFamily="34" charset="0"/>
                <a:cs typeface="Arial" panose="020B0604020202020204" pitchFamily="34" charset="0"/>
              </a:rPr>
              <a:t>1 mA @ 120 MeV </a:t>
            </a:r>
            <a:r>
              <a:rPr lang="en-US" sz="1400" dirty="0">
                <a:solidFill>
                  <a:srgbClr val="0000CC"/>
                </a:solidFill>
              </a:rPr>
              <a:t>e</a:t>
            </a:r>
            <a:r>
              <a:rPr lang="en-US" sz="1400" baseline="30000" dirty="0">
                <a:solidFill>
                  <a:srgbClr val="0000CC"/>
                </a:solidFill>
              </a:rPr>
              <a:t>‒</a:t>
            </a:r>
          </a:p>
          <a:p>
            <a:pPr algn="ctr"/>
            <a:r>
              <a:rPr lang="en-US" sz="1400" dirty="0">
                <a:solidFill>
                  <a:srgbClr val="0000CC"/>
                </a:solidFill>
                <a:latin typeface="Arial" panose="020B0604020202020204" pitchFamily="34" charset="0"/>
                <a:cs typeface="Arial" panose="020B0604020202020204" pitchFamily="34" charset="0"/>
              </a:rPr>
              <a:t>1.5 mm rms spot size </a:t>
            </a:r>
            <a:r>
              <a:rPr lang="el-GR" sz="1400" dirty="0">
                <a:solidFill>
                  <a:srgbClr val="0000CC"/>
                </a:solidFill>
                <a:latin typeface="Arial" panose="020B0604020202020204" pitchFamily="34" charset="0"/>
                <a:cs typeface="Arial" panose="020B0604020202020204" pitchFamily="34" charset="0"/>
              </a:rPr>
              <a:t>σ</a:t>
            </a:r>
            <a:endParaRPr lang="en-US" sz="1400" dirty="0">
              <a:solidFill>
                <a:srgbClr val="0000CC"/>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3A52C61-47DF-4ECB-9C96-891F834F763B}"/>
              </a:ext>
            </a:extLst>
          </p:cNvPr>
          <p:cNvPicPr>
            <a:picLocks noChangeAspect="1"/>
          </p:cNvPicPr>
          <p:nvPr/>
        </p:nvPicPr>
        <p:blipFill>
          <a:blip r:embed="rId6"/>
          <a:stretch>
            <a:fillRect/>
          </a:stretch>
        </p:blipFill>
        <p:spPr>
          <a:xfrm>
            <a:off x="11340499" y="233706"/>
            <a:ext cx="633327" cy="442940"/>
          </a:xfrm>
          <a:prstGeom prst="rect">
            <a:avLst/>
          </a:prstGeom>
        </p:spPr>
      </p:pic>
      <p:sp>
        <p:nvSpPr>
          <p:cNvPr id="22" name="TextBox 21">
            <a:extLst>
              <a:ext uri="{FF2B5EF4-FFF2-40B4-BE49-F238E27FC236}">
                <a16:creationId xmlns:a16="http://schemas.microsoft.com/office/drawing/2014/main" id="{0B6C0DF1-292D-4627-B25E-1F8703ECD4F4}"/>
              </a:ext>
            </a:extLst>
          </p:cNvPr>
          <p:cNvSpPr txBox="1"/>
          <p:nvPr/>
        </p:nvSpPr>
        <p:spPr>
          <a:xfrm>
            <a:off x="6773793" y="1185521"/>
            <a:ext cx="5094538" cy="369332"/>
          </a:xfrm>
          <a:prstGeom prst="rect">
            <a:avLst/>
          </a:prstGeom>
          <a:noFill/>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Damage of Rotated Target</a:t>
            </a:r>
          </a:p>
        </p:txBody>
      </p:sp>
      <p:sp>
        <p:nvSpPr>
          <p:cNvPr id="23" name="TextBox 22">
            <a:extLst>
              <a:ext uri="{FF2B5EF4-FFF2-40B4-BE49-F238E27FC236}">
                <a16:creationId xmlns:a16="http://schemas.microsoft.com/office/drawing/2014/main" id="{AECA7934-6C23-4A4C-9B04-4ACAF603FA99}"/>
              </a:ext>
            </a:extLst>
          </p:cNvPr>
          <p:cNvSpPr txBox="1"/>
          <p:nvPr/>
        </p:nvSpPr>
        <p:spPr>
          <a:xfrm>
            <a:off x="738196" y="5115635"/>
            <a:ext cx="4258603" cy="723275"/>
          </a:xfrm>
          <a:prstGeom prst="rect">
            <a:avLst/>
          </a:prstGeom>
          <a:noFill/>
        </p:spPr>
        <p:txBody>
          <a:bodyPr wrap="none" rtlCol="0">
            <a:spAutoFit/>
          </a:bodyPr>
          <a:lstStyle/>
          <a:p>
            <a:pPr algn="ctr">
              <a:spcAft>
                <a:spcPts val="600"/>
              </a:spcAft>
            </a:pPr>
            <a:r>
              <a:rPr lang="en-US" dirty="0">
                <a:latin typeface="Arial" panose="020B0604020202020204" pitchFamily="34" charset="0"/>
                <a:cs typeface="Arial" panose="020B0604020202020204" pitchFamily="34" charset="0"/>
              </a:rPr>
              <a:t>Max Rad. Damage of </a:t>
            </a:r>
            <a:r>
              <a:rPr lang="en-US" dirty="0">
                <a:solidFill>
                  <a:srgbClr val="0000CC"/>
                </a:solidFill>
                <a:latin typeface="Arial" panose="020B0604020202020204" pitchFamily="34" charset="0"/>
                <a:cs typeface="Arial" panose="020B0604020202020204" pitchFamily="34" charset="0"/>
              </a:rPr>
              <a:t>Stationary</a:t>
            </a:r>
            <a:r>
              <a:rPr lang="en-US" dirty="0">
                <a:latin typeface="Arial" panose="020B0604020202020204" pitchFamily="34" charset="0"/>
                <a:cs typeface="Arial" panose="020B0604020202020204" pitchFamily="34" charset="0"/>
              </a:rPr>
              <a:t> Target</a:t>
            </a:r>
          </a:p>
          <a:p>
            <a:pPr algn="ctr">
              <a:spcAft>
                <a:spcPts val="600"/>
              </a:spcAft>
            </a:pPr>
            <a:r>
              <a:rPr lang="en-US" b="1" dirty="0">
                <a:latin typeface="Arial" panose="020B0604020202020204" pitchFamily="34" charset="0"/>
                <a:cs typeface="Arial" panose="020B0604020202020204" pitchFamily="34" charset="0"/>
              </a:rPr>
              <a:t>5.7E-22 </a:t>
            </a:r>
            <a:r>
              <a:rPr lang="fr-FR" b="1" dirty="0">
                <a:latin typeface="Arial" panose="020B0604020202020204" pitchFamily="34" charset="0"/>
                <a:cs typeface="Arial" panose="020B0604020202020204" pitchFamily="34" charset="0"/>
              </a:rPr>
              <a:t>dpa/</a:t>
            </a:r>
            <a:r>
              <a:rPr lang="en-US" b="1" dirty="0">
                <a:latin typeface="Arial" panose="020B0604020202020204" pitchFamily="34" charset="0"/>
                <a:cs typeface="Arial" panose="020B0604020202020204" pitchFamily="34" charset="0"/>
              </a:rPr>
              <a:t>e</a:t>
            </a:r>
            <a:r>
              <a:rPr lang="en-US" b="1" baseline="30000"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8FB9954-B266-4DE0-9399-13C05BE440FE}"/>
              </a:ext>
            </a:extLst>
          </p:cNvPr>
          <p:cNvSpPr/>
          <p:nvPr/>
        </p:nvSpPr>
        <p:spPr>
          <a:xfrm>
            <a:off x="982042" y="1675474"/>
            <a:ext cx="1885453" cy="600164"/>
          </a:xfrm>
          <a:prstGeom prst="rect">
            <a:avLst/>
          </a:prstGeom>
        </p:spPr>
        <p:txBody>
          <a:bodyPr wrap="none">
            <a:spAutoFit/>
          </a:bodyPr>
          <a:lstStyle/>
          <a:p>
            <a:pPr>
              <a:spcAft>
                <a:spcPts val="600"/>
              </a:spcAft>
            </a:pPr>
            <a:r>
              <a:rPr lang="en-US" sz="1400" dirty="0">
                <a:solidFill>
                  <a:schemeClr val="bg1"/>
                </a:solidFill>
                <a:latin typeface="Arial" panose="020B0604020202020204" pitchFamily="34" charset="0"/>
                <a:cs typeface="Arial" panose="020B0604020202020204" pitchFamily="34" charset="0"/>
              </a:rPr>
              <a:t>120 MeV e</a:t>
            </a:r>
            <a:r>
              <a:rPr lang="en-US" sz="1400" baseline="30000" dirty="0">
                <a:solidFill>
                  <a:schemeClr val="bg1"/>
                </a:solidFill>
                <a:latin typeface="Arial" panose="020B0604020202020204" pitchFamily="34" charset="0"/>
                <a:cs typeface="Arial" panose="020B0604020202020204" pitchFamily="34" charset="0"/>
              </a:rPr>
              <a:t>‒</a:t>
            </a:r>
          </a:p>
          <a:p>
            <a:r>
              <a:rPr lang="en-US" sz="1400" dirty="0">
                <a:solidFill>
                  <a:schemeClr val="bg1"/>
                </a:solidFill>
                <a:latin typeface="Arial" panose="020B0604020202020204" pitchFamily="34" charset="0"/>
                <a:cs typeface="Arial" panose="020B0604020202020204" pitchFamily="34" charset="0"/>
              </a:rPr>
              <a:t>1.5 mm rms spot size</a:t>
            </a:r>
          </a:p>
        </p:txBody>
      </p:sp>
      <p:sp>
        <p:nvSpPr>
          <p:cNvPr id="7" name="Rectangle 6">
            <a:extLst>
              <a:ext uri="{FF2B5EF4-FFF2-40B4-BE49-F238E27FC236}">
                <a16:creationId xmlns:a16="http://schemas.microsoft.com/office/drawing/2014/main" id="{82013BA6-9A6F-403D-9E7B-608078FD4059}"/>
              </a:ext>
            </a:extLst>
          </p:cNvPr>
          <p:cNvSpPr/>
          <p:nvPr/>
        </p:nvSpPr>
        <p:spPr>
          <a:xfrm>
            <a:off x="1382441" y="5864786"/>
            <a:ext cx="9482148" cy="369332"/>
          </a:xfrm>
          <a:prstGeom prst="rect">
            <a:avLst/>
          </a:prstGeom>
        </p:spPr>
        <p:txBody>
          <a:bodyPr wrap="none">
            <a:spAutoFit/>
          </a:bodyPr>
          <a:lstStyle/>
          <a:p>
            <a:pPr algn="ctr"/>
            <a:r>
              <a:rPr lang="en-US" dirty="0">
                <a:solidFill>
                  <a:schemeClr val="accent1"/>
                </a:solidFill>
                <a:latin typeface="Arial" panose="020B0604020202020204" pitchFamily="34" charset="0"/>
                <a:cs typeface="Arial" panose="020B0604020202020204" pitchFamily="34" charset="0"/>
              </a:rPr>
              <a:t>Tests of target thermal and mechanical properties at such level of rad. damage are planned </a:t>
            </a:r>
          </a:p>
        </p:txBody>
      </p:sp>
    </p:spTree>
    <p:extLst>
      <p:ext uri="{BB962C8B-B14F-4D97-AF65-F5344CB8AC3E}">
        <p14:creationId xmlns:p14="http://schemas.microsoft.com/office/powerpoint/2010/main" val="30092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798A09-B948-4B5E-933A-54F881309628}"/>
              </a:ext>
            </a:extLst>
          </p:cNvPr>
          <p:cNvPicPr>
            <a:picLocks noChangeAspect="1"/>
          </p:cNvPicPr>
          <p:nvPr/>
        </p:nvPicPr>
        <p:blipFill>
          <a:blip r:embed="rId2"/>
          <a:stretch>
            <a:fillRect/>
          </a:stretch>
        </p:blipFill>
        <p:spPr>
          <a:xfrm>
            <a:off x="6792686" y="1581479"/>
            <a:ext cx="4660881" cy="3698232"/>
          </a:xfrm>
          <a:prstGeom prst="rect">
            <a:avLst/>
          </a:prstGeom>
        </p:spPr>
      </p:pic>
      <p:grpSp>
        <p:nvGrpSpPr>
          <p:cNvPr id="8" name="Group 7">
            <a:extLst>
              <a:ext uri="{FF2B5EF4-FFF2-40B4-BE49-F238E27FC236}">
                <a16:creationId xmlns:a16="http://schemas.microsoft.com/office/drawing/2014/main" id="{7E08CA05-F391-4432-8BE9-E60023A0C14A}"/>
              </a:ext>
            </a:extLst>
          </p:cNvPr>
          <p:cNvGrpSpPr/>
          <p:nvPr/>
        </p:nvGrpSpPr>
        <p:grpSpPr>
          <a:xfrm>
            <a:off x="283288" y="1563525"/>
            <a:ext cx="5709893" cy="3386100"/>
            <a:chOff x="283288" y="1677825"/>
            <a:chExt cx="5709893" cy="3386100"/>
          </a:xfrm>
        </p:grpSpPr>
        <p:pic>
          <p:nvPicPr>
            <p:cNvPr id="21" name="Picture 20">
              <a:extLst>
                <a:ext uri="{FF2B5EF4-FFF2-40B4-BE49-F238E27FC236}">
                  <a16:creationId xmlns:a16="http://schemas.microsoft.com/office/drawing/2014/main" id="{23C82DE7-F030-4967-AA38-766FB4EA559C}"/>
                </a:ext>
              </a:extLst>
            </p:cNvPr>
            <p:cNvPicPr>
              <a:picLocks noChangeAspect="1"/>
            </p:cNvPicPr>
            <p:nvPr/>
          </p:nvPicPr>
          <p:blipFill>
            <a:blip r:embed="rId3"/>
            <a:stretch>
              <a:fillRect/>
            </a:stretch>
          </p:blipFill>
          <p:spPr>
            <a:xfrm>
              <a:off x="283288" y="1677825"/>
              <a:ext cx="5709893" cy="3386100"/>
            </a:xfrm>
            <a:prstGeom prst="rect">
              <a:avLst/>
            </a:prstGeom>
          </p:spPr>
        </p:pic>
        <p:grpSp>
          <p:nvGrpSpPr>
            <p:cNvPr id="7" name="Group 6">
              <a:extLst>
                <a:ext uri="{FF2B5EF4-FFF2-40B4-BE49-F238E27FC236}">
                  <a16:creationId xmlns:a16="http://schemas.microsoft.com/office/drawing/2014/main" id="{C615880E-9560-45FD-B084-77477ABED753}"/>
                </a:ext>
              </a:extLst>
            </p:cNvPr>
            <p:cNvGrpSpPr/>
            <p:nvPr/>
          </p:nvGrpSpPr>
          <p:grpSpPr>
            <a:xfrm>
              <a:off x="905258" y="1821821"/>
              <a:ext cx="1986441" cy="634580"/>
              <a:chOff x="905258" y="1206002"/>
              <a:chExt cx="1986441" cy="634580"/>
            </a:xfrm>
          </p:grpSpPr>
          <p:sp>
            <p:nvSpPr>
              <p:cNvPr id="25" name="Rectangle 24">
                <a:extLst>
                  <a:ext uri="{FF2B5EF4-FFF2-40B4-BE49-F238E27FC236}">
                    <a16:creationId xmlns:a16="http://schemas.microsoft.com/office/drawing/2014/main" id="{BC3819A3-20B9-4B33-8A86-8FFE05A170DA}"/>
                  </a:ext>
                </a:extLst>
              </p:cNvPr>
              <p:cNvSpPr/>
              <p:nvPr/>
            </p:nvSpPr>
            <p:spPr>
              <a:xfrm>
                <a:off x="906842" y="1206002"/>
                <a:ext cx="1117614" cy="307777"/>
              </a:xfrm>
              <a:prstGeom prst="rect">
                <a:avLst/>
              </a:prstGeom>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120 MeV e</a:t>
                </a:r>
                <a:r>
                  <a:rPr lang="en-US" sz="1400" baseline="30000" dirty="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660D9E25-F11D-4568-8325-4537F62FE495}"/>
                  </a:ext>
                </a:extLst>
              </p:cNvPr>
              <p:cNvSpPr/>
              <p:nvPr/>
            </p:nvSpPr>
            <p:spPr>
              <a:xfrm>
                <a:off x="905258" y="1532805"/>
                <a:ext cx="1986441" cy="307777"/>
              </a:xfrm>
              <a:prstGeom prst="rect">
                <a:avLst/>
              </a:prstGeom>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1.5 mm RMS spot size</a:t>
                </a:r>
              </a:p>
            </p:txBody>
          </p:sp>
        </p:grpSp>
      </p:grpSp>
      <p:sp>
        <p:nvSpPr>
          <p:cNvPr id="2" name="Title 1"/>
          <p:cNvSpPr>
            <a:spLocks noGrp="1"/>
          </p:cNvSpPr>
          <p:nvPr>
            <p:ph type="title"/>
          </p:nvPr>
        </p:nvSpPr>
        <p:spPr/>
        <p:txBody>
          <a:bodyPr/>
          <a:lstStyle/>
          <a:p>
            <a:r>
              <a:rPr lang="en-US" dirty="0"/>
              <a:t>Energy Deposition and Heat Power Density in 17 kW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16" name="TextBox 15">
            <a:extLst>
              <a:ext uri="{FF2B5EF4-FFF2-40B4-BE49-F238E27FC236}">
                <a16:creationId xmlns:a16="http://schemas.microsoft.com/office/drawing/2014/main" id="{9F5D7CB1-1AD2-4C02-A916-888B2E8036E9}"/>
              </a:ext>
            </a:extLst>
          </p:cNvPr>
          <p:cNvSpPr txBox="1"/>
          <p:nvPr/>
        </p:nvSpPr>
        <p:spPr>
          <a:xfrm>
            <a:off x="411893" y="1148643"/>
            <a:ext cx="5094538" cy="369332"/>
          </a:xfrm>
          <a:prstGeom prst="rect">
            <a:avLst/>
          </a:prstGeom>
          <a:noFill/>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Energy Deposition in W Target</a:t>
            </a:r>
          </a:p>
        </p:txBody>
      </p:sp>
      <p:sp>
        <p:nvSpPr>
          <p:cNvPr id="23" name="TextBox 22">
            <a:extLst>
              <a:ext uri="{FF2B5EF4-FFF2-40B4-BE49-F238E27FC236}">
                <a16:creationId xmlns:a16="http://schemas.microsoft.com/office/drawing/2014/main" id="{AECA7934-6C23-4A4C-9B04-4ACAF603FA99}"/>
              </a:ext>
            </a:extLst>
          </p:cNvPr>
          <p:cNvSpPr txBox="1"/>
          <p:nvPr/>
        </p:nvSpPr>
        <p:spPr>
          <a:xfrm>
            <a:off x="1256612" y="5343930"/>
            <a:ext cx="3405099"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Max </a:t>
            </a:r>
            <a:r>
              <a:rPr lang="en-US" dirty="0" err="1">
                <a:latin typeface="Arial" panose="020B0604020202020204" pitchFamily="34" charset="0"/>
                <a:cs typeface="Arial" panose="020B0604020202020204" pitchFamily="34" charset="0"/>
              </a:rPr>
              <a:t>E</a:t>
            </a:r>
            <a:r>
              <a:rPr lang="en-US" baseline="-25000" dirty="0" err="1">
                <a:latin typeface="Arial" panose="020B0604020202020204" pitchFamily="34" charset="0"/>
                <a:cs typeface="Arial" panose="020B0604020202020204" pitchFamily="34" charset="0"/>
              </a:rPr>
              <a:t>dep</a:t>
            </a:r>
            <a:r>
              <a:rPr lang="en-US" dirty="0">
                <a:latin typeface="Arial" panose="020B0604020202020204" pitchFamily="34" charset="0"/>
                <a:cs typeface="Arial" panose="020B0604020202020204" pitchFamily="34" charset="0"/>
              </a:rPr>
              <a:t> = 0.321 GeV/(e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cm</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9EE8EF07-BCA8-4F88-A92D-E1E9EC8C981F}"/>
              </a:ext>
            </a:extLst>
          </p:cNvPr>
          <p:cNvSpPr/>
          <p:nvPr/>
        </p:nvSpPr>
        <p:spPr>
          <a:xfrm>
            <a:off x="8209219" y="1212980"/>
            <a:ext cx="2223686" cy="369332"/>
          </a:xfrm>
          <a:prstGeom prst="rect">
            <a:avLst/>
          </a:prstGeom>
        </p:spPr>
        <p:txBody>
          <a:bodyPr wrap="none">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Heat Power Density</a:t>
            </a:r>
          </a:p>
        </p:txBody>
      </p:sp>
      <p:sp>
        <p:nvSpPr>
          <p:cNvPr id="29" name="Rectangle 28">
            <a:extLst>
              <a:ext uri="{FF2B5EF4-FFF2-40B4-BE49-F238E27FC236}">
                <a16:creationId xmlns:a16="http://schemas.microsoft.com/office/drawing/2014/main" id="{A58A0438-78A9-43C9-9B1E-2B1CE78FDBDF}"/>
              </a:ext>
            </a:extLst>
          </p:cNvPr>
          <p:cNvSpPr/>
          <p:nvPr/>
        </p:nvSpPr>
        <p:spPr>
          <a:xfrm>
            <a:off x="8027396" y="5713262"/>
            <a:ext cx="2133919" cy="369332"/>
          </a:xfrm>
          <a:prstGeom prst="rect">
            <a:avLst/>
          </a:prstGeom>
        </p:spPr>
        <p:txBody>
          <a:bodyPr wrap="none">
            <a:spAutoFit/>
          </a:bodyPr>
          <a:lstStyle/>
          <a:p>
            <a:pPr algn="ctr"/>
            <a:r>
              <a:rPr lang="en-US" b="1" dirty="0" err="1">
                <a:latin typeface="Arial" panose="020B0604020202020204" pitchFamily="34" charset="0"/>
                <a:cs typeface="Arial" panose="020B0604020202020204" pitchFamily="34" charset="0"/>
              </a:rPr>
              <a:t>P</a:t>
            </a:r>
            <a:r>
              <a:rPr lang="en-US" b="1" baseline="-25000" dirty="0" err="1">
                <a:latin typeface="Arial" panose="020B0604020202020204" pitchFamily="34" charset="0"/>
                <a:cs typeface="Arial" panose="020B0604020202020204" pitchFamily="34" charset="0"/>
              </a:rPr>
              <a:t>max</a:t>
            </a:r>
            <a:r>
              <a:rPr lang="en-US" b="1" dirty="0">
                <a:latin typeface="Arial" panose="020B0604020202020204" pitchFamily="34" charset="0"/>
                <a:cs typeface="Arial" panose="020B0604020202020204" pitchFamily="34" charset="0"/>
              </a:rPr>
              <a:t> = </a:t>
            </a:r>
            <a:r>
              <a:rPr lang="en-US" b="1" dirty="0">
                <a:solidFill>
                  <a:srgbClr val="FF0000"/>
                </a:solidFill>
                <a:latin typeface="Arial" panose="020B0604020202020204" pitchFamily="34" charset="0"/>
                <a:cs typeface="Arial" panose="020B0604020202020204" pitchFamily="34" charset="0"/>
              </a:rPr>
              <a:t>321 W/mm</a:t>
            </a:r>
            <a:r>
              <a:rPr lang="en-US" b="1" baseline="30000" dirty="0">
                <a:solidFill>
                  <a:srgbClr val="FF0000"/>
                </a:solidFill>
                <a:latin typeface="Arial" panose="020B0604020202020204" pitchFamily="34" charset="0"/>
                <a:cs typeface="Arial" panose="020B0604020202020204" pitchFamily="34" charset="0"/>
              </a:rPr>
              <a:t>3</a:t>
            </a:r>
            <a:endParaRPr lang="en-US" b="1"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FBF1F5C-6E89-4C83-9ED1-E45A4254A64F}"/>
              </a:ext>
            </a:extLst>
          </p:cNvPr>
          <p:cNvSpPr/>
          <p:nvPr/>
        </p:nvSpPr>
        <p:spPr>
          <a:xfrm>
            <a:off x="8046418" y="5401773"/>
            <a:ext cx="2103525"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For 1 mA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beam:</a:t>
            </a:r>
          </a:p>
        </p:txBody>
      </p:sp>
    </p:spTree>
    <p:extLst>
      <p:ext uri="{BB962C8B-B14F-4D97-AF65-F5344CB8AC3E}">
        <p14:creationId xmlns:p14="http://schemas.microsoft.com/office/powerpoint/2010/main" val="166879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movBeam-Heating">
            <a:hlinkClick r:id="" action="ppaction://media"/>
            <a:extLst>
              <a:ext uri="{FF2B5EF4-FFF2-40B4-BE49-F238E27FC236}">
                <a16:creationId xmlns:a16="http://schemas.microsoft.com/office/drawing/2014/main" id="{F81AA4E5-34EC-43F5-8E27-1F246A95880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411893" y="1919522"/>
            <a:ext cx="7035218" cy="3356320"/>
          </a:xfrm>
          <a:prstGeom prst="rect">
            <a:avLst/>
          </a:prstGeom>
        </p:spPr>
      </p:pic>
      <p:sp>
        <p:nvSpPr>
          <p:cNvPr id="2" name="Title 1"/>
          <p:cNvSpPr>
            <a:spLocks noGrp="1"/>
          </p:cNvSpPr>
          <p:nvPr>
            <p:ph type="title"/>
          </p:nvPr>
        </p:nvSpPr>
        <p:spPr/>
        <p:txBody>
          <a:bodyPr>
            <a:normAutofit/>
          </a:bodyPr>
          <a:lstStyle/>
          <a:p>
            <a:r>
              <a:rPr lang="en-US" dirty="0"/>
              <a:t>Temperature in Rotated Tungsten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24" name="Rectangle 23">
            <a:extLst>
              <a:ext uri="{FF2B5EF4-FFF2-40B4-BE49-F238E27FC236}">
                <a16:creationId xmlns:a16="http://schemas.microsoft.com/office/drawing/2014/main" id="{E2D1EAEF-02DF-4A75-92C0-BD47D495EB82}"/>
              </a:ext>
            </a:extLst>
          </p:cNvPr>
          <p:cNvSpPr/>
          <p:nvPr/>
        </p:nvSpPr>
        <p:spPr>
          <a:xfrm>
            <a:off x="7644099" y="4169080"/>
            <a:ext cx="2326021" cy="892552"/>
          </a:xfrm>
          <a:prstGeom prst="rect">
            <a:avLst/>
          </a:prstGeom>
        </p:spPr>
        <p:txBody>
          <a:bodyPr wrap="none">
            <a:spAutoFit/>
          </a:bodyPr>
          <a:lstStyle/>
          <a:p>
            <a:pPr>
              <a:spcAft>
                <a:spcPts val="600"/>
              </a:spcAft>
            </a:pPr>
            <a:r>
              <a:rPr lang="en-US" sz="1400" dirty="0">
                <a:solidFill>
                  <a:schemeClr val="bg1"/>
                </a:solidFill>
                <a:latin typeface="Arial" panose="020B0604020202020204" pitchFamily="34" charset="0"/>
                <a:cs typeface="Arial" panose="020B0604020202020204" pitchFamily="34" charset="0"/>
              </a:rPr>
              <a:t>1 mA @ 120 MeV e</a:t>
            </a:r>
            <a:r>
              <a:rPr lang="en-US" sz="1400" baseline="30000" dirty="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Beam</a:t>
            </a:r>
            <a:endParaRPr lang="en-US" sz="1400" baseline="30000" dirty="0">
              <a:solidFill>
                <a:schemeClr val="bg1"/>
              </a:solidFill>
              <a:latin typeface="Arial" panose="020B0604020202020204" pitchFamily="34" charset="0"/>
              <a:cs typeface="Arial" panose="020B0604020202020204" pitchFamily="34" charset="0"/>
            </a:endParaRPr>
          </a:p>
          <a:p>
            <a:pPr>
              <a:spcAft>
                <a:spcPts val="600"/>
              </a:spcAft>
            </a:pPr>
            <a:r>
              <a:rPr lang="en-US" sz="1400" dirty="0">
                <a:solidFill>
                  <a:schemeClr val="bg1"/>
                </a:solidFill>
                <a:latin typeface="Arial" panose="020B0604020202020204" pitchFamily="34" charset="0"/>
                <a:cs typeface="Arial" panose="020B0604020202020204" pitchFamily="34" charset="0"/>
              </a:rPr>
              <a:t>1.5 mm rms spot size</a:t>
            </a:r>
          </a:p>
          <a:p>
            <a:r>
              <a:rPr lang="en-US" sz="1400" dirty="0">
                <a:solidFill>
                  <a:schemeClr val="bg1"/>
                </a:solidFill>
                <a:latin typeface="Arial" panose="020B0604020202020204" pitchFamily="34" charset="0"/>
                <a:cs typeface="Arial" panose="020B0604020202020204" pitchFamily="34" charset="0"/>
              </a:rPr>
              <a:t>2.3 m/s</a:t>
            </a:r>
          </a:p>
        </p:txBody>
      </p:sp>
      <p:graphicFrame>
        <p:nvGraphicFramePr>
          <p:cNvPr id="26" name="Object 25">
            <a:extLst>
              <a:ext uri="{FF2B5EF4-FFF2-40B4-BE49-F238E27FC236}">
                <a16:creationId xmlns:a16="http://schemas.microsoft.com/office/drawing/2014/main" id="{D595145F-868E-4865-BCE4-78514494E3B0}"/>
              </a:ext>
            </a:extLst>
          </p:cNvPr>
          <p:cNvGraphicFramePr>
            <a:graphicFrameLocks noChangeAspect="1"/>
          </p:cNvGraphicFramePr>
          <p:nvPr>
            <p:extLst>
              <p:ext uri="{D42A27DB-BD31-4B8C-83A1-F6EECF244321}">
                <p14:modId xmlns:p14="http://schemas.microsoft.com/office/powerpoint/2010/main" val="2774802419"/>
              </p:ext>
            </p:extLst>
          </p:nvPr>
        </p:nvGraphicFramePr>
        <p:xfrm>
          <a:off x="7734900" y="1875061"/>
          <a:ext cx="4083222" cy="2817652"/>
        </p:xfrm>
        <a:graphic>
          <a:graphicData uri="http://schemas.openxmlformats.org/presentationml/2006/ole">
            <mc:AlternateContent xmlns:mc="http://schemas.openxmlformats.org/markup-compatibility/2006">
              <mc:Choice xmlns:v="urn:schemas-microsoft-com:vml" Requires="v">
                <p:oleObj spid="_x0000_s9244" name="Acrobat Document" r:id="rId6" imgW="3687902" imgH="2544992" progId="AcroExch.Document.2017">
                  <p:embed/>
                </p:oleObj>
              </mc:Choice>
              <mc:Fallback>
                <p:oleObj name="Acrobat Document" r:id="rId6" imgW="3687902" imgH="2544992" progId="AcroExch.Document.2017">
                  <p:embed/>
                  <p:pic>
                    <p:nvPicPr>
                      <p:cNvPr id="34" name="Object 33">
                        <a:extLst>
                          <a:ext uri="{FF2B5EF4-FFF2-40B4-BE49-F238E27FC236}">
                            <a16:creationId xmlns:a16="http://schemas.microsoft.com/office/drawing/2014/main" id="{F843195D-DD57-4750-B4AF-374BC883B7C8}"/>
                          </a:ext>
                        </a:extLst>
                      </p:cNvPr>
                      <p:cNvPicPr/>
                      <p:nvPr/>
                    </p:nvPicPr>
                    <p:blipFill>
                      <a:blip r:embed="rId7"/>
                      <a:stretch>
                        <a:fillRect/>
                      </a:stretch>
                    </p:blipFill>
                    <p:spPr>
                      <a:xfrm>
                        <a:off x="7734900" y="1875061"/>
                        <a:ext cx="4083222" cy="2817652"/>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6EC7F3EC-4E44-409D-8458-417C91293206}"/>
              </a:ext>
            </a:extLst>
          </p:cNvPr>
          <p:cNvSpPr/>
          <p:nvPr/>
        </p:nvSpPr>
        <p:spPr>
          <a:xfrm>
            <a:off x="9085104" y="5292127"/>
            <a:ext cx="1770036" cy="369332"/>
          </a:xfrm>
          <a:prstGeom prst="rect">
            <a:avLst/>
          </a:prstGeom>
        </p:spPr>
        <p:txBody>
          <a:bodyPr wrap="none">
            <a:spAutoFit/>
          </a:bodyPr>
          <a:lstStyle/>
          <a:p>
            <a:pPr algn="ctr"/>
            <a:r>
              <a:rPr lang="el-GR" dirty="0">
                <a:latin typeface="Arial" panose="020B0604020202020204" pitchFamily="34" charset="0"/>
                <a:cs typeface="Arial" panose="020B0604020202020204" pitchFamily="34" charset="0"/>
              </a:rPr>
              <a:t>Δ</a:t>
            </a:r>
            <a:r>
              <a:rPr lang="en-US" dirty="0" err="1">
                <a:latin typeface="Arial" panose="020B0604020202020204" pitchFamily="34" charset="0"/>
                <a:cs typeface="Arial" panose="020B0604020202020204" pitchFamily="34" charset="0"/>
              </a:rPr>
              <a:t>T</a:t>
            </a:r>
            <a:r>
              <a:rPr lang="en-US" baseline="-25000" dirty="0" err="1">
                <a:latin typeface="Arial" panose="020B0604020202020204" pitchFamily="34" charset="0"/>
                <a:cs typeface="Arial" panose="020B0604020202020204" pitchFamily="34" charset="0"/>
              </a:rPr>
              <a:t>max</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188 °C</a:t>
            </a:r>
          </a:p>
        </p:txBody>
      </p:sp>
      <p:sp>
        <p:nvSpPr>
          <p:cNvPr id="29" name="Rectangle 28">
            <a:extLst>
              <a:ext uri="{FF2B5EF4-FFF2-40B4-BE49-F238E27FC236}">
                <a16:creationId xmlns:a16="http://schemas.microsoft.com/office/drawing/2014/main" id="{64A0C6F8-5BB3-4B66-9791-37AEDC876F34}"/>
              </a:ext>
            </a:extLst>
          </p:cNvPr>
          <p:cNvSpPr/>
          <p:nvPr/>
        </p:nvSpPr>
        <p:spPr>
          <a:xfrm>
            <a:off x="9168458" y="4855361"/>
            <a:ext cx="1603324" cy="369332"/>
          </a:xfrm>
          <a:prstGeom prst="rect">
            <a:avLst/>
          </a:prstGeom>
        </p:spPr>
        <p:txBody>
          <a:bodyPr wrap="none">
            <a:spAutoFit/>
          </a:bodyPr>
          <a:lstStyle/>
          <a:p>
            <a:pPr algn="ctr"/>
            <a:r>
              <a:rPr lang="en-US" dirty="0" err="1">
                <a:latin typeface="Arial" panose="020B0604020202020204" pitchFamily="34" charset="0"/>
                <a:cs typeface="Arial" panose="020B0604020202020204" pitchFamily="34" charset="0"/>
              </a:rPr>
              <a:t>T</a:t>
            </a:r>
            <a:r>
              <a:rPr lang="en-US" baseline="-25000" dirty="0" err="1">
                <a:latin typeface="Arial" panose="020B0604020202020204" pitchFamily="34" charset="0"/>
                <a:cs typeface="Arial" panose="020B0604020202020204" pitchFamily="34" charset="0"/>
              </a:rPr>
              <a:t>max</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681 °C</a:t>
            </a:r>
          </a:p>
        </p:txBody>
      </p:sp>
      <p:sp>
        <p:nvSpPr>
          <p:cNvPr id="30" name="TextBox 29">
            <a:extLst>
              <a:ext uri="{FF2B5EF4-FFF2-40B4-BE49-F238E27FC236}">
                <a16:creationId xmlns:a16="http://schemas.microsoft.com/office/drawing/2014/main" id="{98D00E3A-5A31-4110-9067-D05ED6D870A2}"/>
              </a:ext>
            </a:extLst>
          </p:cNvPr>
          <p:cNvSpPr txBox="1"/>
          <p:nvPr/>
        </p:nvSpPr>
        <p:spPr>
          <a:xfrm>
            <a:off x="8609798" y="1455565"/>
            <a:ext cx="2720644" cy="369332"/>
          </a:xfrm>
          <a:prstGeom prst="rect">
            <a:avLst/>
          </a:prstGeom>
          <a:noFill/>
          <a:ln w="12700">
            <a:noFill/>
          </a:ln>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Temperature vs Time </a:t>
            </a:r>
          </a:p>
        </p:txBody>
      </p:sp>
      <p:sp>
        <p:nvSpPr>
          <p:cNvPr id="32" name="TextBox 31">
            <a:extLst>
              <a:ext uri="{FF2B5EF4-FFF2-40B4-BE49-F238E27FC236}">
                <a16:creationId xmlns:a16="http://schemas.microsoft.com/office/drawing/2014/main" id="{FBD79F8B-2ECC-4973-BCB7-1D2E8219456C}"/>
              </a:ext>
            </a:extLst>
          </p:cNvPr>
          <p:cNvSpPr txBox="1"/>
          <p:nvPr/>
        </p:nvSpPr>
        <p:spPr>
          <a:xfrm>
            <a:off x="411892" y="1444687"/>
            <a:ext cx="7035219" cy="369332"/>
          </a:xfrm>
          <a:prstGeom prst="rect">
            <a:avLst/>
          </a:prstGeom>
          <a:noFill/>
          <a:ln w="12700">
            <a:noFill/>
          </a:ln>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Temperature Distribution for Beam Moving with 2.3 m/s </a:t>
            </a:r>
          </a:p>
        </p:txBody>
      </p:sp>
      <p:sp>
        <p:nvSpPr>
          <p:cNvPr id="33" name="Rectangle 32">
            <a:extLst>
              <a:ext uri="{FF2B5EF4-FFF2-40B4-BE49-F238E27FC236}">
                <a16:creationId xmlns:a16="http://schemas.microsoft.com/office/drawing/2014/main" id="{9249EDA5-372E-4B9F-8085-E9C6C0C03F56}"/>
              </a:ext>
            </a:extLst>
          </p:cNvPr>
          <p:cNvSpPr/>
          <p:nvPr/>
        </p:nvSpPr>
        <p:spPr>
          <a:xfrm>
            <a:off x="9002547" y="5728893"/>
            <a:ext cx="1935146"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PEDD = </a:t>
            </a:r>
            <a:r>
              <a:rPr lang="en-US" b="1" dirty="0">
                <a:solidFill>
                  <a:srgbClr val="00B050"/>
                </a:solidFill>
                <a:latin typeface="Arial" panose="020B0604020202020204" pitchFamily="34" charset="0"/>
                <a:cs typeface="Arial" panose="020B0604020202020204" pitchFamily="34" charset="0"/>
              </a:rPr>
              <a:t>28.2 J/g</a:t>
            </a:r>
          </a:p>
        </p:txBody>
      </p:sp>
      <p:sp>
        <p:nvSpPr>
          <p:cNvPr id="34" name="Rectangle 33">
            <a:extLst>
              <a:ext uri="{FF2B5EF4-FFF2-40B4-BE49-F238E27FC236}">
                <a16:creationId xmlns:a16="http://schemas.microsoft.com/office/drawing/2014/main" id="{BCE6CEB9-138E-48F8-85F1-687D8C044BB3}"/>
              </a:ext>
            </a:extLst>
          </p:cNvPr>
          <p:cNvSpPr/>
          <p:nvPr/>
        </p:nvSpPr>
        <p:spPr>
          <a:xfrm>
            <a:off x="2170044" y="5731900"/>
            <a:ext cx="3518913"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2 Hz target revolution frequency</a:t>
            </a:r>
          </a:p>
        </p:txBody>
      </p:sp>
    </p:spTree>
    <p:extLst>
      <p:ext uri="{BB962C8B-B14F-4D97-AF65-F5344CB8AC3E}">
        <p14:creationId xmlns:p14="http://schemas.microsoft.com/office/powerpoint/2010/main" val="6092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D0F7E-8CEE-814E-AE52-C4005B37369F}"/>
              </a:ext>
            </a:extLst>
          </p:cNvPr>
          <p:cNvSpPr>
            <a:spLocks noGrp="1"/>
          </p:cNvSpPr>
          <p:nvPr>
            <p:ph type="title"/>
          </p:nvPr>
        </p:nvSpPr>
        <p:spPr/>
        <p:txBody>
          <a:bodyPr>
            <a:normAutofit/>
          </a:bodyPr>
          <a:lstStyle/>
          <a:p>
            <a:r>
              <a:rPr lang="en-US" dirty="0"/>
              <a:t>Equivalent von-Mises Stress in Rotated 17 kW Target</a:t>
            </a:r>
          </a:p>
        </p:txBody>
      </p:sp>
      <p:sp>
        <p:nvSpPr>
          <p:cNvPr id="4" name="Footer Placeholder 3">
            <a:extLst>
              <a:ext uri="{FF2B5EF4-FFF2-40B4-BE49-F238E27FC236}">
                <a16:creationId xmlns:a16="http://schemas.microsoft.com/office/drawing/2014/main" id="{E74DBAB2-91C2-094F-8325-7F4465024E6C}"/>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5AB0F9E7-8135-904E-90E3-F00C183525DD}"/>
              </a:ext>
            </a:extLst>
          </p:cNvPr>
          <p:cNvSpPr>
            <a:spLocks noGrp="1"/>
          </p:cNvSpPr>
          <p:nvPr>
            <p:ph type="sldNum" sz="quarter" idx="12"/>
          </p:nvPr>
        </p:nvSpPr>
        <p:spPr>
          <a:xfrm>
            <a:off x="5622909" y="6470173"/>
            <a:ext cx="714877" cy="303364"/>
          </a:xfrm>
        </p:spPr>
        <p:txBody>
          <a:bodyPr/>
          <a:lstStyle/>
          <a:p>
            <a:fld id="{07E1C93C-5050-FC42-8F10-D22D4F119D13}" type="slidenum">
              <a:rPr lang="en-US" smtClean="0"/>
              <a:pPr/>
              <a:t>9</a:t>
            </a:fld>
            <a:endParaRPr lang="en-US" dirty="0"/>
          </a:p>
        </p:txBody>
      </p:sp>
      <p:sp>
        <p:nvSpPr>
          <p:cNvPr id="15" name="TextBox 14">
            <a:extLst>
              <a:ext uri="{FF2B5EF4-FFF2-40B4-BE49-F238E27FC236}">
                <a16:creationId xmlns:a16="http://schemas.microsoft.com/office/drawing/2014/main" id="{14964348-31C9-DF49-9D25-60D9BE6FCAF5}"/>
              </a:ext>
            </a:extLst>
          </p:cNvPr>
          <p:cNvSpPr txBox="1"/>
          <p:nvPr/>
        </p:nvSpPr>
        <p:spPr>
          <a:xfrm>
            <a:off x="6714428" y="994850"/>
            <a:ext cx="4730769" cy="369332"/>
          </a:xfrm>
          <a:prstGeom prst="rect">
            <a:avLst/>
          </a:prstGeom>
          <a:noFill/>
          <a:ln w="12700">
            <a:noFill/>
          </a:ln>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Equivalent von-Mises Stress </a:t>
            </a:r>
          </a:p>
        </p:txBody>
      </p:sp>
      <p:sp>
        <p:nvSpPr>
          <p:cNvPr id="32" name="TextBox 31">
            <a:extLst>
              <a:ext uri="{FF2B5EF4-FFF2-40B4-BE49-F238E27FC236}">
                <a16:creationId xmlns:a16="http://schemas.microsoft.com/office/drawing/2014/main" id="{A4BA09EE-8E5C-4F50-B0AA-BD5D83635B84}"/>
              </a:ext>
            </a:extLst>
          </p:cNvPr>
          <p:cNvSpPr txBox="1"/>
          <p:nvPr/>
        </p:nvSpPr>
        <p:spPr>
          <a:xfrm>
            <a:off x="3214598" y="5854800"/>
            <a:ext cx="5868442" cy="400110"/>
          </a:xfrm>
          <a:prstGeom prst="rect">
            <a:avLst/>
          </a:prstGeom>
          <a:noFill/>
        </p:spPr>
        <p:txBody>
          <a:bodyPr wrap="square" rtlCol="0">
            <a:spAutoFit/>
          </a:bodyPr>
          <a:lstStyle/>
          <a:p>
            <a:pPr algn="ctr"/>
            <a:r>
              <a:rPr lang="en-US" sz="2000" dirty="0">
                <a:solidFill>
                  <a:schemeClr val="accent1"/>
                </a:solidFill>
                <a:latin typeface="Arial" panose="020B0604020202020204" pitchFamily="34" charset="0"/>
                <a:cs typeface="Arial" panose="020B0604020202020204" pitchFamily="34" charset="0"/>
              </a:rPr>
              <a:t>Tests of target fatigue are desired</a:t>
            </a:r>
          </a:p>
        </p:txBody>
      </p:sp>
      <p:pic>
        <p:nvPicPr>
          <p:cNvPr id="39" name="Picture 38">
            <a:extLst>
              <a:ext uri="{FF2B5EF4-FFF2-40B4-BE49-F238E27FC236}">
                <a16:creationId xmlns:a16="http://schemas.microsoft.com/office/drawing/2014/main" id="{C5E4E5C1-DDAE-44CC-B4E3-946899BABA55}"/>
              </a:ext>
            </a:extLst>
          </p:cNvPr>
          <p:cNvPicPr>
            <a:picLocks noChangeAspect="1"/>
          </p:cNvPicPr>
          <p:nvPr/>
        </p:nvPicPr>
        <p:blipFill>
          <a:blip r:embed="rId2"/>
          <a:stretch>
            <a:fillRect/>
          </a:stretch>
        </p:blipFill>
        <p:spPr>
          <a:xfrm>
            <a:off x="700836" y="1486648"/>
            <a:ext cx="4750130" cy="3824673"/>
          </a:xfrm>
          <a:prstGeom prst="rect">
            <a:avLst/>
          </a:prstGeom>
        </p:spPr>
      </p:pic>
      <p:sp>
        <p:nvSpPr>
          <p:cNvPr id="40" name="Rectangle 39">
            <a:extLst>
              <a:ext uri="{FF2B5EF4-FFF2-40B4-BE49-F238E27FC236}">
                <a16:creationId xmlns:a16="http://schemas.microsoft.com/office/drawing/2014/main" id="{F9B0C699-DAB7-4780-BBBB-641C2DCE5060}"/>
              </a:ext>
            </a:extLst>
          </p:cNvPr>
          <p:cNvSpPr/>
          <p:nvPr/>
        </p:nvSpPr>
        <p:spPr>
          <a:xfrm>
            <a:off x="1657566" y="5445271"/>
            <a:ext cx="3156954" cy="400110"/>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T</a:t>
            </a:r>
            <a:r>
              <a:rPr lang="en-US" sz="2000" b="1" baseline="-25000" dirty="0" err="1">
                <a:latin typeface="Arial" panose="020B0604020202020204" pitchFamily="34" charset="0"/>
                <a:cs typeface="Arial" panose="020B0604020202020204" pitchFamily="34" charset="0"/>
              </a:rPr>
              <a:t>max</a:t>
            </a:r>
            <a:r>
              <a:rPr lang="en-US" sz="2000" b="1" dirty="0">
                <a:latin typeface="Arial" panose="020B0604020202020204" pitchFamily="34" charset="0"/>
                <a:cs typeface="Arial" panose="020B0604020202020204" pitchFamily="34" charset="0"/>
              </a:rPr>
              <a:t> = 681 °C </a:t>
            </a:r>
            <a:r>
              <a:rPr lang="en-US" sz="2000" dirty="0">
                <a:latin typeface="Arial" panose="020B0604020202020204" pitchFamily="34" charset="0"/>
                <a:cs typeface="Arial" panose="020B0604020202020204" pitchFamily="34" charset="0"/>
              </a:rPr>
              <a:t>in Tungsten</a:t>
            </a:r>
          </a:p>
        </p:txBody>
      </p:sp>
      <p:pic>
        <p:nvPicPr>
          <p:cNvPr id="42" name="Picture 41">
            <a:extLst>
              <a:ext uri="{FF2B5EF4-FFF2-40B4-BE49-F238E27FC236}">
                <a16:creationId xmlns:a16="http://schemas.microsoft.com/office/drawing/2014/main" id="{05663B0B-E21B-4CAA-BBD7-6CBA20455D86}"/>
              </a:ext>
            </a:extLst>
          </p:cNvPr>
          <p:cNvPicPr>
            <a:picLocks noChangeAspect="1"/>
          </p:cNvPicPr>
          <p:nvPr/>
        </p:nvPicPr>
        <p:blipFill>
          <a:blip r:embed="rId3"/>
          <a:stretch>
            <a:fillRect/>
          </a:stretch>
        </p:blipFill>
        <p:spPr>
          <a:xfrm>
            <a:off x="6714429" y="1466644"/>
            <a:ext cx="4750131" cy="3824675"/>
          </a:xfrm>
          <a:prstGeom prst="rect">
            <a:avLst/>
          </a:prstGeom>
        </p:spPr>
      </p:pic>
      <p:sp>
        <p:nvSpPr>
          <p:cNvPr id="43" name="Rectangle 42">
            <a:extLst>
              <a:ext uri="{FF2B5EF4-FFF2-40B4-BE49-F238E27FC236}">
                <a16:creationId xmlns:a16="http://schemas.microsoft.com/office/drawing/2014/main" id="{0C34104C-07C8-44C2-BF27-6239271390DC}"/>
              </a:ext>
            </a:extLst>
          </p:cNvPr>
          <p:cNvSpPr/>
          <p:nvPr/>
        </p:nvSpPr>
        <p:spPr>
          <a:xfrm>
            <a:off x="7938377" y="5454690"/>
            <a:ext cx="2302233" cy="400110"/>
          </a:xfrm>
          <a:prstGeom prst="rect">
            <a:avLst/>
          </a:prstGeom>
        </p:spPr>
        <p:txBody>
          <a:bodyPr wrap="none">
            <a:spAutoFit/>
          </a:bodyPr>
          <a:lstStyle/>
          <a:p>
            <a:r>
              <a:rPr lang="el-GR" sz="2000" b="1" dirty="0">
                <a:latin typeface="Arial" panose="020B0604020202020204" pitchFamily="34" charset="0"/>
                <a:cs typeface="Arial" panose="020B0604020202020204" pitchFamily="34" charset="0"/>
              </a:rPr>
              <a:t>σ</a:t>
            </a:r>
            <a:r>
              <a:rPr lang="en-US" sz="2000" b="1" baseline="-25000" dirty="0" err="1">
                <a:latin typeface="Arial" panose="020B0604020202020204" pitchFamily="34" charset="0"/>
                <a:cs typeface="Arial" panose="020B0604020202020204" pitchFamily="34" charset="0"/>
              </a:rPr>
              <a:t>vM</a:t>
            </a:r>
            <a:r>
              <a:rPr lang="en-US" sz="2000" b="1" baseline="-25000" dirty="0">
                <a:latin typeface="Arial" panose="020B0604020202020204" pitchFamily="34" charset="0"/>
                <a:cs typeface="Arial" panose="020B0604020202020204" pitchFamily="34" charset="0"/>
              </a:rPr>
              <a:t> max</a:t>
            </a:r>
            <a:r>
              <a:rPr lang="en-US" sz="2000" b="1" dirty="0">
                <a:latin typeface="Arial" panose="020B0604020202020204" pitchFamily="34" charset="0"/>
                <a:cs typeface="Arial" panose="020B0604020202020204" pitchFamily="34" charset="0"/>
              </a:rPr>
              <a:t> = 878 MPa</a:t>
            </a:r>
          </a:p>
        </p:txBody>
      </p:sp>
      <p:sp>
        <p:nvSpPr>
          <p:cNvPr id="44" name="TextBox 43">
            <a:extLst>
              <a:ext uri="{FF2B5EF4-FFF2-40B4-BE49-F238E27FC236}">
                <a16:creationId xmlns:a16="http://schemas.microsoft.com/office/drawing/2014/main" id="{CA8E92C5-C9E9-4005-BC02-E6DBDB24A40D}"/>
              </a:ext>
            </a:extLst>
          </p:cNvPr>
          <p:cNvSpPr txBox="1"/>
          <p:nvPr/>
        </p:nvSpPr>
        <p:spPr>
          <a:xfrm>
            <a:off x="720197" y="1010239"/>
            <a:ext cx="4730769" cy="369332"/>
          </a:xfrm>
          <a:prstGeom prst="rect">
            <a:avLst/>
          </a:prstGeom>
          <a:noFill/>
          <a:ln w="12700">
            <a:noFill/>
          </a:ln>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Distribution of Temperature</a:t>
            </a:r>
          </a:p>
        </p:txBody>
      </p:sp>
    </p:spTree>
    <p:extLst>
      <p:ext uri="{BB962C8B-B14F-4D97-AF65-F5344CB8AC3E}">
        <p14:creationId xmlns:p14="http://schemas.microsoft.com/office/powerpoint/2010/main" val="1828942967"/>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JLabPowerPoint_widescreen</Template>
  <TotalTime>8377</TotalTime>
  <Words>2257</Words>
  <Application>Microsoft Office PowerPoint</Application>
  <PresentationFormat>Widescreen</PresentationFormat>
  <Paragraphs>382</Paragraphs>
  <Slides>21</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8" baseType="lpstr">
      <vt:lpstr>.PingFangSC-Regular</vt:lpstr>
      <vt:lpstr>Arial</vt:lpstr>
      <vt:lpstr>Calibri</vt:lpstr>
      <vt:lpstr>Cambria Math</vt:lpstr>
      <vt:lpstr>PingFangSC-Regular</vt:lpstr>
      <vt:lpstr>Office Theme</vt:lpstr>
      <vt:lpstr>Acrobat Document</vt:lpstr>
      <vt:lpstr>High Power Solid Target for Positron Source at CEBAF</vt:lpstr>
      <vt:lpstr>Polarization Transfer from e‒ to e+ in a Single High-Z Target</vt:lpstr>
      <vt:lpstr>Optimal Target Thickness and e+ Yield  </vt:lpstr>
      <vt:lpstr>LERF Polarized Positron Injector Concept</vt:lpstr>
      <vt:lpstr>Concept and Challenges of High-Power Target</vt:lpstr>
      <vt:lpstr>Radiation Damage of 17 kW Tungsten Target</vt:lpstr>
      <vt:lpstr>Energy Deposition and Heat Power Density in 17 kW Target</vt:lpstr>
      <vt:lpstr>Temperature in Rotated Tungsten Target</vt:lpstr>
      <vt:lpstr>Equivalent von-Mises Stress in Rotated 17 kW Target</vt:lpstr>
      <vt:lpstr>Test of Target Materials with e‒ Beam at Mainz Microtron (MAMI)</vt:lpstr>
      <vt:lpstr>Radiation Damage of Tungsten by 3.5 MeV e‒ Beam with 50 µm Spot Size </vt:lpstr>
      <vt:lpstr>Tested Targets and Measured Temperatures (March 31 – April 5, 2023)</vt:lpstr>
      <vt:lpstr>Targets after Irradiation</vt:lpstr>
      <vt:lpstr>Target 1a: Temperature in 0.5 mm Ti Grade5 (1 ms Pulse Lengh, 10 ms Period)</vt:lpstr>
      <vt:lpstr>Target 5: Temperature in 0.75 mm Ti Grade5 (0.5 ms Pulse Lengh, 10 ms Period)</vt:lpstr>
      <vt:lpstr>Target 3: Temperature in W (1.1 ms Pulse Lengh, 5.0 ms Period)</vt:lpstr>
      <vt:lpstr>Target 2: Temperature in W (0.4 ms Pulse Lengh, 3.7 ms Period)</vt:lpstr>
      <vt:lpstr>Target 4: Temperature in Ta (0.4 ms Pulse Lengh, 3.7 ms Period)</vt:lpstr>
      <vt:lpstr>Test of Target Materials with Laser at JLab LERF Laser Lab 6</vt:lpstr>
      <vt:lpstr>Test of Target Materials with Laser at JLab LERF Laser Lab 6</vt:lpstr>
      <vt:lpstr>Summary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Andriy Ushakov</dc:creator>
  <cp:lastModifiedBy>Andriy Ushakov</cp:lastModifiedBy>
  <cp:revision>319</cp:revision>
  <dcterms:created xsi:type="dcterms:W3CDTF">2023-02-20T01:51:32Z</dcterms:created>
  <dcterms:modified xsi:type="dcterms:W3CDTF">2023-05-13T02:27:50Z</dcterms:modified>
</cp:coreProperties>
</file>