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89" r:id="rId4"/>
    <p:sldId id="301" r:id="rId5"/>
    <p:sldId id="304" r:id="rId6"/>
    <p:sldId id="305" r:id="rId7"/>
    <p:sldId id="306" r:id="rId8"/>
    <p:sldId id="290" r:id="rId9"/>
    <p:sldId id="316" r:id="rId10"/>
    <p:sldId id="318" r:id="rId11"/>
    <p:sldId id="319" r:id="rId12"/>
    <p:sldId id="320" r:id="rId13"/>
    <p:sldId id="324" r:id="rId14"/>
    <p:sldId id="321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298" r:id="rId23"/>
    <p:sldId id="322" r:id="rId24"/>
    <p:sldId id="328" r:id="rId25"/>
    <p:sldId id="326" r:id="rId26"/>
    <p:sldId id="327" r:id="rId27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Meekins" initials="D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0" autoAdjust="0"/>
    <p:restoredTop sz="99199" autoAdjust="0"/>
  </p:normalViewPr>
  <p:slideViewPr>
    <p:cSldViewPr>
      <p:cViewPr>
        <p:scale>
          <a:sx n="80" d="100"/>
          <a:sy n="80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2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r">
              <a:defRPr sz="1200"/>
            </a:lvl1pPr>
          </a:lstStyle>
          <a:p>
            <a:fld id="{1A358454-7E7E-4D11-A9CC-03034D96C65C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2" tIns="46181" rIns="92362" bIns="461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0"/>
            <a:ext cx="5547360" cy="4154805"/>
          </a:xfrm>
          <a:prstGeom prst="rect">
            <a:avLst/>
          </a:prstGeom>
        </p:spPr>
        <p:txBody>
          <a:bodyPr vert="horz" lIns="92362" tIns="46181" rIns="92362" bIns="461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5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5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r">
              <a:defRPr sz="1200"/>
            </a:lvl1pPr>
          </a:lstStyle>
          <a:p>
            <a:fld id="{4B4F006E-E2F3-4F95-9419-CB91A1D7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F006E-E2F3-4F95-9419-CB91A1D71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g,p</a:t>
            </a:r>
            <a:r>
              <a:rPr lang="en-US" baseline="0" dirty="0" smtClean="0"/>
              <a:t>) events have acoustic signal similar to (g,a).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1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you think about the table shown in this slide? See </a:t>
            </a:r>
            <a:r>
              <a:rPr lang="en-US" baseline="0" dirty="0" err="1" smtClean="0"/>
              <a:t>Schurmann</a:t>
            </a:r>
            <a:r>
              <a:rPr lang="en-US" baseline="0" dirty="0" smtClean="0"/>
              <a:t> data on slide 44. How did he come up with this small error?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If we use linearly polarized gammas, we need also to measure the alpha-carbon angular distributions to separate E1 and E2  contributes.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about right-handed or left-handed circularly polarized gammas? Circularly polarized light is a linear combination of linearly polarized light with a phase phi=90 deg. This is to say we cannot separate E1 and E2 with circularly polarized gammas.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JLab Injector we can produce left-handed or right-handed gammas (our electron beam in linearly polarized).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produce linear polarized gammas, we need to use a crystal radiator.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See paper: Y. Xu et al. on the wiki.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at the number of gammas we will have (slide 37), we will need to be insensitive to gamma-rays by at least 1 part in 10^15. I will keep using the factor of 10^11?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8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Notes:</a:t>
            </a:r>
          </a:p>
          <a:p>
            <a:r>
              <a:rPr lang="en-US" baseline="0" dirty="0" smtClean="0"/>
              <a:t> 1- </a:t>
            </a:r>
            <a:r>
              <a:rPr lang="en-US" baseline="0" dirty="0" err="1" smtClean="0"/>
              <a:t>Schurmann</a:t>
            </a:r>
            <a:r>
              <a:rPr lang="en-US" baseline="0" dirty="0" smtClean="0"/>
              <a:t> at low energy is limited by 16O contamination of 12C ion beam.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63EC-8541-4822-8AEB-47A80E218634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29C5-1617-497D-BC8A-898177F129F4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3AB-6910-45B7-A6BA-A97E05842AE8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1F40-486A-4F83-935E-78B46025377D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193D-685B-460F-95BB-317D47D77FCB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F507-0828-475B-8FE7-8465FB5273EC}" type="datetime1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4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AB12-B687-47E4-8955-EB5BF3862DC0}" type="datetime1">
              <a:rPr lang="en-US" smtClean="0"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AB4E-80D6-41D9-AD1F-DB8D89EAC764}" type="datetime1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565E-96A2-4B96-8671-25B4916DDCC2}" type="datetime1">
              <a:rPr lang="en-US" smtClean="0"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714-C8CC-4E9A-90F4-02A5FFE774F5}" type="datetime1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B154-C474-4CAC-99DB-B31337BCF348}" type="datetime1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DF16-B994-4A36-8C30-9E10F2AD3D54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ndex.php/Bubble_Cham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13.gi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Bubble </a:t>
            </a:r>
            <a:r>
              <a:rPr lang="en-US" dirty="0" smtClean="0"/>
              <a:t>Chamber: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Experimental </a:t>
            </a:r>
            <a:r>
              <a:rPr lang="en-US" smtClean="0"/>
              <a:t>Overview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5673664"/>
            <a:ext cx="546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3"/>
              </a:rPr>
              <a:t>wiki.jlab.org/ciswiki/index.php/Bubble_Chamber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9330" y="4539734"/>
            <a:ext cx="170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l"/>
            <a:r>
              <a:rPr lang="en-US" sz="36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Penfold-Leiss Cross Section Unfolding</a:t>
            </a:r>
            <a:endParaRPr lang="en-US" sz="36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4475" y="1137138"/>
                <a:ext cx="8229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Measure yields at: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=2,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S</a:t>
                </a:r>
                <a:r>
                  <a:rPr lang="en-US" sz="2400" dirty="0" smtClean="0"/>
                  <a:t>olution </a:t>
                </a:r>
                <a:r>
                  <a:rPr lang="en-US" sz="2400" dirty="0" smtClean="0"/>
                  <a:t>can be written in two forms: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/>
                  <a:t>Or, Matrix form</a:t>
                </a:r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475" y="1137138"/>
                <a:ext cx="8229600" cy="4876800"/>
              </a:xfrm>
              <a:blipFill rotWithShape="1">
                <a:blip r:embed="rId4"/>
                <a:stretch>
                  <a:fillRect l="-96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659917"/>
              </p:ext>
            </p:extLst>
          </p:nvPr>
        </p:nvGraphicFramePr>
        <p:xfrm>
          <a:off x="535567" y="1981092"/>
          <a:ext cx="7239953" cy="73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" name="Equation" r:id="rId5" imgW="3225600" imgH="444240" progId="Equation.3">
                  <p:embed/>
                </p:oleObj>
              </mc:Choice>
              <mc:Fallback>
                <p:oleObj name="Equation" r:id="rId5" imgW="3225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67" y="1981092"/>
                        <a:ext cx="7239953" cy="73731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85179"/>
              </p:ext>
            </p:extLst>
          </p:nvPr>
        </p:nvGraphicFramePr>
        <p:xfrm>
          <a:off x="535567" y="3895107"/>
          <a:ext cx="3187700" cy="70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" name="Equation" r:id="rId7" imgW="1562040" imgH="482400" progId="Equation.3">
                  <p:embed/>
                </p:oleObj>
              </mc:Choice>
              <mc:Fallback>
                <p:oleObj name="Equation" r:id="rId7" imgW="1562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67" y="3895107"/>
                        <a:ext cx="3187700" cy="70711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461249"/>
              </p:ext>
            </p:extLst>
          </p:nvPr>
        </p:nvGraphicFramePr>
        <p:xfrm>
          <a:off x="535567" y="5256090"/>
          <a:ext cx="3552798" cy="137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1" name="Equation" r:id="rId9" imgW="2374560" imgH="939600" progId="Equation.3">
                  <p:embed/>
                </p:oleObj>
              </mc:Choice>
              <mc:Fallback>
                <p:oleObj name="Equation" r:id="rId9" imgW="23745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67" y="5256090"/>
                        <a:ext cx="3552798" cy="1377579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38710"/>
              </p:ext>
            </p:extLst>
          </p:nvPr>
        </p:nvGraphicFramePr>
        <p:xfrm>
          <a:off x="4744790" y="5256090"/>
          <a:ext cx="2421370" cy="6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2" name="Equation" r:id="rId11" imgW="850680" imgH="215640" progId="Equation.3">
                  <p:embed/>
                </p:oleObj>
              </mc:Choice>
              <mc:Fallback>
                <p:oleObj name="Equation" r:id="rId11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790" y="5256090"/>
                        <a:ext cx="2421370" cy="61812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33719"/>
              </p:ext>
            </p:extLst>
          </p:nvPr>
        </p:nvGraphicFramePr>
        <p:xfrm>
          <a:off x="4744790" y="6013938"/>
          <a:ext cx="2623251" cy="60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" name="Equation" r:id="rId13" imgW="965160" imgH="241200" progId="Equation.3">
                  <p:embed/>
                </p:oleObj>
              </mc:Choice>
              <mc:Fallback>
                <p:oleObj name="Equation" r:id="rId13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790" y="6013938"/>
                        <a:ext cx="2623251" cy="606529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ular Callout 12"/>
          <p:cNvSpPr/>
          <p:nvPr/>
        </p:nvSpPr>
        <p:spPr>
          <a:xfrm>
            <a:off x="6056416" y="2945547"/>
            <a:ext cx="2956956" cy="1092063"/>
          </a:xfrm>
          <a:prstGeom prst="wedgeRoundRectCallout">
            <a:avLst>
              <a:gd name="adj1" fmla="val -31724"/>
              <a:gd name="adj2" fmla="val -6650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Method </a:t>
            </a:r>
            <a:r>
              <a:rPr lang="en-US" sz="1600" dirty="0"/>
              <a:t>of </a:t>
            </a:r>
            <a:r>
              <a:rPr lang="en-US" sz="1600" dirty="0" smtClean="0"/>
              <a:t>Quadratures: numerical solution </a:t>
            </a:r>
            <a:r>
              <a:rPr lang="en-US" sz="1600" dirty="0"/>
              <a:t>of </a:t>
            </a:r>
            <a:r>
              <a:rPr lang="en-US" sz="1600" dirty="0" smtClean="0"/>
              <a:t>integral </a:t>
            </a:r>
            <a:r>
              <a:rPr lang="en-US" sz="1600" dirty="0"/>
              <a:t>equation based on </a:t>
            </a:r>
            <a:r>
              <a:rPr lang="en-US" sz="1600" dirty="0" smtClean="0"/>
              <a:t>replacement </a:t>
            </a:r>
            <a:r>
              <a:rPr lang="en-US" sz="1600" dirty="0"/>
              <a:t>of </a:t>
            </a:r>
            <a:r>
              <a:rPr lang="en-US" sz="1600" dirty="0" smtClean="0"/>
              <a:t>integral </a:t>
            </a:r>
            <a:r>
              <a:rPr lang="en-US" sz="1600" dirty="0"/>
              <a:t>by finite </a:t>
            </a:r>
            <a:r>
              <a:rPr lang="en-US" sz="1600" dirty="0" smtClean="0"/>
              <a:t>sum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26607" y="2945549"/>
            <a:ext cx="3370718" cy="367668"/>
          </a:xfrm>
          <a:prstGeom prst="wedgeRoundRectCallout">
            <a:avLst>
              <a:gd name="adj1" fmla="val -21170"/>
              <a:gd name="adj2" fmla="val -10403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Volterra </a:t>
            </a:r>
            <a:r>
              <a:rPr lang="en-US" sz="1600" dirty="0" smtClean="0"/>
              <a:t>Integral Equation of First Kind</a:t>
            </a:r>
          </a:p>
        </p:txBody>
      </p:sp>
    </p:spTree>
    <p:extLst>
      <p:ext uri="{BB962C8B-B14F-4D97-AF65-F5344CB8AC3E}">
        <p14:creationId xmlns:p14="http://schemas.microsoft.com/office/powerpoint/2010/main" val="22620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83089"/>
              </p:ext>
            </p:extLst>
          </p:nvPr>
        </p:nvGraphicFramePr>
        <p:xfrm>
          <a:off x="152166" y="622309"/>
          <a:ext cx="3897924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4481"/>
                <a:gridCol w="974481"/>
                <a:gridCol w="974481"/>
                <a:gridCol w="974481"/>
              </a:tblGrid>
              <a:tr h="2359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Electron</a:t>
                      </a:r>
                    </a:p>
                    <a:p>
                      <a:pPr algn="ctr"/>
                      <a:r>
                        <a:rPr lang="en-US" sz="1200" dirty="0" smtClean="0"/>
                        <a:t>Beam</a:t>
                      </a:r>
                      <a:r>
                        <a:rPr lang="en-US" sz="1200" baseline="0" dirty="0" smtClean="0"/>
                        <a:t> K. E.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Cross</a:t>
                      </a:r>
                      <a:r>
                        <a:rPr lang="en-US" sz="1200" baseline="0" dirty="0" smtClean="0"/>
                        <a:t> Section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nb</a:t>
                      </a:r>
                      <a:r>
                        <a:rPr lang="en-US" sz="120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Stat</a:t>
                      </a:r>
                      <a:r>
                        <a:rPr lang="en-US" sz="1200" baseline="0" dirty="0" smtClean="0"/>
                        <a:t> Error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(no </a:t>
                      </a:r>
                      <a:r>
                        <a:rPr lang="en-US" sz="1200" dirty="0" err="1" smtClean="0"/>
                        <a:t>bg</a:t>
                      </a:r>
                      <a:r>
                        <a:rPr lang="en-US" sz="1200" dirty="0" smtClean="0"/>
                        <a:t>, %)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Stat</a:t>
                      </a:r>
                      <a:r>
                        <a:rPr lang="en-US" sz="1200" baseline="0" dirty="0" smtClean="0"/>
                        <a:t> Error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(with </a:t>
                      </a:r>
                      <a:r>
                        <a:rPr lang="en-US" sz="1200" dirty="0" err="1" smtClean="0"/>
                        <a:t>bg</a:t>
                      </a:r>
                      <a:r>
                        <a:rPr lang="en-US" sz="1200" dirty="0" smtClean="0"/>
                        <a:t>, %)</a:t>
                      </a:r>
                      <a:endParaRPr lang="en-US" sz="1200" b="0" dirty="0" smtClean="0"/>
                    </a:p>
                  </a:txBody>
                  <a:tcPr/>
                </a:tc>
              </a:tr>
              <a:tr h="1415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0.046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24.5</a:t>
                      </a:r>
                      <a:endParaRPr lang="en-US" sz="1200" dirty="0"/>
                    </a:p>
                  </a:txBody>
                  <a:tcPr/>
                </a:tc>
              </a:tr>
              <a:tr h="1415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20.7</a:t>
                      </a:r>
                      <a:endParaRPr lang="en-US" sz="1200" dirty="0"/>
                    </a:p>
                  </a:txBody>
                  <a:tcPr/>
                </a:tc>
              </a:tr>
              <a:tr h="1415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14.7</a:t>
                      </a:r>
                      <a:endParaRPr lang="en-US" sz="1200" dirty="0"/>
                    </a:p>
                  </a:txBody>
                  <a:tcPr/>
                </a:tc>
              </a:tr>
              <a:tr h="1415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13.8</a:t>
                      </a:r>
                      <a:endParaRPr lang="en-US" sz="1200" dirty="0"/>
                    </a:p>
                  </a:txBody>
                  <a:tcPr/>
                </a:tc>
              </a:tr>
              <a:tr h="1415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13.3</a:t>
                      </a:r>
                      <a:endParaRPr lang="en-US" sz="1200" dirty="0"/>
                    </a:p>
                  </a:txBody>
                  <a:tcPr/>
                </a:tc>
              </a:tr>
              <a:tr h="1415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13.8</a:t>
                      </a:r>
                      <a:endParaRPr lang="en-US" sz="1200" dirty="0"/>
                    </a:p>
                  </a:txBody>
                  <a:tcPr/>
                </a:tc>
              </a:tr>
              <a:tr h="1415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14.8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405383"/>
              </p:ext>
            </p:extLst>
          </p:nvPr>
        </p:nvGraphicFramePr>
        <p:xfrm>
          <a:off x="4876800" y="3733800"/>
          <a:ext cx="3897924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4481"/>
                <a:gridCol w="974481"/>
                <a:gridCol w="974481"/>
                <a:gridCol w="974481"/>
              </a:tblGrid>
              <a:tr h="3641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Electron</a:t>
                      </a:r>
                    </a:p>
                    <a:p>
                      <a:pPr algn="ctr"/>
                      <a:r>
                        <a:rPr lang="en-US" sz="1200" dirty="0" smtClean="0"/>
                        <a:t>Beam</a:t>
                      </a:r>
                      <a:r>
                        <a:rPr lang="en-US" sz="1200" baseline="0" dirty="0" smtClean="0"/>
                        <a:t> K. E.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Cross</a:t>
                      </a:r>
                      <a:r>
                        <a:rPr lang="en-US" sz="1200" baseline="0" dirty="0" smtClean="0"/>
                        <a:t> Section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nb</a:t>
                      </a:r>
                      <a:r>
                        <a:rPr lang="en-US" sz="120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Sys Error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(Energy, %)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Sys</a:t>
                      </a:r>
                      <a:r>
                        <a:rPr lang="en-US" sz="1200" baseline="0" dirty="0" smtClean="0"/>
                        <a:t> Error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(Total, %)</a:t>
                      </a:r>
                      <a:endParaRPr lang="en-US" sz="1200" b="0" dirty="0" smtClean="0"/>
                    </a:p>
                  </a:txBody>
                  <a:tcPr/>
                </a:tc>
              </a:tr>
              <a:tr h="218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0.046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15.3</a:t>
                      </a:r>
                      <a:endParaRPr lang="en-US" sz="1200" dirty="0"/>
                    </a:p>
                  </a:txBody>
                  <a:tcPr/>
                </a:tc>
              </a:tr>
              <a:tr h="218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</a:tr>
              <a:tr h="218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12.2</a:t>
                      </a:r>
                      <a:endParaRPr lang="en-US" sz="1200" dirty="0"/>
                    </a:p>
                  </a:txBody>
                  <a:tcPr/>
                </a:tc>
              </a:tr>
              <a:tr h="218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11.4</a:t>
                      </a:r>
                      <a:endParaRPr lang="en-US" sz="1200" dirty="0"/>
                    </a:p>
                  </a:txBody>
                  <a:tcPr/>
                </a:tc>
              </a:tr>
              <a:tr h="218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10.7</a:t>
                      </a:r>
                      <a:endParaRPr lang="en-US" sz="1200" dirty="0"/>
                    </a:p>
                  </a:txBody>
                  <a:tcPr/>
                </a:tc>
              </a:tr>
              <a:tr h="218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10.5</a:t>
                      </a:r>
                      <a:endParaRPr lang="en-US" sz="1200" dirty="0"/>
                    </a:p>
                  </a:txBody>
                  <a:tcPr/>
                </a:tc>
              </a:tr>
              <a:tr h="2184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5" y="442428"/>
            <a:ext cx="4928235" cy="292227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896260"/>
              </p:ext>
            </p:extLst>
          </p:nvPr>
        </p:nvGraphicFramePr>
        <p:xfrm>
          <a:off x="228600" y="3733800"/>
          <a:ext cx="4343400" cy="2590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81400"/>
                <a:gridCol w="762000"/>
              </a:tblGrid>
              <a:tr h="43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Absolute </a:t>
                      </a:r>
                      <a:r>
                        <a:rPr lang="en-US" sz="2000" b="0" dirty="0" smtClean="0"/>
                        <a:t>Beam Energy</a:t>
                      </a:r>
                      <a:r>
                        <a:rPr lang="en-US" sz="2000" b="0" dirty="0" smtClean="0"/>
                        <a:t>,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l-GR" sz="2000" b="0" i="1" dirty="0" smtClean="0"/>
                        <a:t>δ</a:t>
                      </a:r>
                      <a:r>
                        <a:rPr lang="en-US" sz="2000" b="0" i="1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0.1%</a:t>
                      </a:r>
                      <a:endParaRPr lang="en-US" sz="2000" b="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Beam</a:t>
                      </a:r>
                      <a:r>
                        <a:rPr lang="en-US" sz="2000" b="0" baseline="0" dirty="0" smtClean="0"/>
                        <a:t> Current, </a:t>
                      </a:r>
                      <a:r>
                        <a:rPr lang="el-GR" sz="2000" b="0" i="1" baseline="0" dirty="0" smtClean="0"/>
                        <a:t>δ</a:t>
                      </a:r>
                      <a:r>
                        <a:rPr lang="en-US" sz="2000" b="0" i="1" baseline="0" dirty="0" smtClean="0"/>
                        <a:t>I/I</a:t>
                      </a:r>
                      <a:endParaRPr lang="en-US" sz="2000" b="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3%</a:t>
                      </a:r>
                      <a:endParaRPr lang="en-US" sz="2000" b="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Photon</a:t>
                      </a:r>
                      <a:r>
                        <a:rPr lang="en-US" sz="2000" b="0" baseline="0" dirty="0" smtClean="0"/>
                        <a:t> Flux, </a:t>
                      </a:r>
                      <a:r>
                        <a:rPr lang="el-GR" sz="2000" b="0" i="1" baseline="0" dirty="0" smtClean="0"/>
                        <a:t>δ</a:t>
                      </a:r>
                      <a:r>
                        <a:rPr lang="en-US" sz="2000" b="0" i="1" baseline="0" dirty="0" smtClean="0"/>
                        <a:t>φ/</a:t>
                      </a:r>
                      <a:r>
                        <a:rPr lang="el-GR" sz="2000" b="0" i="1" baseline="0" dirty="0" smtClean="0"/>
                        <a:t>φ</a:t>
                      </a:r>
                      <a:endParaRPr lang="en-US" sz="2000" b="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Radiator</a:t>
                      </a:r>
                      <a:r>
                        <a:rPr lang="en-US" sz="2000" baseline="0" dirty="0" smtClean="0"/>
                        <a:t> Thickness, </a:t>
                      </a:r>
                      <a:r>
                        <a:rPr lang="el-GR" sz="2000" i="1" baseline="0" dirty="0" smtClean="0"/>
                        <a:t>δ</a:t>
                      </a:r>
                      <a:r>
                        <a:rPr lang="en-US" sz="2000" i="1" baseline="0" dirty="0" smtClean="0"/>
                        <a:t>R/R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3%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Bubble</a:t>
                      </a:r>
                      <a:r>
                        <a:rPr lang="en-US" sz="2000" baseline="0" dirty="0" smtClean="0"/>
                        <a:t> Chamber Thickness, </a:t>
                      </a:r>
                      <a:r>
                        <a:rPr lang="el-GR" sz="2000" i="1" baseline="0" dirty="0" smtClean="0"/>
                        <a:t>δ</a:t>
                      </a:r>
                      <a:r>
                        <a:rPr lang="en-US" sz="2000" i="1" baseline="0" dirty="0" smtClean="0"/>
                        <a:t>T/T</a:t>
                      </a:r>
                      <a:endParaRPr lang="en-US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3%</a:t>
                      </a:r>
                      <a:endParaRPr lang="en-US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Bubble</a:t>
                      </a:r>
                      <a:r>
                        <a:rPr lang="en-US" sz="2000" baseline="0" dirty="0" smtClean="0"/>
                        <a:t> Chamber Efficiency, </a:t>
                      </a:r>
                      <a:r>
                        <a:rPr lang="el-GR" sz="2000" i="1" baseline="0" dirty="0" smtClean="0"/>
                        <a:t>ε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8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89057"/>
          </a:xfrm>
        </p:spPr>
        <p:txBody>
          <a:bodyPr>
            <a:normAutofit/>
          </a:bodyPr>
          <a:lstStyle/>
          <a:p>
            <a:pPr algn="l"/>
            <a:r>
              <a:rPr lang="en-US" sz="36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JLab Projected </a:t>
            </a:r>
            <a:r>
              <a:rPr lang="en-US" sz="3600" kern="0" baseline="30000" dirty="0" smtClean="0">
                <a:solidFill>
                  <a:srgbClr val="2F4D8E"/>
                </a:solidFill>
                <a:latin typeface="Minion Pro"/>
              </a:rPr>
              <a:t>12</a:t>
            </a:r>
            <a:r>
              <a:rPr lang="en-US" sz="3600" kern="0" dirty="0" smtClean="0">
                <a:solidFill>
                  <a:srgbClr val="2F4D8E"/>
                </a:solidFill>
                <a:latin typeface="Minion Pro"/>
              </a:rPr>
              <a:t>C</a:t>
            </a:r>
            <a:r>
              <a:rPr lang="en-US" sz="36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(</a:t>
            </a:r>
            <a:r>
              <a:rPr lang="en-US" sz="3600" dirty="0" smtClean="0">
                <a:solidFill>
                  <a:srgbClr val="2F4D8E"/>
                </a:solidFill>
                <a:latin typeface="Symbol" panose="05050102010706020507" pitchFamily="18" charset="2"/>
              </a:rPr>
              <a:t>a</a:t>
            </a:r>
            <a:r>
              <a:rPr lang="en-US" sz="3600" dirty="0" smtClean="0">
                <a:solidFill>
                  <a:srgbClr val="2F4D8E"/>
                </a:solidFill>
              </a:rPr>
              <a:t>,</a:t>
            </a:r>
            <a:r>
              <a:rPr lang="en-US" sz="3600" dirty="0" smtClean="0">
                <a:solidFill>
                  <a:srgbClr val="2F4D8E"/>
                </a:solidFill>
                <a:latin typeface="Symbol" panose="05050102010706020507" pitchFamily="18" charset="2"/>
              </a:rPr>
              <a:t>g</a:t>
            </a:r>
            <a:r>
              <a:rPr lang="en-US" sz="36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)</a:t>
            </a:r>
            <a:r>
              <a:rPr lang="en-US" sz="3600" kern="0" baseline="30000" dirty="0" smtClean="0">
                <a:solidFill>
                  <a:srgbClr val="2F4D8E"/>
                </a:solidFill>
                <a:latin typeface="Minion Pro"/>
              </a:rPr>
              <a:t>16</a:t>
            </a:r>
            <a:r>
              <a:rPr lang="en-US" sz="3600" kern="0" dirty="0" smtClean="0">
                <a:solidFill>
                  <a:srgbClr val="2F4D8E"/>
                </a:solidFill>
                <a:latin typeface="Minion Pro"/>
              </a:rPr>
              <a:t>O S-Factor</a:t>
            </a:r>
            <a:r>
              <a:rPr lang="en-US" sz="36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95681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229"/>
                </a:solidFill>
              </a:rPr>
              <a:t>Statistical Error: dominated by background subtraction from</a:t>
            </a:r>
            <a:r>
              <a:rPr lang="en-US" sz="2000" baseline="30000" dirty="0" smtClean="0">
                <a:solidFill>
                  <a:srgbClr val="000229"/>
                </a:solidFill>
              </a:rPr>
              <a:t> 18</a:t>
            </a:r>
            <a:r>
              <a:rPr lang="en-US" sz="2000" dirty="0" smtClean="0">
                <a:solidFill>
                  <a:srgbClr val="000229"/>
                </a:solidFill>
              </a:rPr>
              <a:t>O(</a:t>
            </a:r>
            <a:r>
              <a:rPr lang="en-US" sz="2000" dirty="0" smtClean="0">
                <a:solidFill>
                  <a:srgbClr val="000229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0229"/>
                </a:solidFill>
              </a:rPr>
              <a:t>,</a:t>
            </a:r>
            <a:r>
              <a:rPr lang="en-US" sz="2000" dirty="0">
                <a:solidFill>
                  <a:srgbClr val="000229"/>
                </a:solidFill>
                <a:latin typeface="Symbol" panose="05050102010706020507" pitchFamily="18" charset="2"/>
              </a:rPr>
              <a:t>a</a:t>
            </a:r>
            <a:r>
              <a:rPr lang="en-US" sz="2000" dirty="0" smtClean="0">
                <a:solidFill>
                  <a:srgbClr val="000229"/>
                </a:solidFill>
              </a:rPr>
              <a:t>)</a:t>
            </a:r>
            <a:r>
              <a:rPr lang="en-US" sz="2000" baseline="30000" dirty="0" smtClean="0">
                <a:solidFill>
                  <a:srgbClr val="000229"/>
                </a:solidFill>
              </a:rPr>
              <a:t>14</a:t>
            </a:r>
            <a:r>
              <a:rPr lang="en-US" sz="2000" dirty="0" smtClean="0">
                <a:solidFill>
                  <a:srgbClr val="000229"/>
                </a:solidFill>
              </a:rPr>
              <a:t>C (depletion = 5,000)</a:t>
            </a:r>
          </a:p>
        </p:txBody>
      </p:sp>
      <p:pic>
        <p:nvPicPr>
          <p:cNvPr id="9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0" y="3486150"/>
            <a:ext cx="5686424" cy="3371850"/>
          </a:xfr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740603"/>
              </p:ext>
            </p:extLst>
          </p:nvPr>
        </p:nvGraphicFramePr>
        <p:xfrm>
          <a:off x="1506414" y="1533042"/>
          <a:ext cx="6295296" cy="2103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328"/>
                <a:gridCol w="899328"/>
                <a:gridCol w="899328"/>
                <a:gridCol w="899328"/>
                <a:gridCol w="899328"/>
                <a:gridCol w="899328"/>
                <a:gridCol w="899328"/>
              </a:tblGrid>
              <a:tr h="3443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Electron</a:t>
                      </a:r>
                    </a:p>
                    <a:p>
                      <a:pPr algn="ctr"/>
                      <a:r>
                        <a:rPr lang="en-US" sz="1000" dirty="0" smtClean="0"/>
                        <a:t>Beam</a:t>
                      </a:r>
                      <a:r>
                        <a:rPr lang="en-US" sz="1000" baseline="0" dirty="0" smtClean="0"/>
                        <a:t> K. E.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Gamma</a:t>
                      </a:r>
                    </a:p>
                    <a:p>
                      <a:pPr algn="ctr"/>
                      <a:r>
                        <a:rPr lang="en-US" sz="1000" b="0" dirty="0" smtClean="0"/>
                        <a:t>Energy</a:t>
                      </a:r>
                      <a:r>
                        <a:rPr lang="en-US" sz="1000" b="0" baseline="0" dirty="0" smtClean="0"/>
                        <a:t> (MeV)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baseline="0" dirty="0" smtClean="0"/>
                        <a:t>E</a:t>
                      </a:r>
                      <a:r>
                        <a:rPr lang="en-US" sz="1000" i="1" baseline="-25000" dirty="0" smtClean="0"/>
                        <a:t>CM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(MeV)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Cross</a:t>
                      </a:r>
                      <a:r>
                        <a:rPr lang="en-US" sz="1000" baseline="0" dirty="0" smtClean="0"/>
                        <a:t> Section </a:t>
                      </a:r>
                      <a:r>
                        <a:rPr lang="en-US" sz="1000" dirty="0" smtClean="0"/>
                        <a:t>(</a:t>
                      </a:r>
                      <a:r>
                        <a:rPr lang="en-US" sz="1000" dirty="0" err="1" smtClean="0"/>
                        <a:t>nb</a:t>
                      </a:r>
                      <a:r>
                        <a:rPr lang="en-US" sz="1000" dirty="0" smtClean="0"/>
                        <a:t>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err="1" smtClean="0"/>
                        <a:t>S</a:t>
                      </a:r>
                      <a:r>
                        <a:rPr lang="en-US" sz="1000" i="1" baseline="-25000" dirty="0" err="1" smtClean="0"/>
                        <a:t>tot</a:t>
                      </a:r>
                      <a:r>
                        <a:rPr lang="en-US" sz="1000" baseline="0" dirty="0" smtClean="0"/>
                        <a:t> Factor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(keV b)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</a:t>
                      </a:r>
                      <a:r>
                        <a:rPr lang="en-US" sz="1000" baseline="0" dirty="0" smtClean="0"/>
                        <a:t> Error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(%)</a:t>
                      </a:r>
                      <a:endParaRPr lang="en-US" sz="1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Sys</a:t>
                      </a:r>
                      <a:r>
                        <a:rPr lang="en-US" sz="1000" baseline="0" dirty="0" smtClean="0"/>
                        <a:t> Error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(Total, %)</a:t>
                      </a:r>
                      <a:endParaRPr lang="en-US" sz="1000" b="0" dirty="0" smtClean="0"/>
                    </a:p>
                  </a:txBody>
                  <a:tcPr/>
                </a:tc>
              </a:tr>
              <a:tr h="2119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7.9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7.85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0.69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0.046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62.2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15.3</a:t>
                      </a:r>
                      <a:endParaRPr lang="en-US" sz="1000" dirty="0"/>
                    </a:p>
                  </a:txBody>
                  <a:tcPr/>
                </a:tc>
              </a:tr>
              <a:tr h="2119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7.95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0.185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48.7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13.5</a:t>
                      </a:r>
                      <a:endParaRPr lang="en-US" sz="1000" dirty="0"/>
                    </a:p>
                  </a:txBody>
                  <a:tcPr/>
                </a:tc>
              </a:tr>
              <a:tr h="2119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8.05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41.8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12.2</a:t>
                      </a:r>
                      <a:endParaRPr lang="en-US" sz="1000" dirty="0"/>
                    </a:p>
                  </a:txBody>
                  <a:tcPr/>
                </a:tc>
              </a:tr>
              <a:tr h="2119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0.99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1.53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35.5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11.4</a:t>
                      </a:r>
                      <a:endParaRPr lang="en-US" sz="1000" dirty="0"/>
                    </a:p>
                  </a:txBody>
                  <a:tcPr/>
                </a:tc>
              </a:tr>
              <a:tr h="2119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3.49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32.0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13.3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10.7</a:t>
                      </a:r>
                      <a:endParaRPr lang="en-US" sz="1000" dirty="0"/>
                    </a:p>
                  </a:txBody>
                  <a:tcPr/>
                </a:tc>
              </a:tr>
              <a:tr h="2119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8.35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28.8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10.5</a:t>
                      </a:r>
                      <a:endParaRPr lang="en-US" sz="1000" dirty="0"/>
                    </a:p>
                  </a:txBody>
                  <a:tcPr/>
                </a:tc>
              </a:tr>
              <a:tr h="2119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8.45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13.6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26.3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10.1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6095490" y="4502260"/>
            <a:ext cx="2591310" cy="1143000"/>
          </a:xfrm>
          <a:prstGeom prst="wedgeRoundRectCallout">
            <a:avLst>
              <a:gd name="adj1" fmla="val -49677"/>
              <a:gd name="adj2" fmla="val -25768"/>
              <a:gd name="adj3" fmla="val 16667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8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92D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Bubble Chamber experiment measures total </a:t>
            </a:r>
            <a:r>
              <a:rPr lang="en-US" sz="2000" dirty="0" smtClean="0"/>
              <a:t>S-Factor, S</a:t>
            </a:r>
            <a:r>
              <a:rPr lang="en-US" sz="2000" baseline="-25000" dirty="0" smtClean="0"/>
              <a:t>E1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E2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0362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0" y="960120"/>
            <a:ext cx="8340090" cy="494538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76200" y="5755079"/>
                <a:ext cx="2310740" cy="838200"/>
              </a:xfrm>
              <a:prstGeom prst="wedgeRoundRectCallout">
                <a:avLst>
                  <a:gd name="adj1" fmla="val -21932"/>
                  <a:gd name="adj2" fmla="val -148365"/>
                  <a:gd name="adj3" fmla="val 16667"/>
                </a:avLst>
              </a:prstGeom>
              <a:gradFill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80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solidFill>
                  <a:srgbClr val="92D050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</a:t>
                </a:r>
                <a:r>
                  <a:rPr lang="en-US" sz="2000" dirty="0" smtClean="0"/>
                  <a:t>otal S-Factor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2000" dirty="0" smtClean="0"/>
                  <a:t> S</a:t>
                </a:r>
                <a:r>
                  <a:rPr lang="en-US" sz="2000" baseline="-25000" dirty="0" smtClean="0"/>
                  <a:t>E1</a:t>
                </a:r>
                <a:endParaRPr lang="en-US" sz="2000" dirty="0"/>
              </a:p>
              <a:p>
                <a:pPr algn="ctr"/>
                <a:r>
                  <a:rPr lang="en-US" sz="2000" dirty="0" smtClean="0"/>
                  <a:t> (S</a:t>
                </a:r>
                <a:r>
                  <a:rPr lang="en-US" sz="2000" baseline="-25000" dirty="0" smtClean="0"/>
                  <a:t>E2 </a:t>
                </a:r>
                <a:r>
                  <a:rPr lang="en-US" sz="2000" dirty="0" smtClean="0"/>
                  <a:t>is small)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755079"/>
                <a:ext cx="2310740" cy="838200"/>
              </a:xfrm>
              <a:prstGeom prst="wedgeRoundRectCallout">
                <a:avLst>
                  <a:gd name="adj1" fmla="val -21932"/>
                  <a:gd name="adj2" fmla="val -148365"/>
                  <a:gd name="adj3" fmla="val 16667"/>
                </a:avLst>
              </a:prstGeom>
              <a:blipFill rotWithShape="1">
                <a:blip r:embed="rId3"/>
                <a:stretch>
                  <a:fillRect b="-1812"/>
                </a:stretch>
              </a:blipFill>
              <a:ln>
                <a:solidFill>
                  <a:srgbClr val="92D050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7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04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Superheated Targets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6866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/>
              <a:t>List of superheated liquids to be used in </a:t>
            </a:r>
            <a:r>
              <a:rPr lang="en-US" sz="2400" dirty="0" smtClean="0"/>
              <a:t>experiment: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Readout: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2000" dirty="0" smtClean="0"/>
              <a:t>Fast Digital </a:t>
            </a:r>
            <a:r>
              <a:rPr lang="en-US" sz="2000" dirty="0"/>
              <a:t>Camera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2000" dirty="0"/>
              <a:t>Acoustic </a:t>
            </a:r>
            <a:r>
              <a:rPr lang="en-US" sz="2000" dirty="0" smtClean="0"/>
              <a:t>Signal to discriminate between neutron and alpha events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577935"/>
              </p:ext>
            </p:extLst>
          </p:nvPr>
        </p:nvGraphicFramePr>
        <p:xfrm>
          <a:off x="1831070" y="2142887"/>
          <a:ext cx="711332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559"/>
                <a:gridCol w="1120749"/>
                <a:gridCol w="2230059"/>
                <a:gridCol w="20699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O Targets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 smtClean="0"/>
                        <a:t>16</a:t>
                      </a:r>
                      <a:r>
                        <a:rPr lang="en-US" sz="2000" dirty="0" smtClean="0"/>
                        <a:t>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30000" dirty="0" smtClean="0"/>
                        <a:t>17</a:t>
                      </a:r>
                      <a:r>
                        <a:rPr lang="en-US" sz="2000" dirty="0" smtClean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30000" dirty="0" smtClean="0"/>
                        <a:t>18</a:t>
                      </a:r>
                      <a:r>
                        <a:rPr lang="en-US" sz="2000" dirty="0" smtClean="0"/>
                        <a:t>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Natural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99.757%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0.038%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0.205</a:t>
                      </a:r>
                      <a:r>
                        <a:rPr lang="en-US" sz="2000" baseline="0" dirty="0" smtClean="0"/>
                        <a:t>%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30000" dirty="0" smtClean="0"/>
                        <a:t>16</a:t>
                      </a:r>
                      <a:r>
                        <a:rPr lang="en-US" sz="2000" dirty="0" smtClean="0"/>
                        <a:t>O Target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Depleted &gt; 5,000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Depleted &gt; 5,000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30000" dirty="0" smtClean="0"/>
                        <a:t>17</a:t>
                      </a:r>
                      <a:r>
                        <a:rPr lang="en-US" sz="2000" dirty="0" smtClean="0"/>
                        <a:t>O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Enriched &gt; 80%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&lt;1.0%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30000" dirty="0" smtClean="0"/>
                        <a:t>18</a:t>
                      </a:r>
                      <a:r>
                        <a:rPr lang="en-US" sz="2000" dirty="0" smtClean="0"/>
                        <a:t>O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&lt;1.0%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Enriched &gt; 80%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58140" y="2897579"/>
            <a:ext cx="1045030" cy="399768"/>
          </a:xfrm>
          <a:prstGeom prst="wedgeRoundRectCallout">
            <a:avLst>
              <a:gd name="adj1" fmla="val 68599"/>
              <a:gd name="adj2" fmla="val -80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Physics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3127" y="3481756"/>
            <a:ext cx="1664818" cy="642329"/>
          </a:xfrm>
          <a:prstGeom prst="wedgeRoundRectCallout">
            <a:avLst>
              <a:gd name="adj1" fmla="val 53816"/>
              <a:gd name="adj2" fmla="val -157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Measure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Backgrounds</a:t>
            </a:r>
          </a:p>
        </p:txBody>
      </p:sp>
    </p:spTree>
    <p:extLst>
      <p:ext uri="{BB962C8B-B14F-4D97-AF65-F5344CB8AC3E}">
        <p14:creationId xmlns:p14="http://schemas.microsoft.com/office/powerpoint/2010/main" val="24222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0014" y="0"/>
            <a:ext cx="8229600" cy="8382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Test Beamline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080"/>
            <a:ext cx="8046720" cy="621792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Schematics of Test </a:t>
            </a:r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Beamline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344" y="1055078"/>
            <a:ext cx="628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ower </a:t>
            </a:r>
            <a:r>
              <a:rPr lang="en-US" dirty="0">
                <a:solidFill>
                  <a:prstClr val="black"/>
                </a:solidFill>
              </a:rPr>
              <a:t>deposited in </a:t>
            </a:r>
            <a:r>
              <a:rPr lang="en-US" dirty="0" smtClean="0">
                <a:solidFill>
                  <a:prstClr val="black"/>
                </a:solidFill>
              </a:rPr>
              <a:t>radiator (100 µA </a:t>
            </a:r>
            <a:r>
              <a:rPr lang="en-US" dirty="0">
                <a:solidFill>
                  <a:prstClr val="black"/>
                </a:solidFill>
              </a:rPr>
              <a:t>and 8.5 </a:t>
            </a:r>
            <a:r>
              <a:rPr lang="en-US" dirty="0" smtClean="0">
                <a:solidFill>
                  <a:prstClr val="black"/>
                </a:solidFill>
              </a:rPr>
              <a:t>MeV) :</a:t>
            </a:r>
            <a:endParaRPr lang="en-US" dirty="0">
              <a:solidFill>
                <a:prstClr val="black"/>
              </a:solidFill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dirty="0">
                <a:solidFill>
                  <a:prstClr val="black"/>
                </a:solidFill>
              </a:rPr>
              <a:t>  6</a:t>
            </a:r>
            <a:r>
              <a:rPr lang="en-US" dirty="0" smtClean="0">
                <a:solidFill>
                  <a:prstClr val="black"/>
                </a:solidFill>
              </a:rPr>
              <a:t> mm: </a:t>
            </a:r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nergy </a:t>
            </a:r>
            <a:r>
              <a:rPr lang="en-US" dirty="0">
                <a:solidFill>
                  <a:prstClr val="black"/>
                </a:solidFill>
              </a:rPr>
              <a:t>loss =</a:t>
            </a:r>
            <a:r>
              <a:rPr lang="en-US" dirty="0" smtClean="0">
                <a:solidFill>
                  <a:prstClr val="black"/>
                </a:solidFill>
              </a:rPr>
              <a:t> 8.5 MeV</a:t>
            </a:r>
            <a:r>
              <a:rPr lang="en-US" dirty="0">
                <a:solidFill>
                  <a:prstClr val="black"/>
                </a:solidFill>
              </a:rPr>
              <a:t>, P = </a:t>
            </a:r>
            <a:r>
              <a:rPr lang="en-US" dirty="0" smtClean="0">
                <a:solidFill>
                  <a:prstClr val="black"/>
                </a:solidFill>
              </a:rPr>
              <a:t>850 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Pure Copper and Aluminum (high neutron threshold):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baseline="30000" dirty="0" smtClean="0">
                <a:solidFill>
                  <a:prstClr val="black"/>
                </a:solidFill>
              </a:rPr>
              <a:t>63</a:t>
            </a:r>
            <a:r>
              <a:rPr lang="en-US" dirty="0" smtClean="0">
                <a:solidFill>
                  <a:prstClr val="black"/>
                </a:solidFill>
              </a:rPr>
              <a:t>C(</a:t>
            </a:r>
            <a:r>
              <a:rPr lang="en-US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dirty="0" err="1" smtClean="0">
                <a:solidFill>
                  <a:prstClr val="black"/>
                </a:solidFill>
              </a:rPr>
              <a:t>,n</a:t>
            </a:r>
            <a:r>
              <a:rPr lang="en-US" dirty="0" smtClean="0">
                <a:solidFill>
                  <a:prstClr val="black"/>
                </a:solidFill>
              </a:rPr>
              <a:t>) threshold = 10.86 MeV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baseline="30000" dirty="0" smtClean="0">
                <a:solidFill>
                  <a:prstClr val="black"/>
                </a:solidFill>
              </a:rPr>
              <a:t>27</a:t>
            </a:r>
            <a:r>
              <a:rPr lang="en-US" dirty="0" smtClean="0">
                <a:solidFill>
                  <a:prstClr val="black"/>
                </a:solidFill>
              </a:rPr>
              <a:t>Al(</a:t>
            </a:r>
            <a:r>
              <a:rPr lang="en-US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dirty="0" err="1" smtClean="0">
                <a:solidFill>
                  <a:prstClr val="black"/>
                </a:solidFill>
              </a:rPr>
              <a:t>,n</a:t>
            </a:r>
            <a:r>
              <a:rPr lang="en-US" dirty="0">
                <a:solidFill>
                  <a:prstClr val="black"/>
                </a:solidFill>
              </a:rPr>
              <a:t>) threshold = </a:t>
            </a:r>
            <a:r>
              <a:rPr lang="en-US" dirty="0" smtClean="0">
                <a:solidFill>
                  <a:prstClr val="black"/>
                </a:solidFill>
              </a:rPr>
              <a:t>13.06 MeV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7060" y="2823835"/>
            <a:ext cx="8102044" cy="3940821"/>
            <a:chOff x="77060" y="2823835"/>
            <a:chExt cx="8102044" cy="3940821"/>
          </a:xfrm>
        </p:grpSpPr>
        <p:grpSp>
          <p:nvGrpSpPr>
            <p:cNvPr id="54" name="Group 53"/>
            <p:cNvGrpSpPr/>
            <p:nvPr/>
          </p:nvGrpSpPr>
          <p:grpSpPr>
            <a:xfrm>
              <a:off x="77060" y="2823835"/>
              <a:ext cx="8102044" cy="3940821"/>
              <a:chOff x="733716" y="2147976"/>
              <a:chExt cx="8102044" cy="394082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962400" y="3886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066800" y="4114799"/>
                <a:ext cx="2895600" cy="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7772400" y="3657600"/>
                <a:ext cx="914400" cy="9144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1658815" y="3534370"/>
                <a:ext cx="1" cy="3384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733716" y="2147976"/>
                <a:ext cx="1053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Electron K.E.</a:t>
                </a:r>
              </a:p>
              <a:p>
                <a:r>
                  <a:rPr lang="en-US" sz="1200" dirty="0" smtClean="0"/>
                  <a:t>7.9 – 8.5 MeV</a:t>
                </a:r>
              </a:p>
              <a:p>
                <a:r>
                  <a:rPr lang="en-US" sz="1200" dirty="0" smtClean="0"/>
                  <a:t>0.01 – </a:t>
                </a:r>
                <a:r>
                  <a:rPr lang="en-US" sz="1200" dirty="0"/>
                  <a:t>1</a:t>
                </a:r>
                <a:r>
                  <a:rPr lang="en-US" sz="1200" dirty="0" smtClean="0"/>
                  <a:t>00 µA</a:t>
                </a:r>
                <a:endParaRPr lang="en-US" sz="12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195754" y="3257371"/>
                <a:ext cx="1010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Al Beam Pipe</a:t>
                </a:r>
                <a:endParaRPr lang="en-US" sz="1200" dirty="0"/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1230759" y="2794307"/>
                <a:ext cx="0" cy="12976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386601" y="2397695"/>
                <a:ext cx="1151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Cu </a:t>
                </a:r>
              </a:p>
              <a:p>
                <a:pPr algn="ctr"/>
                <a:r>
                  <a:rPr lang="en-US" sz="1200" dirty="0" smtClean="0"/>
                  <a:t>Radiator/Dump</a:t>
                </a:r>
              </a:p>
              <a:p>
                <a:pPr algn="ctr"/>
                <a:r>
                  <a:rPr lang="en-US" sz="1200" dirty="0"/>
                  <a:t>6</a:t>
                </a:r>
                <a:r>
                  <a:rPr lang="en-US" sz="1200" dirty="0" smtClean="0"/>
                  <a:t> mm</a:t>
                </a: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V="1">
                <a:off x="5943600" y="4429541"/>
                <a:ext cx="0" cy="828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5334000" y="5257800"/>
                <a:ext cx="126682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Bubble Chamber</a:t>
                </a:r>
              </a:p>
              <a:p>
                <a:r>
                  <a:rPr lang="en-US" sz="1200" dirty="0" smtClean="0"/>
                  <a:t>Superheated N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O</a:t>
                </a:r>
              </a:p>
              <a:p>
                <a:r>
                  <a:rPr lang="en-US" sz="1200" dirty="0" smtClean="0"/>
                  <a:t>3 cm long</a:t>
                </a:r>
              </a:p>
              <a:p>
                <a:r>
                  <a:rPr lang="en-US" sz="1200" dirty="0" smtClean="0"/>
                  <a:t>-10°C, 50 atm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23440" y="5068669"/>
                <a:ext cx="1212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Al Photon Dump</a:t>
                </a:r>
              </a:p>
              <a:p>
                <a:r>
                  <a:rPr lang="en-US" sz="1200" dirty="0"/>
                  <a:t>4</a:t>
                </a:r>
                <a:r>
                  <a:rPr lang="en-US" sz="1200" dirty="0" smtClean="0"/>
                  <a:t>0 cm long</a:t>
                </a:r>
              </a:p>
            </p:txBody>
          </p:sp>
          <p:cxnSp>
            <p:nvCxnSpPr>
              <p:cNvPr id="73" name="Straight Arrow Connector 72"/>
              <p:cNvCxnSpPr>
                <a:endCxn id="64" idx="2"/>
              </p:cNvCxnSpPr>
              <p:nvPr/>
            </p:nvCxnSpPr>
            <p:spPr>
              <a:xfrm flipV="1">
                <a:off x="8229600" y="4572000"/>
                <a:ext cx="0" cy="5556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9624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3962400" y="3048000"/>
                <a:ext cx="1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4038600" y="3962400"/>
                <a:ext cx="533400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032739" y="4091940"/>
                <a:ext cx="533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762000" y="4114800"/>
                <a:ext cx="79248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4456639" y="4267200"/>
                <a:ext cx="1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3999440" y="4930169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Cu  Photon</a:t>
                </a:r>
              </a:p>
              <a:p>
                <a:r>
                  <a:rPr lang="en-US" sz="1200" dirty="0" smtClean="0"/>
                  <a:t>Collimator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371600" y="3886200"/>
                <a:ext cx="2590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714945" y="4548664"/>
              <a:ext cx="4824410" cy="1657529"/>
              <a:chOff x="714945" y="4548664"/>
              <a:chExt cx="4824410" cy="165752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14945" y="5019259"/>
                <a:ext cx="2590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5082155" y="4572000"/>
                <a:ext cx="457200" cy="457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285724" y="5019259"/>
                <a:ext cx="732857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295709" y="4548664"/>
                <a:ext cx="732857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2650403" y="5134928"/>
                <a:ext cx="1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204937" y="5744528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Ceramic</a:t>
                </a:r>
              </a:p>
              <a:p>
                <a:r>
                  <a:rPr lang="en-US" sz="1200" dirty="0" smtClean="0"/>
                  <a:t>Insulator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38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 3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0987" y="609600"/>
            <a:ext cx="7461504" cy="55961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200" y="3295455"/>
            <a:ext cx="1066800" cy="762000"/>
          </a:xfrm>
          <a:prstGeom prst="wedgeRoundRectCallout">
            <a:avLst>
              <a:gd name="adj1" fmla="val 88414"/>
              <a:gd name="adj2" fmla="val -1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113317" y="5866748"/>
            <a:ext cx="1866900" cy="677959"/>
          </a:xfrm>
          <a:prstGeom prst="wedgeRoundRectCallout">
            <a:avLst>
              <a:gd name="adj1" fmla="val -17008"/>
              <a:gd name="adj2" fmla="val -2679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5D Spectrometer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444682" y="3066855"/>
            <a:ext cx="1600200" cy="990600"/>
          </a:xfrm>
          <a:prstGeom prst="wedgeRoundRectCallout">
            <a:avLst>
              <a:gd name="adj1" fmla="val -85784"/>
              <a:gd name="adj2" fmla="val 112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8460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photo 2-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5341" r="3332" b="3795"/>
          <a:stretch/>
        </p:blipFill>
        <p:spPr>
          <a:xfrm>
            <a:off x="226621" y="900523"/>
            <a:ext cx="4849435" cy="3138077"/>
          </a:xfrm>
          <a:prstGeom prst="rect">
            <a:avLst/>
          </a:prstGeom>
        </p:spPr>
      </p:pic>
      <p:pic>
        <p:nvPicPr>
          <p:cNvPr id="7" name="Picture 6" descr="photo 5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91000"/>
            <a:ext cx="3422184" cy="256663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562600" y="1795420"/>
            <a:ext cx="1866900" cy="677959"/>
          </a:xfrm>
          <a:prstGeom prst="wedgeRoundRectCallout">
            <a:avLst>
              <a:gd name="adj1" fmla="val -101609"/>
              <a:gd name="adj2" fmla="val -1574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 Photon Dump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0" y="4064190"/>
            <a:ext cx="1866900" cy="677959"/>
          </a:xfrm>
          <a:prstGeom prst="wedgeRoundRectCallout">
            <a:avLst>
              <a:gd name="adj1" fmla="val -12555"/>
              <a:gd name="adj2" fmla="val -3292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Cu Photon Collimator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24000" y="152400"/>
            <a:ext cx="1866900" cy="677959"/>
          </a:xfrm>
          <a:prstGeom prst="wedgeRoundRectCallout">
            <a:avLst>
              <a:gd name="adj1" fmla="val -25277"/>
              <a:gd name="adj2" fmla="val 2189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Cu Electron Radiator/Dump</a:t>
            </a:r>
          </a:p>
        </p:txBody>
      </p:sp>
    </p:spTree>
    <p:extLst>
      <p:ext uri="{BB962C8B-B14F-4D97-AF65-F5344CB8AC3E}">
        <p14:creationId xmlns:p14="http://schemas.microsoft.com/office/powerpoint/2010/main" val="19660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" y="174844"/>
            <a:ext cx="8237082" cy="61497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612" y="3249723"/>
            <a:ext cx="2019188" cy="484078"/>
          </a:xfrm>
          <a:prstGeom prst="roundRect">
            <a:avLst>
              <a:gd name="adj" fmla="val 1584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Fast Valve Gauge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4" idx="0"/>
          </p:cNvCxnSpPr>
          <p:nvPr/>
        </p:nvCxnSpPr>
        <p:spPr>
          <a:xfrm flipH="1" flipV="1">
            <a:off x="1066802" y="2819401"/>
            <a:ext cx="133404" cy="430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6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92" y="990600"/>
            <a:ext cx="91131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229"/>
                </a:solidFill>
                <a:cs typeface="Century Gothic"/>
              </a:rPr>
              <a:t>Nucleosynthesis </a:t>
            </a:r>
            <a:r>
              <a:rPr lang="en-US" sz="4000" dirty="0" smtClean="0">
                <a:solidFill>
                  <a:srgbClr val="000229"/>
                </a:solidFill>
                <a:cs typeface="Century Gothic"/>
              </a:rPr>
              <a:t>and</a:t>
            </a:r>
            <a:r>
              <a:rPr lang="en-US" sz="4000" dirty="0" smtClean="0">
                <a:cs typeface="Century Gothic"/>
              </a:rPr>
              <a:t> </a:t>
            </a:r>
            <a:r>
              <a:rPr lang="en-US" sz="4000" kern="0" baseline="30000" dirty="0"/>
              <a:t>12</a:t>
            </a:r>
            <a:r>
              <a:rPr lang="en-US" sz="4000" kern="0" dirty="0"/>
              <a:t>C(</a:t>
            </a:r>
            <a:r>
              <a:rPr lang="en-US" sz="4000" dirty="0">
                <a:latin typeface="Symbol" panose="05050102010706020507" pitchFamily="18" charset="2"/>
              </a:rPr>
              <a:t>a</a:t>
            </a:r>
            <a:r>
              <a:rPr lang="en-US" sz="4000" dirty="0"/>
              <a:t>,</a:t>
            </a:r>
            <a:r>
              <a:rPr lang="en-US" sz="4000" dirty="0">
                <a:latin typeface="Symbol" panose="05050102010706020507" pitchFamily="18" charset="2"/>
              </a:rPr>
              <a:t>g</a:t>
            </a:r>
            <a:r>
              <a:rPr lang="en-US" sz="4000" kern="0" dirty="0"/>
              <a:t>)</a:t>
            </a:r>
            <a:r>
              <a:rPr lang="en-US" sz="4000" kern="0" baseline="30000" dirty="0"/>
              <a:t>16</a:t>
            </a:r>
            <a:r>
              <a:rPr lang="en-US" sz="4000" kern="0" dirty="0"/>
              <a:t>O </a:t>
            </a:r>
            <a:r>
              <a:rPr lang="en-US" sz="4000" kern="0" dirty="0" smtClean="0"/>
              <a:t>Reaction</a:t>
            </a:r>
            <a:endParaRPr lang="en-US" sz="4000" kern="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229"/>
                </a:solidFill>
                <a:cs typeface="Century Gothic"/>
              </a:rPr>
              <a:t>Time Reversal Reaction:</a:t>
            </a:r>
            <a:r>
              <a:rPr lang="en-US" sz="4000" kern="0" baseline="30000" dirty="0"/>
              <a:t> </a:t>
            </a:r>
            <a:r>
              <a:rPr lang="en-US" sz="4000" kern="0" baseline="30000" dirty="0" smtClean="0"/>
              <a:t>16</a:t>
            </a:r>
            <a:r>
              <a:rPr lang="en-US" sz="4000" kern="0" dirty="0" smtClean="0"/>
              <a:t>O(</a:t>
            </a:r>
            <a:r>
              <a:rPr lang="en-US" sz="4000" dirty="0" smtClean="0">
                <a:latin typeface="Symbol" panose="05050102010706020507" pitchFamily="18" charset="2"/>
              </a:rPr>
              <a:t>g</a:t>
            </a:r>
            <a:r>
              <a:rPr lang="en-US" sz="4000" dirty="0" smtClean="0"/>
              <a:t>,</a:t>
            </a:r>
            <a:r>
              <a:rPr lang="en-US" sz="4000" dirty="0" smtClean="0">
                <a:latin typeface="Symbol" panose="05050102010706020507" pitchFamily="18" charset="2"/>
              </a:rPr>
              <a:t>a</a:t>
            </a:r>
            <a:r>
              <a:rPr lang="en-US" sz="4000" kern="0" dirty="0" smtClean="0"/>
              <a:t>)</a:t>
            </a:r>
            <a:r>
              <a:rPr lang="en-US" sz="4000" kern="0" baseline="30000" dirty="0" smtClean="0"/>
              <a:t>12</a:t>
            </a:r>
            <a:r>
              <a:rPr lang="en-US" sz="4000" kern="0" dirty="0" smtClean="0"/>
              <a:t>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Electron Beam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229"/>
                </a:solidFill>
                <a:cs typeface="Century Gothic"/>
              </a:rPr>
              <a:t>Bremsstrahlung Beam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229"/>
                </a:solidFill>
                <a:cs typeface="Century Gothic"/>
              </a:rPr>
              <a:t>Penfold-Leiss Cross Section Unfolding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JLab Projected </a:t>
            </a:r>
            <a:r>
              <a:rPr lang="en-US" sz="4000" dirty="0" smtClean="0"/>
              <a:t>Results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Test </a:t>
            </a:r>
            <a:r>
              <a:rPr lang="en-US" sz="4000" dirty="0" smtClean="0"/>
              <a:t>Beamline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Bubble </a:t>
            </a:r>
            <a:r>
              <a:rPr lang="en-US" sz="4000" dirty="0"/>
              <a:t>Chamber </a:t>
            </a:r>
            <a:r>
              <a:rPr lang="en-US" sz="4000" dirty="0" smtClean="0"/>
              <a:t>Test Plan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1022" y="6178"/>
            <a:ext cx="8229600" cy="83202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Outline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3" y="774633"/>
            <a:ext cx="543885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New Beamline elements installed in support of Bubble Chamber experiment:</a:t>
            </a:r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Fast Valve after ¼ Cryounit</a:t>
            </a:r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New MDL0L02 Dipole </a:t>
            </a:r>
            <a:r>
              <a:rPr lang="en-US" sz="2000" dirty="0" smtClean="0"/>
              <a:t>Magnet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296886" y="3657600"/>
            <a:ext cx="2381194" cy="953566"/>
          </a:xfrm>
          <a:prstGeom prst="roundRect">
            <a:avLst>
              <a:gd name="adj" fmla="val 15840"/>
            </a:avLst>
          </a:prstGeom>
          <a:noFill/>
          <a:ln w="38100">
            <a:solidFill>
              <a:srgbClr val="C0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rotect </a:t>
            </a:r>
            <a:r>
              <a:rPr lang="en-US" sz="2000" dirty="0" smtClean="0">
                <a:solidFill>
                  <a:schemeClr val="tx1"/>
                </a:solidFill>
              </a:rPr>
              <a:t>¼ </a:t>
            </a:r>
            <a:r>
              <a:rPr lang="en-US" sz="2000" dirty="0">
                <a:solidFill>
                  <a:schemeClr val="tx1"/>
                </a:solidFill>
              </a:rPr>
              <a:t>Cryo-unit from </a:t>
            </a:r>
            <a:r>
              <a:rPr lang="en-US" sz="2000" dirty="0" smtClean="0">
                <a:solidFill>
                  <a:schemeClr val="tx1"/>
                </a:solidFill>
              </a:rPr>
              <a:t>vacuum failure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photo 1-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6" t="8605" r="11329" b="9281"/>
          <a:stretch/>
        </p:blipFill>
        <p:spPr>
          <a:xfrm>
            <a:off x="5105400" y="4188707"/>
            <a:ext cx="3169688" cy="255289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0014" y="-1"/>
            <a:ext cx="8229600" cy="838201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New Beamline Elements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63" y="1319816"/>
            <a:ext cx="3660925" cy="273322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4678080" y="2686429"/>
            <a:ext cx="1570320" cy="14479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18" y="0"/>
            <a:ext cx="8741081" cy="8382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Measuring Absolute Beam Energy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653" y="5029200"/>
            <a:ext cx="1992864" cy="646331"/>
            <a:chOff x="152400" y="1143000"/>
            <a:chExt cx="1992864" cy="646331"/>
          </a:xfrm>
        </p:grpSpPr>
        <p:sp>
          <p:nvSpPr>
            <p:cNvPr id="9" name="Rounded Rectangle 8"/>
            <p:cNvSpPr/>
            <p:nvPr/>
          </p:nvSpPr>
          <p:spPr>
            <a:xfrm>
              <a:off x="152400" y="1219200"/>
              <a:ext cx="304800" cy="228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1143000"/>
              <a:ext cx="1611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 Position Monitor (BPM)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3396" y="1191293"/>
            <a:ext cx="6848231" cy="3566160"/>
            <a:chOff x="1012519" y="1207172"/>
            <a:chExt cx="6848231" cy="3566160"/>
          </a:xfrm>
        </p:grpSpPr>
        <p:grpSp>
          <p:nvGrpSpPr>
            <p:cNvPr id="12" name="Group 11"/>
            <p:cNvGrpSpPr/>
            <p:nvPr/>
          </p:nvGrpSpPr>
          <p:grpSpPr>
            <a:xfrm>
              <a:off x="1012519" y="1207172"/>
              <a:ext cx="6848231" cy="3566160"/>
              <a:chOff x="1012519" y="1207172"/>
              <a:chExt cx="6848231" cy="3566160"/>
            </a:xfrm>
          </p:grpSpPr>
          <p:pic>
            <p:nvPicPr>
              <p:cNvPr id="19" name="Content Placeholder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8311"/>
              <a:stretch/>
            </p:blipFill>
            <p:spPr>
              <a:xfrm>
                <a:off x="1423374" y="1207172"/>
                <a:ext cx="6437376" cy="3566160"/>
              </a:xfrm>
              <a:prstGeom prst="rect">
                <a:avLst/>
              </a:prstGeom>
            </p:spPr>
          </p:pic>
          <p:sp>
            <p:nvSpPr>
              <p:cNvPr id="6" name="Rounded Rectangle 5"/>
              <p:cNvSpPr/>
              <p:nvPr/>
            </p:nvSpPr>
            <p:spPr>
              <a:xfrm>
                <a:off x="1181085" y="2205031"/>
                <a:ext cx="304800" cy="2286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002216" y="2213978"/>
                <a:ext cx="304800" cy="2286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 rot="1794859">
                <a:off x="2985823" y="2547024"/>
                <a:ext cx="304800" cy="228600"/>
              </a:xfrm>
              <a:prstGeom prst="roundRect">
                <a:avLst/>
              </a:prstGeom>
              <a:scene3d>
                <a:camera prst="orthographicFront">
                  <a:rot lat="0" lon="0" rev="300000"/>
                </a:camera>
                <a:lightRig rig="threePt" dir="t"/>
              </a:scene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1012519" y="2328278"/>
                <a:ext cx="6299596" cy="0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 rot="1794859">
                <a:off x="3820819" y="2952495"/>
                <a:ext cx="304800" cy="228600"/>
              </a:xfrm>
              <a:prstGeom prst="roundRect">
                <a:avLst/>
              </a:prstGeom>
              <a:scene3d>
                <a:camera prst="orthographicFront">
                  <a:rot lat="0" lon="0" rev="300000"/>
                </a:camera>
                <a:lightRig rig="threePt" dir="t"/>
              </a:scene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2453634" y="2328278"/>
                <a:ext cx="3413766" cy="1634122"/>
              </a:xfrm>
              <a:prstGeom prst="straightConnector1">
                <a:avLst/>
              </a:prstGeom>
              <a:ln>
                <a:prstDash val="sysDash"/>
                <a:tailEnd type="arrow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1" name="Rounded Rectangular Callout 10"/>
            <p:cNvSpPr/>
            <p:nvPr/>
          </p:nvSpPr>
          <p:spPr>
            <a:xfrm>
              <a:off x="1333485" y="1268603"/>
              <a:ext cx="1066800" cy="762000"/>
            </a:xfrm>
            <a:prstGeom prst="wedgeRoundRectCallout">
              <a:avLst>
                <a:gd name="adj1" fmla="val 44009"/>
                <a:gd name="adj2" fmla="val 76708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5 MeV</a:t>
              </a:r>
            </a:p>
            <a:p>
              <a:pPr algn="ctr"/>
              <a:r>
                <a:rPr lang="en-US" sz="2000" dirty="0" smtClean="0"/>
                <a:t>Dipole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80274"/>
              </p:ext>
            </p:extLst>
          </p:nvPr>
        </p:nvGraphicFramePr>
        <p:xfrm>
          <a:off x="2310002" y="5675531"/>
          <a:ext cx="163988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634680" imgH="469800" progId="Equation.3">
                  <p:embed/>
                </p:oleObj>
              </mc:Choice>
              <mc:Fallback>
                <p:oleObj name="Equation" r:id="rId5" imgW="634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002" y="5675531"/>
                        <a:ext cx="1639887" cy="98266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ular Callout 17"/>
          <p:cNvSpPr/>
          <p:nvPr/>
        </p:nvSpPr>
        <p:spPr>
          <a:xfrm>
            <a:off x="184653" y="5948412"/>
            <a:ext cx="1828800" cy="612648"/>
          </a:xfrm>
          <a:prstGeom prst="wedgeRoundRectCallout">
            <a:avLst>
              <a:gd name="adj1" fmla="val 57918"/>
              <a:gd name="adj2" fmla="val -318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Electron Beam</a:t>
            </a:r>
          </a:p>
          <a:p>
            <a:pPr algn="ctr"/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698571" y="2870034"/>
            <a:ext cx="3064429" cy="3509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Installed new higher field </a:t>
            </a:r>
          </a:p>
          <a:p>
            <a:pPr marL="0" indent="0">
              <a:buNone/>
            </a:pPr>
            <a:r>
              <a:rPr lang="en-US" sz="1800" dirty="0" smtClean="0"/>
              <a:t>dipole with better uniformity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Installed new Hall probe: </a:t>
            </a:r>
          </a:p>
          <a:p>
            <a:pPr marL="0" indent="0">
              <a:buNone/>
            </a:pPr>
            <a:r>
              <a:rPr lang="en-US" sz="1800" dirty="0" smtClean="0"/>
              <a:t>0.01% accuracy, resolution </a:t>
            </a:r>
          </a:p>
          <a:p>
            <a:pPr marL="0" indent="0">
              <a:buNone/>
            </a:pPr>
            <a:r>
              <a:rPr lang="en-US" sz="1800" dirty="0" smtClean="0"/>
              <a:t>to 2 ppm, and a temperature </a:t>
            </a:r>
          </a:p>
          <a:p>
            <a:pPr marL="0" indent="0">
              <a:buNone/>
            </a:pPr>
            <a:r>
              <a:rPr lang="en-US" sz="1800" dirty="0" smtClean="0"/>
              <a:t>stability of 10 ppm/°C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Still need to</a:t>
            </a:r>
            <a:r>
              <a:rPr lang="en-US" sz="1800" dirty="0" smtClean="0"/>
              <a:t> shield </a:t>
            </a:r>
            <a:r>
              <a:rPr lang="en-US" sz="1800" dirty="0" smtClean="0"/>
              <a:t>Earth’s </a:t>
            </a:r>
          </a:p>
          <a:p>
            <a:pPr marL="0" indent="0">
              <a:buNone/>
            </a:pPr>
            <a:r>
              <a:rPr lang="en-US" sz="1800" dirty="0" smtClean="0"/>
              <a:t>and other stray magnetic fields</a:t>
            </a:r>
          </a:p>
          <a:p>
            <a:pPr marL="800100" lvl="2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785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Beamline </a:t>
            </a:r>
            <a:r>
              <a:rPr lang="en-US" sz="3200" dirty="0" smtClean="0"/>
              <a:t>was </a:t>
            </a:r>
            <a:r>
              <a:rPr lang="en-US" sz="3200" dirty="0" smtClean="0"/>
              <a:t>ready </a:t>
            </a:r>
            <a:r>
              <a:rPr lang="en-US" sz="3200" dirty="0" smtClean="0"/>
              <a:t>since </a:t>
            </a:r>
            <a:r>
              <a:rPr lang="en-US" sz="3200" dirty="0"/>
              <a:t>Fall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Approved</a:t>
            </a:r>
            <a:r>
              <a:rPr lang="en-US" sz="3200" dirty="0" smtClean="0"/>
              <a:t> </a:t>
            </a:r>
            <a:r>
              <a:rPr lang="en-US" sz="3200" dirty="0"/>
              <a:t>to run 10 </a:t>
            </a:r>
            <a:r>
              <a:rPr lang="el-GR" sz="3200" dirty="0"/>
              <a:t>μ</a:t>
            </a:r>
            <a:r>
              <a:rPr lang="en-US" sz="3200" dirty="0"/>
              <a:t>A CW </a:t>
            </a:r>
            <a:r>
              <a:rPr lang="en-US" sz="3200" dirty="0" smtClean="0"/>
              <a:t>and 10 </a:t>
            </a:r>
            <a:r>
              <a:rPr lang="en-US" sz="3200" dirty="0" smtClean="0"/>
              <a:t>MeV/c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Completed hot checkout and beam checkout</a:t>
            </a:r>
            <a:endParaRPr lang="en-US" sz="3200" dirty="0"/>
          </a:p>
          <a:p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Beam Studies completed so far</a:t>
            </a:r>
            <a:r>
              <a:rPr lang="en-US" sz="3200" dirty="0" smtClean="0"/>
              <a:t>:</a:t>
            </a:r>
            <a:endParaRPr lang="en-US" sz="20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Delivered 10.0 </a:t>
            </a:r>
            <a:r>
              <a:rPr lang="en-US" sz="2000" dirty="0"/>
              <a:t>μ</a:t>
            </a:r>
            <a:r>
              <a:rPr lang="en-US" sz="2000" dirty="0" smtClean="0"/>
              <a:t>A 10.0 MeV/c for 5 hours </a:t>
            </a:r>
            <a:r>
              <a:rPr lang="en-US" sz="2000" dirty="0"/>
              <a:t>i</a:t>
            </a:r>
            <a:r>
              <a:rPr lang="en-US" sz="2000" dirty="0" smtClean="0"/>
              <a:t>n August 2015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Measured beam momentum at different ¼ </a:t>
            </a:r>
            <a:r>
              <a:rPr lang="en-US" sz="2000" dirty="0" err="1" smtClean="0"/>
              <a:t>cryo</a:t>
            </a:r>
            <a:r>
              <a:rPr lang="en-US" sz="2000" dirty="0" smtClean="0"/>
              <a:t>-unit settings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Measured beam charge at different beam currents</a:t>
            </a:r>
          </a:p>
          <a:p>
            <a:pPr marL="971550" lvl="1" indent="-514350">
              <a:buFont typeface="+mj-lt"/>
              <a:buAutoNum type="romanUcPeriod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Re-doing realistic thermal analysis to be able to run </a:t>
            </a:r>
            <a:r>
              <a:rPr lang="en-US" sz="3200" dirty="0" smtClean="0">
                <a:solidFill>
                  <a:prstClr val="black"/>
                </a:solidFill>
              </a:rPr>
              <a:t>up to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100 </a:t>
            </a:r>
            <a:r>
              <a:rPr lang="en-US" sz="3200" dirty="0" smtClean="0">
                <a:solidFill>
                  <a:prstClr val="black"/>
                </a:solidFill>
              </a:rPr>
              <a:t>μA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0014" y="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Test Beamline Commissioning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875" y="709551"/>
            <a:ext cx="89272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Fill with natural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test bubble chamber systems </a:t>
            </a:r>
            <a:r>
              <a:rPr lang="en-US" sz="2400" dirty="0" smtClean="0"/>
              <a:t>operation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With </a:t>
            </a:r>
            <a:r>
              <a:rPr lang="en-US" sz="2400" dirty="0"/>
              <a:t>beam on bubble chamber </a:t>
            </a:r>
            <a:r>
              <a:rPr lang="en-US" sz="2400" dirty="0" smtClean="0"/>
              <a:t>radiator</a:t>
            </a:r>
            <a:r>
              <a:rPr lang="en-US" sz="2400" dirty="0"/>
              <a:t> </a:t>
            </a:r>
            <a:r>
              <a:rPr lang="en-US" sz="2400" dirty="0" smtClean="0"/>
              <a:t>(Sept </a:t>
            </a:r>
            <a:r>
              <a:rPr lang="en-US" sz="2400" dirty="0"/>
              <a:t>9 – </a:t>
            </a:r>
            <a:r>
              <a:rPr lang="en-US" sz="2400" dirty="0" smtClean="0"/>
              <a:t>Sept 18, 2015):</a:t>
            </a:r>
          </a:p>
          <a:p>
            <a:pPr marL="857250" lvl="1" indent="-400050">
              <a:buFont typeface="+mj-lt"/>
              <a:buAutoNum type="romanUcPeriod"/>
            </a:pPr>
            <a:endParaRPr lang="en-US" sz="2000" dirty="0" smtClean="0"/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How </a:t>
            </a:r>
            <a:r>
              <a:rPr lang="en-US" sz="2000" dirty="0"/>
              <a:t>does </a:t>
            </a:r>
            <a:r>
              <a:rPr lang="en-US" sz="2000" dirty="0" smtClean="0"/>
              <a:t>CCD </a:t>
            </a:r>
            <a:r>
              <a:rPr lang="en-US" sz="2000" dirty="0"/>
              <a:t>camera perform under beam-on </a:t>
            </a:r>
            <a:r>
              <a:rPr lang="en-US" sz="2000" dirty="0" smtClean="0"/>
              <a:t>conditions?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Count </a:t>
            </a:r>
            <a:r>
              <a:rPr lang="en-US" sz="2000" dirty="0"/>
              <a:t>rates on bubble chamber. Do we get single </a:t>
            </a:r>
            <a:r>
              <a:rPr lang="en-US" sz="2000" dirty="0" smtClean="0"/>
              <a:t>or </a:t>
            </a:r>
            <a:r>
              <a:rPr lang="en-US" sz="2000" dirty="0"/>
              <a:t>multiple bubbles from Bremsstrahlung beam exposure?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Measure </a:t>
            </a:r>
            <a:r>
              <a:rPr lang="en-US" sz="2000" dirty="0"/>
              <a:t>gamma ray beam spatial profile as reflected by bubble distribution. </a:t>
            </a:r>
            <a:r>
              <a:rPr lang="en-US" sz="2000" dirty="0" smtClean="0"/>
              <a:t>Is collimator </a:t>
            </a:r>
            <a:r>
              <a:rPr lang="en-US" sz="2000" dirty="0"/>
              <a:t>effective in defining the gamma-ray beam</a:t>
            </a:r>
            <a:r>
              <a:rPr lang="en-US" sz="2000" dirty="0" smtClean="0"/>
              <a:t>?</a:t>
            </a:r>
            <a:endParaRPr lang="en-US" sz="2000" dirty="0"/>
          </a:p>
          <a:p>
            <a:pPr marL="857250" lvl="1" indent="-400050">
              <a:buFont typeface="+mj-lt"/>
              <a:buAutoNum type="romanU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Background </a:t>
            </a:r>
            <a:r>
              <a:rPr lang="en-US" sz="2400" dirty="0"/>
              <a:t>measurements: </a:t>
            </a:r>
            <a:endParaRPr lang="en-US" sz="2400" dirty="0" smtClean="0"/>
          </a:p>
          <a:p>
            <a:pPr marL="857250" lvl="1" indent="-400050">
              <a:buFont typeface="+mj-lt"/>
              <a:buAutoNum type="romanUcPeriod"/>
            </a:pPr>
            <a:endParaRPr lang="en-US" sz="2000" dirty="0" smtClean="0"/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Measure beam off </a:t>
            </a:r>
            <a:r>
              <a:rPr lang="en-US" sz="2000" dirty="0"/>
              <a:t>environmental background in </a:t>
            </a:r>
            <a:r>
              <a:rPr lang="en-US" sz="2000" dirty="0" smtClean="0"/>
              <a:t>chamber-injector area</a:t>
            </a:r>
            <a:endParaRPr lang="en-US" sz="2000" dirty="0"/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Measure beam on background </a:t>
            </a:r>
            <a:r>
              <a:rPr lang="en-US" sz="2000" dirty="0"/>
              <a:t>by looking </a:t>
            </a:r>
            <a:r>
              <a:rPr lang="en-US" sz="2000" dirty="0" smtClean="0"/>
              <a:t>outside fiducial volume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Measure </a:t>
            </a:r>
            <a:r>
              <a:rPr lang="en-US" sz="2000" dirty="0"/>
              <a:t>background with beam to Faraday </a:t>
            </a:r>
            <a:r>
              <a:rPr lang="en-US" sz="2000" dirty="0" smtClean="0"/>
              <a:t>Cup </a:t>
            </a:r>
            <a:r>
              <a:rPr lang="en-US" sz="2000" dirty="0"/>
              <a:t>in CEBAF beamline (about two meters from chamber</a:t>
            </a:r>
            <a:r>
              <a:rPr lang="en-US" sz="2000" dirty="0" smtClean="0"/>
              <a:t>)</a:t>
            </a:r>
            <a:endParaRPr lang="en-US" sz="2000" dirty="0"/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000" dirty="0"/>
              <a:t>Measure neutron events in chamber. Neutron radiation detectors </a:t>
            </a:r>
            <a:r>
              <a:rPr lang="en-US" sz="2000" dirty="0" smtClean="0"/>
              <a:t>in injector </a:t>
            </a:r>
            <a:r>
              <a:rPr lang="en-US" sz="2000" dirty="0"/>
              <a:t>region will indicate if </a:t>
            </a:r>
            <a:r>
              <a:rPr lang="en-US" sz="2000" dirty="0" smtClean="0"/>
              <a:t>any </a:t>
            </a:r>
            <a:r>
              <a:rPr lang="en-US" sz="2000" dirty="0"/>
              <a:t>neutrons </a:t>
            </a:r>
            <a:r>
              <a:rPr lang="en-US" sz="2000" dirty="0" smtClean="0"/>
              <a:t>are generated (especially </a:t>
            </a:r>
            <a:r>
              <a:rPr lang="en-US" sz="2000" dirty="0"/>
              <a:t>at beam energies higher than 8.5 MeV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0014" y="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Bubble Chamber Test Plan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8915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smtClean="0"/>
              <a:t>Fill </a:t>
            </a:r>
            <a:r>
              <a:rPr lang="en-US" sz="2400" dirty="0"/>
              <a:t>with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test </a:t>
            </a:r>
            <a:r>
              <a:rPr lang="en-US" sz="2400" dirty="0"/>
              <a:t>bubble chamber systems </a:t>
            </a:r>
            <a:r>
              <a:rPr lang="en-US" sz="2400" dirty="0" smtClean="0"/>
              <a:t>operation. This </a:t>
            </a:r>
            <a:r>
              <a:rPr lang="en-US" sz="2400" dirty="0"/>
              <a:t>is planned later in September after </a:t>
            </a:r>
            <a:r>
              <a:rPr lang="en-US" sz="2400" dirty="0" smtClean="0"/>
              <a:t>first </a:t>
            </a:r>
            <a:r>
              <a:rPr lang="en-US" sz="2400" dirty="0"/>
              <a:t>beam </a:t>
            </a:r>
            <a:r>
              <a:rPr lang="en-US" sz="2400" dirty="0" smtClean="0"/>
              <a:t>test.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smtClean="0"/>
              <a:t>With </a:t>
            </a:r>
            <a:r>
              <a:rPr lang="en-US" sz="2400" dirty="0"/>
              <a:t>beam (planned in </a:t>
            </a:r>
            <a:r>
              <a:rPr lang="en-US" sz="2400" dirty="0" smtClean="0"/>
              <a:t>October, 2015)</a:t>
            </a:r>
            <a:endParaRPr lang="en-US" sz="2400" dirty="0"/>
          </a:p>
          <a:p>
            <a:pPr marL="857250" lvl="1" indent="-400050">
              <a:buFont typeface="+mj-lt"/>
              <a:buAutoNum type="romanUcPeriod"/>
            </a:pPr>
            <a:endParaRPr lang="en-US" sz="2000" dirty="0" smtClean="0"/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Measure </a:t>
            </a:r>
            <a:r>
              <a:rPr lang="en-US" sz="2000" dirty="0" smtClean="0"/>
              <a:t>few</a:t>
            </a:r>
            <a:r>
              <a:rPr lang="en-US" sz="2000" dirty="0" smtClean="0"/>
              <a:t> </a:t>
            </a:r>
            <a:r>
              <a:rPr lang="en-US" sz="2000" dirty="0"/>
              <a:t>data points </a:t>
            </a:r>
            <a:r>
              <a:rPr lang="en-US" sz="2000" dirty="0" smtClean="0"/>
              <a:t>of </a:t>
            </a:r>
            <a:r>
              <a:rPr lang="en-US" sz="2000" dirty="0">
                <a:solidFill>
                  <a:srgbClr val="000229"/>
                </a:solidFill>
              </a:rPr>
              <a:t>from</a:t>
            </a:r>
            <a:r>
              <a:rPr lang="en-US" sz="2000" baseline="30000" dirty="0">
                <a:solidFill>
                  <a:srgbClr val="000229"/>
                </a:solidFill>
              </a:rPr>
              <a:t> </a:t>
            </a:r>
            <a:r>
              <a:rPr lang="en-US" sz="2000" baseline="30000" dirty="0" smtClean="0">
                <a:solidFill>
                  <a:srgbClr val="000229"/>
                </a:solidFill>
              </a:rPr>
              <a:t>19</a:t>
            </a:r>
            <a:r>
              <a:rPr lang="en-US" sz="2000" dirty="0" smtClean="0">
                <a:solidFill>
                  <a:srgbClr val="000229"/>
                </a:solidFill>
              </a:rPr>
              <a:t>F(</a:t>
            </a:r>
            <a:r>
              <a:rPr lang="en-US" sz="2000" dirty="0" smtClean="0">
                <a:solidFill>
                  <a:srgbClr val="000229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0229"/>
                </a:solidFill>
              </a:rPr>
              <a:t>,</a:t>
            </a:r>
            <a:r>
              <a:rPr lang="en-US" sz="2000" dirty="0" smtClean="0">
                <a:solidFill>
                  <a:srgbClr val="000229"/>
                </a:solidFill>
                <a:latin typeface="Symbol" panose="05050102010706020507" pitchFamily="18" charset="2"/>
              </a:rPr>
              <a:t>a</a:t>
            </a:r>
            <a:r>
              <a:rPr lang="en-US" sz="2000" dirty="0" smtClean="0">
                <a:solidFill>
                  <a:srgbClr val="000229"/>
                </a:solidFill>
              </a:rPr>
              <a:t>)</a:t>
            </a:r>
            <a:r>
              <a:rPr lang="en-US" sz="2000" baseline="30000" dirty="0" smtClean="0">
                <a:solidFill>
                  <a:srgbClr val="000229"/>
                </a:solidFill>
              </a:rPr>
              <a:t>15</a:t>
            </a:r>
            <a:r>
              <a:rPr lang="en-US" sz="2000" dirty="0">
                <a:solidFill>
                  <a:srgbClr val="000229"/>
                </a:solidFill>
              </a:rPr>
              <a:t>N</a:t>
            </a:r>
            <a:r>
              <a:rPr lang="en-US" sz="2000" dirty="0" smtClean="0"/>
              <a:t> to </a:t>
            </a:r>
            <a:r>
              <a:rPr lang="en-US" sz="2000" dirty="0"/>
              <a:t>perform a </a:t>
            </a:r>
            <a:r>
              <a:rPr lang="en-US" sz="2000" dirty="0" smtClean="0"/>
              <a:t>Penfold-Leiss </a:t>
            </a:r>
            <a:r>
              <a:rPr lang="en-US" sz="2000" dirty="0" smtClean="0"/>
              <a:t>unfolding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/>
              <a:t>C</a:t>
            </a:r>
            <a:r>
              <a:rPr lang="en-US" sz="2000" dirty="0" smtClean="0"/>
              <a:t>ompare measured </a:t>
            </a:r>
            <a:r>
              <a:rPr lang="en-US" sz="2000" dirty="0"/>
              <a:t>cross section </a:t>
            </a:r>
            <a:r>
              <a:rPr lang="en-US" sz="2000" dirty="0" smtClean="0"/>
              <a:t>to our Duke data</a:t>
            </a:r>
          </a:p>
          <a:p>
            <a:pPr marL="857250" lvl="1" indent="-400050">
              <a:buFont typeface="+mj-lt"/>
              <a:buAutoNum type="romanUcPeriod"/>
            </a:pPr>
            <a:endParaRPr lang="en-US" sz="2000" dirty="0" smtClean="0"/>
          </a:p>
          <a:p>
            <a:pPr marL="857250" lvl="1" indent="-400050">
              <a:buFont typeface="Wingdings" panose="05000000000000000000" pitchFamily="2" charset="2"/>
              <a:buChar char="Ø"/>
            </a:pPr>
            <a:r>
              <a:rPr lang="en-US" sz="2000" dirty="0" smtClean="0"/>
              <a:t>Fluorine </a:t>
            </a:r>
            <a:r>
              <a:rPr lang="en-US" sz="2000" dirty="0"/>
              <a:t>is nice for a first </a:t>
            </a:r>
            <a:r>
              <a:rPr lang="en-US" sz="2000" dirty="0"/>
              <a:t> Penfold-Leiss </a:t>
            </a:r>
            <a:r>
              <a:rPr lang="en-US" sz="2000" dirty="0" smtClean="0"/>
              <a:t>unfolding</a:t>
            </a:r>
            <a:r>
              <a:rPr lang="en-US" sz="2000" dirty="0" smtClean="0"/>
              <a:t>: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US" sz="2000" dirty="0" smtClean="0"/>
              <a:t>Only one stable natural isotope (</a:t>
            </a:r>
            <a:r>
              <a:rPr lang="en-US" sz="2000" baseline="30000" dirty="0" smtClean="0">
                <a:solidFill>
                  <a:srgbClr val="000229"/>
                </a:solidFill>
              </a:rPr>
              <a:t>19</a:t>
            </a:r>
            <a:r>
              <a:rPr lang="en-US" sz="2000" dirty="0" smtClean="0">
                <a:solidFill>
                  <a:srgbClr val="000229"/>
                </a:solidFill>
              </a:rPr>
              <a:t>F)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US" sz="2000" dirty="0" smtClean="0"/>
              <a:t>Low electron beam energy: 4.6 – 5.2 MeV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US" sz="2000" dirty="0" smtClean="0"/>
              <a:t>No background reactions from carbon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371"/>
            <a:ext cx="9144000" cy="35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1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569"/>
            <a:ext cx="8305800" cy="82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Nucleosynthesis and </a:t>
            </a:r>
            <a:r>
              <a:rPr lang="en-US" sz="4000" kern="0" baseline="30000" dirty="0" smtClean="0">
                <a:solidFill>
                  <a:srgbClr val="2F4D8E"/>
                </a:solidFill>
                <a:latin typeface="Minion Pro"/>
              </a:rPr>
              <a:t>12</a:t>
            </a:r>
            <a:r>
              <a:rPr lang="en-US" sz="4000" kern="0" dirty="0" smtClean="0">
                <a:solidFill>
                  <a:srgbClr val="2F4D8E"/>
                </a:solidFill>
                <a:latin typeface="Minion Pro"/>
              </a:rPr>
              <a:t>C</a:t>
            </a:r>
            <a:r>
              <a:rPr lang="en-US" sz="40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(</a:t>
            </a:r>
            <a:r>
              <a:rPr lang="en-US" sz="4000" dirty="0" smtClean="0">
                <a:solidFill>
                  <a:srgbClr val="2F4D8E"/>
                </a:solidFill>
                <a:latin typeface="Symbol" panose="05050102010706020507" pitchFamily="18" charset="2"/>
              </a:rPr>
              <a:t>a</a:t>
            </a:r>
            <a:r>
              <a:rPr lang="en-US" sz="4000" dirty="0" smtClean="0">
                <a:solidFill>
                  <a:srgbClr val="2F4D8E"/>
                </a:solidFill>
              </a:rPr>
              <a:t>,</a:t>
            </a:r>
            <a:r>
              <a:rPr lang="en-US" sz="4000" dirty="0" smtClean="0">
                <a:solidFill>
                  <a:srgbClr val="2F4D8E"/>
                </a:solidFill>
                <a:latin typeface="Symbol" panose="05050102010706020507" pitchFamily="18" charset="2"/>
              </a:rPr>
              <a:t>g</a:t>
            </a:r>
            <a:r>
              <a:rPr lang="en-US" sz="40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)</a:t>
            </a:r>
            <a:r>
              <a:rPr lang="en-US" sz="4000" kern="0" baseline="30000" dirty="0" smtClean="0">
                <a:solidFill>
                  <a:srgbClr val="2F4D8E"/>
                </a:solidFill>
                <a:latin typeface="Minion Pro"/>
              </a:rPr>
              <a:t>16</a:t>
            </a:r>
            <a:r>
              <a:rPr lang="en-US" sz="4000" kern="0" dirty="0" smtClean="0">
                <a:solidFill>
                  <a:srgbClr val="2F4D8E"/>
                </a:solidFill>
                <a:latin typeface="Minion Pro"/>
              </a:rPr>
              <a:t>O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3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1533558"/>
            <a:ext cx="2191664" cy="1028633"/>
          </a:xfrm>
          <a:prstGeom prst="wedgeRoundRectCallout">
            <a:avLst>
              <a:gd name="adj1" fmla="val 55545"/>
              <a:gd name="adj2" fmla="val -180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Stellar Helium burning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0098" y="3352800"/>
            <a:ext cx="5477302" cy="60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229"/>
                </a:solidFill>
                <a:cs typeface="Century Gothic"/>
              </a:rPr>
              <a:t>The </a:t>
            </a:r>
            <a:r>
              <a:rPr lang="en-US" sz="2400" i="1" dirty="0" smtClean="0">
                <a:solidFill>
                  <a:srgbClr val="000229"/>
                </a:solidFill>
                <a:cs typeface="Century Gothic"/>
              </a:rPr>
              <a:t>holy grail</a:t>
            </a:r>
            <a:r>
              <a:rPr lang="en-US" sz="2400" dirty="0" smtClean="0">
                <a:solidFill>
                  <a:srgbClr val="000229"/>
                </a:solidFill>
                <a:cs typeface="Century Gothic"/>
              </a:rPr>
              <a:t> of nuclear astrophysics:</a:t>
            </a:r>
            <a:endParaRPr lang="en-US" sz="2400" dirty="0">
              <a:solidFill>
                <a:srgbClr val="000229"/>
              </a:solidFill>
              <a:cs typeface="Century Gothic"/>
            </a:endParaRP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533400" y="5657671"/>
            <a:ext cx="18756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ea typeface="MS PGothic" pitchFamily="34" charset="-128"/>
              </a:rPr>
              <a:t>Affects </a:t>
            </a:r>
            <a:r>
              <a:rPr lang="en-US" sz="1600" dirty="0" smtClean="0">
                <a:ea typeface="MS PGothic" pitchFamily="34" charset="-128"/>
              </a:rPr>
              <a:t>synthesis </a:t>
            </a:r>
            <a:r>
              <a:rPr lang="en-US" sz="1600" dirty="0">
                <a:ea typeface="MS PGothic" pitchFamily="34" charset="-128"/>
              </a:rPr>
              <a:t>of most of </a:t>
            </a:r>
            <a:r>
              <a:rPr lang="en-US" sz="1600" dirty="0" smtClean="0">
                <a:ea typeface="MS PGothic" pitchFamily="34" charset="-128"/>
              </a:rPr>
              <a:t>elements in periodic </a:t>
            </a:r>
            <a:r>
              <a:rPr lang="en-US" sz="1600" dirty="0">
                <a:ea typeface="MS PGothic" pitchFamily="34" charset="-128"/>
              </a:rPr>
              <a:t>table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352800" y="5780781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ea typeface="MS PGothic" pitchFamily="34" charset="-128"/>
              </a:rPr>
              <a:t>Sets </a:t>
            </a:r>
            <a:r>
              <a:rPr lang="en-US" sz="1600" dirty="0" smtClean="0">
                <a:ea typeface="MS PGothic" pitchFamily="34" charset="-128"/>
              </a:rPr>
              <a:t>N(</a:t>
            </a:r>
            <a:r>
              <a:rPr lang="en-US" sz="1600" baseline="30000" dirty="0" smtClean="0">
                <a:ea typeface="MS PGothic" pitchFamily="34" charset="-128"/>
              </a:rPr>
              <a:t>12</a:t>
            </a:r>
            <a:r>
              <a:rPr lang="en-US" sz="1600" dirty="0" smtClean="0">
                <a:ea typeface="MS PGothic" pitchFamily="34" charset="-128"/>
              </a:rPr>
              <a:t>C)/N(</a:t>
            </a:r>
            <a:r>
              <a:rPr lang="en-US" sz="1600" baseline="30000" dirty="0" smtClean="0">
                <a:ea typeface="MS PGothic" pitchFamily="34" charset="-128"/>
              </a:rPr>
              <a:t>16</a:t>
            </a:r>
            <a:r>
              <a:rPr lang="en-US" sz="1600" dirty="0" smtClean="0">
                <a:ea typeface="MS PGothic" pitchFamily="34" charset="-128"/>
              </a:rPr>
              <a:t>O) (</a:t>
            </a:r>
            <a:r>
              <a:rPr lang="en-US" sz="1600" dirty="0" smtClean="0">
                <a:latin typeface="Calibri"/>
                <a:ea typeface="MS PGothic" pitchFamily="34" charset="-128"/>
              </a:rPr>
              <a:t>≈</a:t>
            </a:r>
            <a:r>
              <a:rPr lang="en-US" sz="1600" dirty="0" smtClean="0">
                <a:ea typeface="MS PGothic" pitchFamily="34" charset="-128"/>
              </a:rPr>
              <a:t>0.4) ratio </a:t>
            </a:r>
            <a:r>
              <a:rPr lang="en-US" sz="1600" dirty="0">
                <a:ea typeface="MS PGothic" pitchFamily="34" charset="-128"/>
              </a:rPr>
              <a:t>in  </a:t>
            </a:r>
            <a:r>
              <a:rPr lang="en-US" sz="1600" dirty="0" smtClean="0">
                <a:ea typeface="MS PGothic" pitchFamily="34" charset="-128"/>
              </a:rPr>
              <a:t>universe</a:t>
            </a:r>
            <a:endParaRPr lang="en-US" sz="1600" dirty="0">
              <a:ea typeface="MS PGothic" pitchFamily="34" charset="-128"/>
            </a:endParaRPr>
          </a:p>
        </p:txBody>
      </p:sp>
      <p:pic>
        <p:nvPicPr>
          <p:cNvPr id="12" name="Picture 18" descr="sn1987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387" y="4373356"/>
            <a:ext cx="152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987524" y="5780781"/>
            <a:ext cx="2089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ea typeface="MS PGothic" pitchFamily="34" charset="-128"/>
              </a:rPr>
              <a:t>Determines </a:t>
            </a:r>
            <a:r>
              <a:rPr lang="en-US" sz="1600" dirty="0" smtClean="0">
                <a:ea typeface="MS PGothic" pitchFamily="34" charset="-128"/>
              </a:rPr>
              <a:t>minimum </a:t>
            </a:r>
            <a:r>
              <a:rPr lang="en-US" sz="1600" dirty="0">
                <a:ea typeface="MS PGothic" pitchFamily="34" charset="-128"/>
              </a:rPr>
              <a:t>mass </a:t>
            </a:r>
            <a:r>
              <a:rPr lang="en-US" sz="1600" dirty="0" smtClean="0">
                <a:ea typeface="MS PGothic" pitchFamily="34" charset="-128"/>
              </a:rPr>
              <a:t>star </a:t>
            </a:r>
            <a:r>
              <a:rPr lang="en-US" sz="1600" dirty="0">
                <a:ea typeface="MS PGothic" pitchFamily="34" charset="-128"/>
              </a:rPr>
              <a:t>requires to become </a:t>
            </a:r>
            <a:r>
              <a:rPr lang="en-US" sz="1600" dirty="0" smtClean="0">
                <a:ea typeface="MS PGothic" pitchFamily="34" charset="-128"/>
              </a:rPr>
              <a:t>supernova</a:t>
            </a:r>
            <a:endParaRPr lang="en-US" sz="1600" dirty="0">
              <a:ea typeface="MS PGothic" pitchFamily="34" charset="-128"/>
            </a:endParaRPr>
          </a:p>
        </p:txBody>
      </p:sp>
      <p:pic>
        <p:nvPicPr>
          <p:cNvPr id="14" name="Picture 22" descr="periodic-tab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3400"/>
            <a:ext cx="15890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Claudio\My Documents\presentation\D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551" y="4346369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59" y="1219200"/>
            <a:ext cx="46767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40574" y="990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Previous cross section measurements:</a:t>
            </a:r>
          </a:p>
          <a:p>
            <a:pPr marL="1428750" lvl="2" indent="-514350">
              <a:buFont typeface="+mj-lt"/>
              <a:buAutoNum type="romanUcPeriod"/>
            </a:pPr>
            <a:endParaRPr lang="en-US" dirty="0" smtClean="0"/>
          </a:p>
          <a:p>
            <a:pPr marL="1428750" lvl="2" indent="-514350">
              <a:buFont typeface="+mj-lt"/>
              <a:buAutoNum type="romanUcPeriod"/>
            </a:pPr>
            <a:r>
              <a:rPr lang="en-US" sz="2400" dirty="0" smtClean="0"/>
              <a:t>Helium ions on carbon target: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C(</a:t>
            </a:r>
            <a:r>
              <a:rPr lang="en-US" sz="2400" dirty="0" smtClean="0">
                <a:latin typeface="Symbol" pitchFamily="18" charset="2"/>
              </a:rPr>
              <a:t>a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</a:t>
            </a:r>
          </a:p>
          <a:p>
            <a:pPr marL="1428750" lvl="2" indent="-514350">
              <a:buFont typeface="+mj-lt"/>
              <a:buAutoNum type="romanUcPeriod"/>
            </a:pPr>
            <a:endParaRPr lang="en-US" sz="2400" dirty="0" smtClean="0"/>
          </a:p>
          <a:p>
            <a:pPr marL="1428750" lvl="2" indent="-514350">
              <a:buFont typeface="+mj-lt"/>
              <a:buAutoNum type="romanUcPeriod"/>
            </a:pPr>
            <a:r>
              <a:rPr lang="en-US" sz="2400" dirty="0" smtClean="0"/>
              <a:t>Carbon ions on helium gas: 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He(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C,</a:t>
            </a:r>
            <a:r>
              <a:rPr lang="en-US" sz="2400" baseline="30000" dirty="0" smtClean="0"/>
              <a:t>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 or 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He(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C,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O)</a:t>
            </a:r>
            <a:r>
              <a:rPr lang="en-US" sz="2400" dirty="0" smtClean="0">
                <a:latin typeface="Symbol" pitchFamily="18" charset="2"/>
              </a:rPr>
              <a:t>g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dk1"/>
                </a:solidFill>
              </a:rPr>
              <a:t>Schürmann</a:t>
            </a:r>
            <a:r>
              <a:rPr lang="en-US" sz="2400" dirty="0" smtClean="0"/>
              <a:t>)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939526"/>
              </p:ext>
            </p:extLst>
          </p:nvPr>
        </p:nvGraphicFramePr>
        <p:xfrm>
          <a:off x="1841990" y="3428998"/>
          <a:ext cx="5394705" cy="326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680"/>
                <a:gridCol w="1216260"/>
                <a:gridCol w="1367525"/>
                <a:gridCol w="1189240"/>
              </a:tblGrid>
              <a:tr h="5715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Experiment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Beam Current</a:t>
                      </a:r>
                      <a:r>
                        <a:rPr lang="en-US" sz="1400" baseline="0" dirty="0" smtClean="0"/>
                        <a:t> (mA)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</a:t>
                      </a:r>
                    </a:p>
                    <a:p>
                      <a:pPr algn="ctr"/>
                      <a:r>
                        <a:rPr lang="en-US" sz="1400" dirty="0" smtClean="0"/>
                        <a:t>(nuclei/cm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</a:t>
                      </a:r>
                    </a:p>
                    <a:p>
                      <a:pPr algn="ctr"/>
                      <a:r>
                        <a:rPr lang="en-US" sz="1400" dirty="0" smtClean="0"/>
                        <a:t>(h)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362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Redder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12</a:t>
                      </a:r>
                      <a:r>
                        <a:rPr lang="en-US" sz="1400" dirty="0" smtClean="0"/>
                        <a:t>C, </a:t>
                      </a:r>
                      <a:r>
                        <a:rPr lang="en-US" sz="1400" baseline="0" dirty="0" smtClean="0"/>
                        <a:t>3 10</a:t>
                      </a:r>
                      <a:r>
                        <a:rPr lang="en-US" sz="1400" baseline="30000" dirty="0" smtClean="0"/>
                        <a:t>18</a:t>
                      </a:r>
                      <a:endParaRPr lang="en-US" sz="1400" baseline="30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362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Ouellet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12</a:t>
                      </a:r>
                      <a:r>
                        <a:rPr lang="en-US" sz="1400" dirty="0" smtClean="0"/>
                        <a:t>C, 5</a:t>
                      </a:r>
                      <a:r>
                        <a:rPr lang="en-US" sz="1400" baseline="0" dirty="0" smtClean="0"/>
                        <a:t> 10</a:t>
                      </a:r>
                      <a:r>
                        <a:rPr lang="en-US" sz="1400" baseline="30000" dirty="0" smtClean="0"/>
                        <a:t>18</a:t>
                      </a:r>
                      <a:endParaRPr lang="en-US" sz="1400" baseline="30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1950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362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Roters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0.02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4</a:t>
                      </a:r>
                      <a:r>
                        <a:rPr lang="en-US" sz="1400" dirty="0" smtClean="0"/>
                        <a:t>He,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10</a:t>
                      </a:r>
                      <a:r>
                        <a:rPr lang="en-US" sz="1400" baseline="30000" dirty="0" smtClean="0"/>
                        <a:t>19</a:t>
                      </a:r>
                      <a:endParaRPr lang="en-US" sz="1400" baseline="30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362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Kunz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12</a:t>
                      </a:r>
                      <a:r>
                        <a:rPr lang="en-US" sz="1400" dirty="0" smtClean="0"/>
                        <a:t>C,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3 10</a:t>
                      </a:r>
                      <a:r>
                        <a:rPr lang="en-US" sz="1400" baseline="30000" dirty="0" smtClean="0"/>
                        <a:t>18</a:t>
                      </a:r>
                      <a:endParaRPr lang="en-US" sz="1400" baseline="30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362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EUROGAM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0.34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12</a:t>
                      </a:r>
                      <a:r>
                        <a:rPr lang="en-US" sz="1400" dirty="0" smtClean="0"/>
                        <a:t>C,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10</a:t>
                      </a:r>
                      <a:r>
                        <a:rPr lang="en-US" sz="1400" baseline="30000" dirty="0" smtClean="0"/>
                        <a:t>19</a:t>
                      </a:r>
                      <a:endParaRPr lang="en-US" sz="1400" baseline="30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2100</a:t>
                      </a:r>
                      <a:endParaRPr lang="en-US" sz="1400" dirty="0"/>
                    </a:p>
                  </a:txBody>
                  <a:tcPr marT="45723" marB="45723"/>
                </a:tc>
              </a:tr>
              <a:tr h="3362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GANDI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12</a:t>
                      </a:r>
                      <a:r>
                        <a:rPr lang="en-US" sz="1400" dirty="0" smtClean="0"/>
                        <a:t>C,</a:t>
                      </a:r>
                      <a:r>
                        <a:rPr lang="en-US" sz="1400" baseline="0" dirty="0" smtClean="0"/>
                        <a:t> 2 10</a:t>
                      </a:r>
                      <a:r>
                        <a:rPr lang="en-US" sz="1400" baseline="30000" dirty="0" smtClean="0"/>
                        <a:t>18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336229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Schürmann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4</a:t>
                      </a:r>
                      <a:r>
                        <a:rPr lang="en-US" sz="1400" dirty="0" smtClean="0"/>
                        <a:t>He,</a:t>
                      </a:r>
                      <a:r>
                        <a:rPr lang="en-US" sz="1400" baseline="0" dirty="0" smtClean="0"/>
                        <a:t> 4 10</a:t>
                      </a:r>
                      <a:r>
                        <a:rPr lang="en-US" sz="1400" baseline="30000" dirty="0" smtClean="0"/>
                        <a:t>17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3" marB="45723"/>
                </a:tc>
              </a:tr>
              <a:tr h="3362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Plag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12</a:t>
                      </a:r>
                      <a:r>
                        <a:rPr lang="en-US" sz="1400" dirty="0" smtClean="0"/>
                        <a:t>C,</a:t>
                      </a:r>
                      <a:r>
                        <a:rPr lang="en-US" sz="1400" baseline="0" dirty="0" smtClean="0"/>
                        <a:t> 6 10</a:t>
                      </a:r>
                      <a:r>
                        <a:rPr lang="en-US" sz="1400" baseline="30000" dirty="0" smtClean="0"/>
                        <a:t>18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278</a:t>
                      </a:r>
                      <a:endParaRPr lang="en-US" sz="14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13569"/>
            <a:ext cx="9111342" cy="82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Heroic Efforts in Search of</a:t>
            </a:r>
            <a:r>
              <a:rPr lang="en-US" sz="36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 </a:t>
            </a:r>
            <a:r>
              <a:rPr lang="en-US" sz="3600" kern="0" baseline="30000" dirty="0" smtClean="0">
                <a:solidFill>
                  <a:srgbClr val="2F4D8E"/>
                </a:solidFill>
                <a:latin typeface="Minion Pro"/>
              </a:rPr>
              <a:t>12</a:t>
            </a:r>
            <a:r>
              <a:rPr lang="en-US" sz="3600" kern="0" dirty="0" smtClean="0">
                <a:solidFill>
                  <a:srgbClr val="2F4D8E"/>
                </a:solidFill>
                <a:latin typeface="Minion Pro"/>
              </a:rPr>
              <a:t>C</a:t>
            </a:r>
            <a:r>
              <a:rPr lang="en-US" sz="36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(</a:t>
            </a:r>
            <a:r>
              <a:rPr lang="en-US" sz="3600" dirty="0" smtClean="0">
                <a:solidFill>
                  <a:srgbClr val="2F4D8E"/>
                </a:solidFill>
                <a:latin typeface="Symbol" panose="05050102010706020507" pitchFamily="18" charset="2"/>
              </a:rPr>
              <a:t>a</a:t>
            </a:r>
            <a:r>
              <a:rPr lang="en-US" sz="3600" dirty="0" smtClean="0">
                <a:solidFill>
                  <a:srgbClr val="2F4D8E"/>
                </a:solidFill>
              </a:rPr>
              <a:t>,</a:t>
            </a:r>
            <a:r>
              <a:rPr lang="en-US" sz="3600" dirty="0" smtClean="0">
                <a:solidFill>
                  <a:srgbClr val="2F4D8E"/>
                </a:solidFill>
                <a:latin typeface="Symbol" panose="05050102010706020507" pitchFamily="18" charset="2"/>
              </a:rPr>
              <a:t>g</a:t>
            </a:r>
            <a:r>
              <a:rPr lang="en-US" sz="36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)</a:t>
            </a:r>
            <a:r>
              <a:rPr lang="en-US" sz="3600" kern="0" baseline="30000" dirty="0" smtClean="0">
                <a:solidFill>
                  <a:srgbClr val="2F4D8E"/>
                </a:solidFill>
                <a:latin typeface="Minion Pro"/>
              </a:rPr>
              <a:t>16</a:t>
            </a:r>
            <a:r>
              <a:rPr lang="en-US" sz="3600" kern="0" dirty="0" smtClean="0">
                <a:solidFill>
                  <a:srgbClr val="2F4D8E"/>
                </a:solidFill>
                <a:latin typeface="Minion Pro"/>
              </a:rPr>
              <a:t>O</a:t>
            </a:r>
            <a:endParaRPr lang="en-US" sz="36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8409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4025323"/>
            <a:ext cx="3790949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0"/>
            <a:ext cx="8762999" cy="838200"/>
          </a:xfrm>
        </p:spPr>
        <p:txBody>
          <a:bodyPr>
            <a:noAutofit/>
          </a:bodyPr>
          <a:lstStyle/>
          <a:p>
            <a:pPr lvl="0"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Astrophysical S-Factor </a:t>
            </a:r>
            <a:r>
              <a:rPr lang="en-US" sz="4000" kern="0" baseline="30000" dirty="0" smtClean="0">
                <a:solidFill>
                  <a:srgbClr val="2F4D8E"/>
                </a:solidFill>
                <a:latin typeface="Minion Pro"/>
              </a:rPr>
              <a:t>12</a:t>
            </a:r>
            <a:r>
              <a:rPr lang="en-US" sz="4000" kern="0" dirty="0" smtClean="0">
                <a:solidFill>
                  <a:srgbClr val="2F4D8E"/>
                </a:solidFill>
                <a:latin typeface="Minion Pro"/>
              </a:rPr>
              <a:t>C</a:t>
            </a:r>
            <a:r>
              <a:rPr lang="en-US" sz="40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(</a:t>
            </a:r>
            <a:r>
              <a:rPr lang="en-US" sz="4000" dirty="0" smtClean="0">
                <a:solidFill>
                  <a:srgbClr val="2F4D8E"/>
                </a:solidFill>
                <a:latin typeface="Symbol" panose="05050102010706020507" pitchFamily="18" charset="2"/>
              </a:rPr>
              <a:t>a</a:t>
            </a:r>
            <a:r>
              <a:rPr lang="en-US" sz="4000" dirty="0" smtClean="0">
                <a:solidFill>
                  <a:srgbClr val="2F4D8E"/>
                </a:solidFill>
              </a:rPr>
              <a:t>,</a:t>
            </a:r>
            <a:r>
              <a:rPr lang="en-US" sz="4000" dirty="0" smtClean="0">
                <a:solidFill>
                  <a:srgbClr val="2F4D8E"/>
                </a:solidFill>
                <a:latin typeface="Symbol" panose="05050102010706020507" pitchFamily="18" charset="2"/>
              </a:rPr>
              <a:t>g</a:t>
            </a:r>
            <a:r>
              <a:rPr lang="en-US" sz="40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)</a:t>
            </a:r>
            <a:r>
              <a:rPr lang="en-US" sz="4000" kern="0" baseline="30000" dirty="0" smtClean="0">
                <a:solidFill>
                  <a:srgbClr val="2F4D8E"/>
                </a:solidFill>
                <a:latin typeface="Minion Pro"/>
              </a:rPr>
              <a:t>16</a:t>
            </a:r>
            <a:r>
              <a:rPr lang="en-US" sz="4000" kern="0" dirty="0" smtClean="0">
                <a:solidFill>
                  <a:srgbClr val="2F4D8E"/>
                </a:solidFill>
                <a:latin typeface="Minion Pro"/>
              </a:rPr>
              <a:t>O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1" y="1952232"/>
            <a:ext cx="3790949" cy="22479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26641"/>
              </p:ext>
            </p:extLst>
          </p:nvPr>
        </p:nvGraphicFramePr>
        <p:xfrm>
          <a:off x="340117" y="2149434"/>
          <a:ext cx="3880275" cy="74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Equation" r:id="rId6" imgW="1231560" imgH="241200" progId="Equation.3">
                  <p:embed/>
                </p:oleObj>
              </mc:Choice>
              <mc:Fallback>
                <p:oleObj name="Equation" r:id="rId6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7" y="2149434"/>
                        <a:ext cx="3880275" cy="74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  <a:lumMod val="10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71482"/>
              </p:ext>
            </p:extLst>
          </p:nvPr>
        </p:nvGraphicFramePr>
        <p:xfrm>
          <a:off x="340118" y="3098969"/>
          <a:ext cx="2523585" cy="80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Equation" r:id="rId8" imgW="1447560" imgH="495000" progId="Equation.3">
                  <p:embed/>
                </p:oleObj>
              </mc:Choice>
              <mc:Fallback>
                <p:oleObj name="Equation" r:id="rId8" imgW="1447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8" y="3098969"/>
                        <a:ext cx="2523585" cy="8040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  <a:lumMod val="10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2515120" y="5994437"/>
            <a:ext cx="3410547" cy="799415"/>
          </a:xfrm>
          <a:prstGeom prst="wedgeRoundRectCallout">
            <a:avLst>
              <a:gd name="adj1" fmla="val 55600"/>
              <a:gd name="adj2" fmla="val -518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prstClr val="black"/>
                </a:solidFill>
              </a:rPr>
              <a:t>R-</a:t>
            </a:r>
            <a:r>
              <a:rPr lang="en-US" u="sng" dirty="0">
                <a:solidFill>
                  <a:prstClr val="black"/>
                </a:solidFill>
              </a:rPr>
              <a:t>m</a:t>
            </a:r>
            <a:r>
              <a:rPr lang="en-US" u="sng" dirty="0" smtClean="0">
                <a:solidFill>
                  <a:prstClr val="black"/>
                </a:solidFill>
              </a:rPr>
              <a:t>atrix Extrapolation</a:t>
            </a:r>
            <a:r>
              <a:rPr lang="en-US" dirty="0" smtClean="0">
                <a:solidFill>
                  <a:prstClr val="black"/>
                </a:solidFill>
              </a:rPr>
              <a:t> to stellar </a:t>
            </a:r>
            <a:r>
              <a:rPr lang="en-US" dirty="0">
                <a:solidFill>
                  <a:prstClr val="black"/>
                </a:solidFill>
              </a:rPr>
              <a:t>helium burning at </a:t>
            </a:r>
            <a:r>
              <a:rPr lang="en-US" dirty="0" smtClean="0">
                <a:solidFill>
                  <a:prstClr val="black"/>
                </a:solidFill>
              </a:rPr>
              <a:t>E = 300 </a:t>
            </a:r>
            <a:r>
              <a:rPr lang="en-US" dirty="0">
                <a:solidFill>
                  <a:prstClr val="black"/>
                </a:solidFill>
              </a:rPr>
              <a:t>keV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59" y="990600"/>
            <a:ext cx="904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Define </a:t>
            </a:r>
            <a:r>
              <a:rPr lang="en-US" sz="2400" i="1" dirty="0" smtClean="0"/>
              <a:t>S-Factor</a:t>
            </a:r>
            <a:r>
              <a:rPr lang="en-US" sz="2400" dirty="0" smtClean="0"/>
              <a:t> to remove both 1/E dependence of nuclear cross sections and Coulomb barrier transmission probability: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546876"/>
              </p:ext>
            </p:extLst>
          </p:nvPr>
        </p:nvGraphicFramePr>
        <p:xfrm>
          <a:off x="340118" y="4252516"/>
          <a:ext cx="3768744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5074"/>
                <a:gridCol w="1713670"/>
              </a:tblGrid>
              <a:tr h="296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Author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r>
                        <a:rPr kumimoji="0" lang="en-US" sz="18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tot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(300)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(keV b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</a:tr>
              <a:tr h="29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Hammer (2005)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162±39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</a:tr>
              <a:tr h="29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Kunz (2001)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165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Time Reversal Reaction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3616" y="1023328"/>
            <a:ext cx="2988948" cy="2138065"/>
            <a:chOff x="4953000" y="3429000"/>
            <a:chExt cx="2988948" cy="2138065"/>
          </a:xfrm>
        </p:grpSpPr>
        <p:grpSp>
          <p:nvGrpSpPr>
            <p:cNvPr id="7" name="Group 6"/>
            <p:cNvGrpSpPr/>
            <p:nvPr/>
          </p:nvGrpSpPr>
          <p:grpSpPr>
            <a:xfrm>
              <a:off x="5562600" y="3810000"/>
              <a:ext cx="1760019" cy="1412499"/>
              <a:chOff x="3790567" y="2893615"/>
              <a:chExt cx="4295471" cy="280816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720593" y="2963591"/>
                <a:ext cx="1404081" cy="12641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3720593" y="4367671"/>
                <a:ext cx="1404081" cy="12641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054700" y="4297698"/>
                <a:ext cx="1767204" cy="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6751930" y="2963589"/>
                <a:ext cx="1404081" cy="12641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>
                <a:off x="6860603" y="4297699"/>
                <a:ext cx="1225435" cy="1404080"/>
              </a:xfrm>
              <a:custGeom>
                <a:avLst/>
                <a:gdLst>
                  <a:gd name="connsiteX0" fmla="*/ 0 w 1241187"/>
                  <a:gd name="connsiteY0" fmla="*/ 0 h 1380847"/>
                  <a:gd name="connsiteX1" fmla="*/ 369890 w 1241187"/>
                  <a:gd name="connsiteY1" fmla="*/ 73974 h 1380847"/>
                  <a:gd name="connsiteX2" fmla="*/ 209604 w 1241187"/>
                  <a:gd name="connsiteY2" fmla="*/ 382199 h 1380847"/>
                  <a:gd name="connsiteX3" fmla="*/ 604154 w 1241187"/>
                  <a:gd name="connsiteY3" fmla="*/ 456173 h 1380847"/>
                  <a:gd name="connsiteX4" fmla="*/ 530176 w 1241187"/>
                  <a:gd name="connsiteY4" fmla="*/ 838372 h 1380847"/>
                  <a:gd name="connsiteX5" fmla="*/ 863077 w 1241187"/>
                  <a:gd name="connsiteY5" fmla="*/ 776727 h 1380847"/>
                  <a:gd name="connsiteX6" fmla="*/ 813759 w 1241187"/>
                  <a:gd name="connsiteY6" fmla="*/ 1134267 h 1380847"/>
                  <a:gd name="connsiteX7" fmla="*/ 1183649 w 1241187"/>
                  <a:gd name="connsiteY7" fmla="*/ 1097280 h 1380847"/>
                  <a:gd name="connsiteX8" fmla="*/ 1158990 w 1241187"/>
                  <a:gd name="connsiteY8" fmla="*/ 1380847 h 138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1187" h="1380847">
                    <a:moveTo>
                      <a:pt x="0" y="0"/>
                    </a:moveTo>
                    <a:cubicBezTo>
                      <a:pt x="167478" y="5137"/>
                      <a:pt x="334956" y="10274"/>
                      <a:pt x="369890" y="73974"/>
                    </a:cubicBezTo>
                    <a:cubicBezTo>
                      <a:pt x="404824" y="137674"/>
                      <a:pt x="170560" y="318499"/>
                      <a:pt x="209604" y="382199"/>
                    </a:cubicBezTo>
                    <a:cubicBezTo>
                      <a:pt x="248648" y="445899"/>
                      <a:pt x="550725" y="380144"/>
                      <a:pt x="604154" y="456173"/>
                    </a:cubicBezTo>
                    <a:cubicBezTo>
                      <a:pt x="657583" y="532202"/>
                      <a:pt x="487022" y="784946"/>
                      <a:pt x="530176" y="838372"/>
                    </a:cubicBezTo>
                    <a:cubicBezTo>
                      <a:pt x="573330" y="891798"/>
                      <a:pt x="815813" y="727411"/>
                      <a:pt x="863077" y="776727"/>
                    </a:cubicBezTo>
                    <a:cubicBezTo>
                      <a:pt x="910341" y="826043"/>
                      <a:pt x="760330" y="1080842"/>
                      <a:pt x="813759" y="1134267"/>
                    </a:cubicBezTo>
                    <a:cubicBezTo>
                      <a:pt x="867188" y="1187692"/>
                      <a:pt x="1126111" y="1056183"/>
                      <a:pt x="1183649" y="1097280"/>
                    </a:cubicBezTo>
                    <a:cubicBezTo>
                      <a:pt x="1241187" y="1138377"/>
                      <a:pt x="1148715" y="1308928"/>
                      <a:pt x="1158990" y="13808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953000" y="3505200"/>
              <a:ext cx="777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 smtClean="0">
                  <a:solidFill>
                    <a:prstClr val="black"/>
                  </a:solidFill>
                </a:rPr>
                <a:t>12</a:t>
              </a:r>
              <a:r>
                <a:rPr lang="en-US" sz="2400" dirty="0" smtClean="0">
                  <a:solidFill>
                    <a:prstClr val="black"/>
                  </a:solidFill>
                </a:rPr>
                <a:t>C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5105400"/>
              <a:ext cx="497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a</a:t>
              </a:r>
              <a:endParaRPr lang="en-US" sz="2400" dirty="0">
                <a:solidFill>
                  <a:prstClr val="black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02558" y="3429000"/>
              <a:ext cx="839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 smtClean="0">
                  <a:solidFill>
                    <a:prstClr val="black"/>
                  </a:solidFill>
                </a:rPr>
                <a:t>16</a:t>
              </a:r>
              <a:r>
                <a:rPr lang="en-US" sz="2400" dirty="0" smtClean="0">
                  <a:solidFill>
                    <a:prstClr val="black"/>
                  </a:solidFill>
                </a:rPr>
                <a:t>O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56635" y="5001772"/>
              <a:ext cx="3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g</a:t>
              </a:r>
              <a:endParaRPr lang="en-US" sz="2400" dirty="0">
                <a:solidFill>
                  <a:prstClr val="black"/>
                </a:solidFill>
                <a:latin typeface="Symbol" charset="2"/>
                <a:cs typeface="Symbol" charset="2"/>
              </a:endParaRPr>
            </a:p>
          </p:txBody>
        </p:sp>
      </p:grp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3271649"/>
            <a:ext cx="4549140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ular Callout 17"/>
          <p:cNvSpPr/>
          <p:nvPr/>
        </p:nvSpPr>
        <p:spPr>
          <a:xfrm>
            <a:off x="4784198" y="6071889"/>
            <a:ext cx="2607202" cy="645427"/>
          </a:xfrm>
          <a:prstGeom prst="wedgeRoundRectCallout">
            <a:avLst>
              <a:gd name="adj1" fmla="val -6194"/>
              <a:gd name="adj2" fmla="val -1307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Stellar </a:t>
            </a:r>
            <a:r>
              <a:rPr lang="en-US" dirty="0">
                <a:solidFill>
                  <a:prstClr val="black"/>
                </a:solidFill>
              </a:rPr>
              <a:t>helium burning </a:t>
            </a:r>
            <a:r>
              <a:rPr lang="en-US" dirty="0" smtClean="0">
                <a:solidFill>
                  <a:prstClr val="black"/>
                </a:solidFill>
              </a:rPr>
              <a:t>at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 </a:t>
            </a:r>
            <a:r>
              <a:rPr lang="en-US" dirty="0" smtClean="0">
                <a:solidFill>
                  <a:prstClr val="black"/>
                </a:solidFill>
              </a:rPr>
              <a:t>= 300 </a:t>
            </a:r>
            <a:r>
              <a:rPr lang="en-US" dirty="0" smtClean="0">
                <a:solidFill>
                  <a:prstClr val="black"/>
                </a:solidFill>
              </a:rPr>
              <a:t>keV, </a:t>
            </a:r>
            <a:r>
              <a:rPr lang="en-US" dirty="0"/>
              <a:t>T=200</a:t>
            </a:r>
            <a:r>
              <a:rPr lang="en-US" dirty="0">
                <a:latin typeface="Times" pitchFamily="18" charset="0"/>
                <a:cs typeface="Arial" panose="020B0604020202020204" pitchFamily="34" charset="0"/>
              </a:rPr>
              <a:t> </a:t>
            </a:r>
            <a:r>
              <a:rPr lang="en-US" dirty="0"/>
              <a:t>10</a:t>
            </a:r>
            <a:r>
              <a:rPr lang="en-US" baseline="30000" dirty="0"/>
              <a:t>6</a:t>
            </a:r>
            <a:r>
              <a:rPr lang="en-US" dirty="0"/>
              <a:t> K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96774"/>
              </p:ext>
            </p:extLst>
          </p:nvPr>
        </p:nvGraphicFramePr>
        <p:xfrm>
          <a:off x="79375" y="4943475"/>
          <a:ext cx="42513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Equation" r:id="rId5" imgW="2247840" imgH="482400" progId="Equation.3">
                  <p:embed/>
                </p:oleObj>
              </mc:Choice>
              <mc:Fallback>
                <p:oleObj name="Equation" r:id="rId5" imgW="2247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4943475"/>
                        <a:ext cx="4251325" cy="91122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8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572000" y="2548292"/>
            <a:ext cx="2468450" cy="476904"/>
            <a:chOff x="5568105" y="4308474"/>
            <a:chExt cx="2468450" cy="476904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783268"/>
                </p:ext>
              </p:extLst>
            </p:nvPr>
          </p:nvGraphicFramePr>
          <p:xfrm>
            <a:off x="5568105" y="4337703"/>
            <a:ext cx="163195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" name="Equation" r:id="rId7" imgW="736560" imgH="203040" progId="Equation.3">
                    <p:embed/>
                  </p:oleObj>
                </mc:Choice>
                <mc:Fallback>
                  <p:oleObj name="Equation" r:id="rId7" imgW="736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8105" y="4337703"/>
                          <a:ext cx="1631950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7260380" y="4308474"/>
              <a:ext cx="776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MeV</a:t>
              </a:r>
              <a:endParaRPr lang="en-US" sz="2400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045364"/>
              </p:ext>
            </p:extLst>
          </p:nvPr>
        </p:nvGraphicFramePr>
        <p:xfrm>
          <a:off x="201532" y="3962400"/>
          <a:ext cx="2137165" cy="587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" name="Equation" r:id="rId9" imgW="876240" imgH="241200" progId="Equation.3">
                  <p:embed/>
                </p:oleObj>
              </mc:Choice>
              <mc:Fallback>
                <p:oleObj name="Equation" r:id="rId9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32" y="3962400"/>
                        <a:ext cx="2137165" cy="58713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471988" y="1338263"/>
            <a:ext cx="4672012" cy="838200"/>
            <a:chOff x="2657363" y="2449423"/>
            <a:chExt cx="4672012" cy="838200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4373819"/>
                </p:ext>
              </p:extLst>
            </p:nvPr>
          </p:nvGraphicFramePr>
          <p:xfrm>
            <a:off x="2657363" y="2449423"/>
            <a:ext cx="3948112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9" name="Equation" r:id="rId11" imgW="2095200" imgH="444240" progId="Equation.3">
                    <p:embed/>
                  </p:oleObj>
                </mc:Choice>
                <mc:Fallback>
                  <p:oleObj name="Equation" r:id="rId11" imgW="20952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7363" y="2449423"/>
                          <a:ext cx="3948112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53200" y="2611169"/>
              <a:ext cx="776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MeV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7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6" y="0"/>
            <a:ext cx="8229600" cy="121197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New Approach: Reversal Reaction + Bubble Chamber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4145767" y="1312511"/>
            <a:ext cx="4267200" cy="1028700"/>
            <a:chOff x="394" y="221"/>
            <a:chExt cx="2688" cy="648"/>
          </a:xfrm>
        </p:grpSpPr>
        <p:sp>
          <p:nvSpPr>
            <p:cNvPr id="20" name="Rectangle 2"/>
            <p:cNvSpPr txBox="1">
              <a:spLocks noChangeArrowheads="1"/>
            </p:cNvSpPr>
            <p:nvPr/>
          </p:nvSpPr>
          <p:spPr bwMode="auto">
            <a:xfrm>
              <a:off x="394" y="341"/>
              <a:ext cx="2688" cy="52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4400" dirty="0">
                  <a:solidFill>
                    <a:srgbClr val="303030"/>
                  </a:solidFill>
                  <a:latin typeface="Symbol" charset="2"/>
                  <a:ea typeface="ＭＳ Ｐゴシック" charset="-128"/>
                  <a:cs typeface="ＭＳ Ｐゴシック" charset="-128"/>
                  <a:sym typeface="Symbol" charset="2"/>
                </a:rPr>
                <a:t> </a:t>
              </a:r>
              <a:r>
                <a:rPr lang="en-US" sz="36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  <a:sym typeface="Symbol" charset="2"/>
                </a:rPr>
                <a:t>+ </a:t>
              </a:r>
              <a:r>
                <a:rPr lang="en-US" sz="3600" baseline="300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16</a:t>
              </a:r>
              <a:r>
                <a:rPr lang="en-US" sz="36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O →</a:t>
              </a:r>
              <a:r>
                <a:rPr lang="en-US" sz="3600" dirty="0" smtClean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 </a:t>
              </a:r>
              <a:r>
                <a:rPr lang="en-US" sz="3600" baseline="300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12</a:t>
              </a:r>
              <a:r>
                <a:rPr lang="en-US" sz="36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C + </a:t>
              </a:r>
              <a:r>
                <a:rPr lang="en-US" sz="4400" dirty="0">
                  <a:solidFill>
                    <a:srgbClr val="303030"/>
                  </a:solidFill>
                  <a:latin typeface="Symbol" charset="2"/>
                  <a:ea typeface="ＭＳ Ｐゴシック" charset="-128"/>
                  <a:cs typeface="ＭＳ Ｐゴシック" charset="-128"/>
                  <a:sym typeface="Symbol" charset="2"/>
                </a:rPr>
                <a:t></a:t>
              </a:r>
              <a:endParaRPr lang="en-US" sz="4400" dirty="0">
                <a:solidFill>
                  <a:srgbClr val="303030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4" y="234"/>
              <a:ext cx="518" cy="2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beam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9" y="221"/>
              <a:ext cx="490" cy="2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target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0" y="226"/>
              <a:ext cx="938" cy="2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signal</a:t>
              </a: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16"/>
              <p:cNvSpPr>
                <a:spLocks noChangeArrowheads="1"/>
              </p:cNvSpPr>
              <p:nvPr/>
            </p:nvSpPr>
            <p:spPr bwMode="auto">
              <a:xfrm>
                <a:off x="144484" y="2590800"/>
                <a:ext cx="8618516" cy="4093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400050" indent="-40005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Extra gain (factor of 100) by measuring time reversal </a:t>
                </a: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reaction</a:t>
                </a: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endParaRPr lang="en-US" sz="2000" dirty="0">
                  <a:ea typeface="ＭＳ Ｐゴシック" charset="-128"/>
                  <a:cs typeface="Arial" charset="0"/>
                </a:endParaRP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Calibri" charset="0"/>
                  </a:rPr>
                  <a:t>Bremsstrahlung at JLab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Calibri" charset="0"/>
                  </a:rPr>
                  <a:t>10</a:t>
                </a:r>
                <a:r>
                  <a:rPr lang="en-US" sz="2000" baseline="30000" dirty="0">
                    <a:latin typeface="Calibri" charset="0"/>
                  </a:rPr>
                  <a:t>9</a:t>
                </a:r>
                <a:r>
                  <a:rPr lang="en-US" sz="2000" dirty="0">
                    <a:latin typeface="Calibri" charset="0"/>
                  </a:rPr>
                  <a:t> </a:t>
                </a:r>
                <a:r>
                  <a:rPr lang="en-US" sz="2000" dirty="0">
                    <a:latin typeface="Symbol" charset="2"/>
                    <a:cs typeface="Symbol" charset="2"/>
                  </a:rPr>
                  <a:t>g</a:t>
                </a:r>
                <a:r>
                  <a:rPr lang="en-US" sz="2000" dirty="0">
                    <a:latin typeface="Calibri" charset="0"/>
                  </a:rPr>
                  <a:t>/s (top 250 keV</a:t>
                </a:r>
                <a:r>
                  <a:rPr lang="en-US" sz="2000" dirty="0" smtClean="0">
                    <a:latin typeface="Calibri" charset="0"/>
                  </a:rPr>
                  <a:t>)</a:t>
                </a:r>
                <a:endParaRPr lang="en-US" sz="2000" dirty="0" smtClean="0">
                  <a:ea typeface="ＭＳ Ｐゴシック" charset="-128"/>
                  <a:cs typeface="Arial" charset="0"/>
                </a:endParaRP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endParaRPr lang="en-US" sz="2000" dirty="0" smtClean="0">
                  <a:ea typeface="ＭＳ Ｐゴシック" charset="-128"/>
                  <a:cs typeface="Arial" charset="0"/>
                </a:endParaRP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Target density up to 10</a:t>
                </a:r>
                <a:r>
                  <a:rPr lang="en-US" sz="2000" baseline="30000" dirty="0">
                    <a:ea typeface="ＭＳ Ｐゴシック" charset="-128"/>
                    <a:cs typeface="Arial" charset="0"/>
                  </a:rPr>
                  <a:t>4</a:t>
                </a:r>
                <a:r>
                  <a:rPr lang="en-US" sz="2000" baseline="30000" dirty="0" smtClean="0">
                    <a:ea typeface="ＭＳ Ｐゴシック" charset="-128"/>
                    <a:cs typeface="Arial" charset="0"/>
                  </a:rPr>
                  <a:t>  </a:t>
                </a: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higher than conventional targets. </a:t>
                </a:r>
                <a:r>
                  <a:rPr lang="en-US" sz="2000" dirty="0"/>
                  <a:t>Number of </a:t>
                </a:r>
                <a:r>
                  <a:rPr lang="en-US" sz="2000" baseline="30000" dirty="0"/>
                  <a:t>16</a:t>
                </a:r>
                <a:r>
                  <a:rPr lang="en-US" sz="2000" dirty="0"/>
                  <a:t>O nuclei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</a:rPr>
                      <m:t>.5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2000" dirty="0" smtClean="0"/>
                  <a:t>/cm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(3.0 cm cell)</a:t>
                </a:r>
                <a:endParaRPr lang="en-US" sz="2000" dirty="0" smtClean="0">
                  <a:ea typeface="ＭＳ Ｐゴシック" charset="-128"/>
                  <a:cs typeface="Arial" charset="0"/>
                </a:endParaRP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endParaRPr lang="en-US" sz="2000" dirty="0">
                  <a:ea typeface="ＭＳ Ｐゴシック" charset="-128"/>
                  <a:cs typeface="Arial" charset="0"/>
                </a:endParaRP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Measures total cross section </a:t>
                </a:r>
                <a:r>
                  <a:rPr lang="en-US" sz="2000" dirty="0" err="1" smtClean="0">
                    <a:latin typeface="Symbol" panose="05050102010706020507" pitchFamily="18" charset="2"/>
                    <a:ea typeface="ＭＳ Ｐゴシック" charset="-128"/>
                    <a:cs typeface="Arial" charset="0"/>
                  </a:rPr>
                  <a:t>s</a:t>
                </a:r>
                <a:r>
                  <a:rPr lang="en-US" sz="2000" baseline="-25000" dirty="0" err="1" smtClean="0">
                    <a:ea typeface="ＭＳ Ｐゴシック" charset="-128"/>
                    <a:cs typeface="Arial" charset="0"/>
                  </a:rPr>
                  <a:t>tot</a:t>
                </a: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 (or </a:t>
                </a:r>
                <a:r>
                  <a:rPr lang="en-US" sz="2000" dirty="0" err="1" smtClean="0">
                    <a:ea typeface="ＭＳ Ｐゴシック" charset="-128"/>
                    <a:cs typeface="Arial" charset="0"/>
                  </a:rPr>
                  <a:t>S</a:t>
                </a:r>
                <a:r>
                  <a:rPr lang="en-US" sz="2000" baseline="-25000" dirty="0" err="1" smtClean="0">
                    <a:ea typeface="ＭＳ Ｐゴシック" charset="-128"/>
                    <a:cs typeface="Arial" charset="0"/>
                  </a:rPr>
                  <a:t>tot</a:t>
                </a: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=S</a:t>
                </a:r>
                <a:r>
                  <a:rPr lang="en-US" sz="2000" baseline="-25000" dirty="0" smtClean="0">
                    <a:ea typeface="ＭＳ Ｐゴシック" charset="-128"/>
                    <a:cs typeface="Arial" charset="0"/>
                  </a:rPr>
                  <a:t>E1</a:t>
                </a: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 + S</a:t>
                </a:r>
                <a:r>
                  <a:rPr lang="en-US" sz="2000" baseline="-25000" dirty="0" smtClean="0">
                    <a:ea typeface="ＭＳ Ｐゴシック" charset="-128"/>
                    <a:cs typeface="Arial" charset="0"/>
                  </a:rPr>
                  <a:t>E2</a:t>
                </a: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)</a:t>
                </a: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endParaRPr lang="en-US" sz="2000" dirty="0">
                  <a:ea typeface="ＭＳ Ｐゴシック" charset="-128"/>
                  <a:cs typeface="Arial" charset="0"/>
                </a:endParaRP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ea typeface="ＭＳ Ｐゴシック" charset="-128"/>
                    <a:cs typeface="Arial" charset="0"/>
                  </a:rPr>
                  <a:t>Solid Angle and Detector Efficiency = 100%</a:t>
                </a:r>
              </a:p>
              <a:p>
                <a:pPr eaLnBrk="1" hangingPunct="1"/>
                <a:endParaRPr lang="en-US" sz="2000" dirty="0">
                  <a:solidFill>
                    <a:srgbClr val="000000"/>
                  </a:solidFill>
                  <a:ea typeface="ＭＳ Ｐゴシック" charset="-128"/>
                  <a:cs typeface="Arial" charset="0"/>
                </a:endParaRPr>
              </a:p>
              <a:p>
                <a:pPr marL="400050" indent="-400050" eaLnBrk="1" hangingPunct="1"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Electromagnetic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debris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(electrons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and gammas, or positrons)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do NOT trigger nucleation (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detector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is insensitive to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Symbol" charset="2"/>
                    <a:ea typeface="ＭＳ Ｐゴシック" charset="-128"/>
                    <a:cs typeface="Arial" charset="0"/>
                  </a:rPr>
                  <a:t>g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-rays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by at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least 1 part in 10</a:t>
                </a:r>
                <a:r>
                  <a:rPr lang="en-US" sz="2000" baseline="30000" dirty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11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)</a:t>
                </a:r>
                <a:endParaRPr lang="en-US" sz="2000" dirty="0" smtClean="0">
                  <a:solidFill>
                    <a:schemeClr val="tx1">
                      <a:lumMod val="50000"/>
                    </a:schemeClr>
                  </a:solidFill>
                  <a:ea typeface="ＭＳ Ｐゴシック" charset="-128"/>
                  <a:cs typeface="Arial" charset="0"/>
                </a:endParaRPr>
              </a:p>
            </p:txBody>
          </p:sp>
        </mc:Choice>
        <mc:Fallback>
          <p:sp>
            <p:nvSpPr>
              <p:cNvPr id="31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84" y="2590800"/>
                <a:ext cx="8618516" cy="4093428"/>
              </a:xfrm>
              <a:prstGeom prst="rect">
                <a:avLst/>
              </a:prstGeom>
              <a:blipFill rotWithShape="1">
                <a:blip r:embed="rId3"/>
                <a:stretch>
                  <a:fillRect l="-636" t="-745" b="-17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1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Electron Beam </a:t>
            </a:r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Requirements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55078"/>
            <a:ext cx="9144000" cy="5802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Beam Properties at Radiator: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61882"/>
              </p:ext>
            </p:extLst>
          </p:nvPr>
        </p:nvGraphicFramePr>
        <p:xfrm>
          <a:off x="1790700" y="2569699"/>
          <a:ext cx="5562600" cy="2773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2020"/>
                <a:gridCol w="1680580"/>
              </a:tblGrid>
              <a:tr h="33996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Beam Kinetic Energy, (MeV)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7.9 – 8.5</a:t>
                      </a:r>
                      <a:endParaRPr lang="en-US" sz="2000" b="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Current (µA)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 </a:t>
                      </a:r>
                      <a:r>
                        <a:rPr lang="en-US" sz="2000" b="0" baseline="0" dirty="0" smtClean="0"/>
                        <a:t>– 100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Absolute Beam Energy Uncertainty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Relative Beam Energy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&lt;0.02%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 Resolution (Spread),</a:t>
                      </a:r>
                      <a:r>
                        <a:rPr lang="el-GR" sz="2000" dirty="0" smtClean="0"/>
                        <a:t> σ</a:t>
                      </a:r>
                      <a:r>
                        <a:rPr lang="en-US" sz="2000" baseline="-25000" dirty="0" smtClean="0"/>
                        <a:t>T </a:t>
                      </a:r>
                      <a:r>
                        <a:rPr lang="en-US" sz="2000" baseline="0" dirty="0" smtClean="0"/>
                        <a:t>/T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&lt;0.06%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Size, </a:t>
                      </a: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err="1" smtClean="0"/>
                        <a:t>x,y</a:t>
                      </a:r>
                      <a:r>
                        <a:rPr lang="en-US" sz="2000" dirty="0" smtClean="0"/>
                        <a:t> (mm)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Polarization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5" y="3707309"/>
            <a:ext cx="4928235" cy="2922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Bremsstrahlung Beam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891076"/>
            <a:ext cx="3977640" cy="2697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230" y="1389074"/>
            <a:ext cx="50491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229"/>
                </a:solidFill>
                <a:cs typeface="Century Gothic"/>
              </a:rPr>
              <a:t>Use </a:t>
            </a:r>
            <a:r>
              <a:rPr lang="en-US" sz="2000" dirty="0">
                <a:solidFill>
                  <a:srgbClr val="000229"/>
                </a:solidFill>
                <a:cs typeface="Century Gothic"/>
              </a:rPr>
              <a:t>both GEANT4 </a:t>
            </a:r>
            <a:r>
              <a:rPr lang="en-US" sz="2000" dirty="0" smtClean="0">
                <a:solidFill>
                  <a:srgbClr val="000229"/>
                </a:solidFill>
                <a:cs typeface="Century Gothic"/>
              </a:rPr>
              <a:t>and FLUKA to calculate Bremsstrahlung spectra (we will not measure Bremsstrahlung spectra)</a:t>
            </a:r>
          </a:p>
          <a:p>
            <a:pPr marL="400050" indent="-40005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229"/>
              </a:solidFill>
              <a:cs typeface="Century Gothic"/>
            </a:endParaRPr>
          </a:p>
          <a:p>
            <a:pPr marL="400050" indent="-40005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229"/>
                </a:solidFill>
                <a:cs typeface="Century Gothic"/>
              </a:rPr>
              <a:t>Monte </a:t>
            </a:r>
            <a:r>
              <a:rPr lang="en-US" sz="2000" dirty="0" smtClean="0">
                <a:solidFill>
                  <a:srgbClr val="000229"/>
                </a:solidFill>
                <a:cs typeface="Century Gothic"/>
              </a:rPr>
              <a:t>Carlo </a:t>
            </a:r>
            <a:r>
              <a:rPr lang="en-US" sz="2000" dirty="0">
                <a:solidFill>
                  <a:srgbClr val="000229"/>
                </a:solidFill>
                <a:cs typeface="Century Gothic"/>
              </a:rPr>
              <a:t>simulation of </a:t>
            </a:r>
            <a:r>
              <a:rPr lang="en-US" sz="2000" dirty="0" smtClean="0">
                <a:solidFill>
                  <a:srgbClr val="000229"/>
                </a:solidFill>
                <a:cs typeface="Century Gothic"/>
              </a:rPr>
              <a:t>Bremsstrahlung </a:t>
            </a:r>
            <a:r>
              <a:rPr lang="en-US" sz="2000" dirty="0">
                <a:solidFill>
                  <a:srgbClr val="000229"/>
                </a:solidFill>
                <a:cs typeface="Century Gothic"/>
              </a:rPr>
              <a:t>at radiotherapy energies is well studied, accuracy: </a:t>
            </a:r>
            <a:r>
              <a:rPr lang="en-US" sz="2000" dirty="0" smtClean="0">
                <a:solidFill>
                  <a:srgbClr val="000229"/>
                </a:solidFill>
                <a:cs typeface="Century Gothic"/>
              </a:rPr>
              <a:t>±</a:t>
            </a:r>
            <a:r>
              <a:rPr lang="en-US" sz="2000" dirty="0" smtClean="0"/>
              <a:t>5%</a:t>
            </a:r>
            <a:endParaRPr lang="en-US" sz="2000" dirty="0">
              <a:solidFill>
                <a:srgbClr val="000229"/>
              </a:solidFill>
              <a:cs typeface="Century Gothic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80853" y="3707309"/>
            <a:ext cx="1828800" cy="612648"/>
          </a:xfrm>
          <a:prstGeom prst="wedgeRoundRectCallout">
            <a:avLst>
              <a:gd name="adj1" fmla="val -14518"/>
              <a:gd name="adj2" fmla="val 77270"/>
              <a:gd name="adj3" fmla="val 16667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Bremsstrahlung Peaks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17231" y="4049890"/>
            <a:ext cx="4181662" cy="2671585"/>
          </a:xfrm>
          <a:prstGeom prst="wedgeRoundRectCallout">
            <a:avLst>
              <a:gd name="adj1" fmla="val -50107"/>
              <a:gd name="adj2" fmla="val -16050"/>
              <a:gd name="adj3" fmla="val 16667"/>
            </a:avLst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aseline="30000" dirty="0" smtClean="0"/>
              <a:t>16</a:t>
            </a:r>
            <a:r>
              <a:rPr lang="en-US" sz="2400" dirty="0" smtClean="0"/>
              <a:t>O(</a:t>
            </a:r>
            <a:r>
              <a:rPr lang="en-US" sz="2400" dirty="0" smtClean="0">
                <a:latin typeface="Symbol" pitchFamily="18" charset="2"/>
              </a:rPr>
              <a:t>g,a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 is ideal case for Bremsstrahlung beam </a:t>
            </a:r>
            <a:r>
              <a:rPr lang="en-US" sz="2400" dirty="0"/>
              <a:t>and </a:t>
            </a:r>
            <a:r>
              <a:rPr lang="en-US" sz="2400" dirty="0" smtClean="0"/>
              <a:t>Penfold–Leiss Unfolding: </a:t>
            </a:r>
          </a:p>
          <a:p>
            <a:pPr marL="971550" lvl="1" indent="-514350">
              <a:buFont typeface="+mj-lt"/>
              <a:buAutoNum type="romanUcPeriod"/>
              <a:defRPr/>
            </a:pPr>
            <a:r>
              <a:rPr lang="en-US" dirty="0" smtClean="0"/>
              <a:t>Very steep cross section; only </a:t>
            </a:r>
            <a:r>
              <a:rPr lang="en-US" dirty="0"/>
              <a:t>photons near </a:t>
            </a:r>
            <a:r>
              <a:rPr lang="en-US" dirty="0" smtClean="0"/>
              <a:t>endpoint </a:t>
            </a:r>
            <a:r>
              <a:rPr lang="en-US" dirty="0"/>
              <a:t>contribute to </a:t>
            </a:r>
            <a:r>
              <a:rPr lang="en-US" dirty="0" smtClean="0"/>
              <a:t>yield</a:t>
            </a:r>
          </a:p>
          <a:p>
            <a:pPr marL="971550" lvl="1" indent="-514350">
              <a:buFont typeface="+mj-lt"/>
              <a:buAutoNum type="romanUcPeriod"/>
              <a:defRPr/>
            </a:pPr>
            <a:r>
              <a:rPr lang="en-US" dirty="0" smtClean="0"/>
              <a:t>No-structure (resonances)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1671</Words>
  <Application>Microsoft Office PowerPoint</Application>
  <PresentationFormat>On-screen Show (4:3)</PresentationFormat>
  <Paragraphs>479</Paragraphs>
  <Slides>26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Bubble Chamber: Experimental Overview</vt:lpstr>
      <vt:lpstr>Outline</vt:lpstr>
      <vt:lpstr>PowerPoint Presentation</vt:lpstr>
      <vt:lpstr>PowerPoint Presentation</vt:lpstr>
      <vt:lpstr>Astrophysical S-Factor 12C(a,g)16O</vt:lpstr>
      <vt:lpstr>Time Reversal Reaction</vt:lpstr>
      <vt:lpstr>New Approach: Reversal Reaction + Bubble Chamber</vt:lpstr>
      <vt:lpstr>Electron Beam Requirements</vt:lpstr>
      <vt:lpstr>Bremsstrahlung Beam</vt:lpstr>
      <vt:lpstr>Penfold-Leiss Cross Section Unfolding</vt:lpstr>
      <vt:lpstr>PowerPoint Presentation</vt:lpstr>
      <vt:lpstr>JLab Projected 12C(a,g)16O S-Factor </vt:lpstr>
      <vt:lpstr>PowerPoint Presentation</vt:lpstr>
      <vt:lpstr>Superheated Targets</vt:lpstr>
      <vt:lpstr>Test Beamline</vt:lpstr>
      <vt:lpstr>Schematics of Test Beamline</vt:lpstr>
      <vt:lpstr>PowerPoint Presentation</vt:lpstr>
      <vt:lpstr>PowerPoint Presentation</vt:lpstr>
      <vt:lpstr>PowerPoint Presentation</vt:lpstr>
      <vt:lpstr>New Beamline Elements</vt:lpstr>
      <vt:lpstr>Measuring Absolute Beam Energy</vt:lpstr>
      <vt:lpstr>PowerPoint Presentation</vt:lpstr>
      <vt:lpstr>PowerPoint Presentation</vt:lpstr>
      <vt:lpstr>PowerPoint Presentation</vt:lpstr>
      <vt:lpstr>Backup Slides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234</cp:revision>
  <cp:lastPrinted>2014-09-10T20:13:57Z</cp:lastPrinted>
  <dcterms:created xsi:type="dcterms:W3CDTF">2014-03-14T18:04:44Z</dcterms:created>
  <dcterms:modified xsi:type="dcterms:W3CDTF">2015-08-16T21:53:19Z</dcterms:modified>
</cp:coreProperties>
</file>