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426" r:id="rId2"/>
    <p:sldId id="483" r:id="rId3"/>
    <p:sldId id="512" r:id="rId4"/>
    <p:sldId id="429" r:id="rId5"/>
    <p:sldId id="439" r:id="rId6"/>
    <p:sldId id="513" r:id="rId7"/>
    <p:sldId id="514" r:id="rId8"/>
    <p:sldId id="516" r:id="rId9"/>
    <p:sldId id="515" r:id="rId10"/>
    <p:sldId id="506" r:id="rId11"/>
    <p:sldId id="508" r:id="rId12"/>
    <p:sldId id="510" r:id="rId13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9FF99"/>
    <a:srgbClr val="F0D2F0"/>
    <a:srgbClr val="F8CAF8"/>
    <a:srgbClr val="FF7C80"/>
    <a:srgbClr val="CCFF99"/>
    <a:srgbClr val="FF66CC"/>
    <a:srgbClr val="40911F"/>
    <a:srgbClr val="CCFF66"/>
    <a:srgbClr val="FFCC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1333" autoAdjust="0"/>
  </p:normalViewPr>
  <p:slideViewPr>
    <p:cSldViewPr snapToGrid="0" snapToObjects="1">
      <p:cViewPr>
        <p:scale>
          <a:sx n="70" d="100"/>
          <a:sy n="70" d="100"/>
        </p:scale>
        <p:origin x="-534" y="-150"/>
      </p:cViewPr>
      <p:guideLst>
        <p:guide orient="horz" pos="2298"/>
        <p:guide pos="2873"/>
      </p:guideLst>
    </p:cSldViewPr>
  </p:slideViewPr>
  <p:outlineViewPr>
    <p:cViewPr>
      <p:scale>
        <a:sx n="33" d="100"/>
        <a:sy n="33" d="100"/>
      </p:scale>
      <p:origin x="0" y="19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917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r">
              <a:defRPr sz="1200"/>
            </a:lvl1pPr>
          </a:lstStyle>
          <a:p>
            <a:fld id="{4637A610-679B-49FF-8AF3-90DA3488E87C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917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r">
              <a:defRPr sz="1200"/>
            </a:lvl1pPr>
          </a:lstStyle>
          <a:p>
            <a:fld id="{C27C83FD-F1BC-41FE-A5E9-6BC5B599A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960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8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r">
              <a:defRPr sz="1200"/>
            </a:lvl1pPr>
          </a:lstStyle>
          <a:p>
            <a:fld id="{AEE2A098-F6E1-4EA0-A707-FFBBE20BA5BB}" type="datetimeFigureOut">
              <a:rPr lang="en-US" smtClean="0"/>
              <a:pPr/>
              <a:t>4/17/2015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0563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18" tIns="46157" rIns="92318" bIns="461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33"/>
            <a:ext cx="5547360" cy="4154805"/>
          </a:xfrm>
          <a:prstGeom prst="rect">
            <a:avLst/>
          </a:prstGeom>
        </p:spPr>
        <p:txBody>
          <a:bodyPr vert="horz" lIns="92318" tIns="46157" rIns="92318" bIns="461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8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r">
              <a:defRPr sz="1200"/>
            </a:lvl1pPr>
          </a:lstStyle>
          <a:p>
            <a:fld id="{ADB4C350-8ACE-402A-8AA1-76A8138984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58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74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843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19909"/>
            <a:ext cx="7772400" cy="25805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9151" y="907367"/>
            <a:ext cx="8447649" cy="44172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10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905" y="970672"/>
            <a:ext cx="409364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70672"/>
            <a:ext cx="3810000" cy="255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23959"/>
            <a:ext cx="3810000" cy="25251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8897440" cy="43671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341" y="921434"/>
            <a:ext cx="420501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517" y="921434"/>
            <a:ext cx="411128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682" y="907366"/>
            <a:ext cx="4135145" cy="7263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650" y="907366"/>
            <a:ext cx="4181150" cy="7263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303682" y="1633673"/>
            <a:ext cx="4135145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05651" y="1633673"/>
            <a:ext cx="4181150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3213"/>
            <a:ext cx="3008313" cy="9709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93213"/>
            <a:ext cx="5111750" cy="53173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64165"/>
            <a:ext cx="3008313" cy="39809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81831"/>
            <a:ext cx="5486400" cy="39187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271890" y="-1104270"/>
            <a:ext cx="4417342" cy="84124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7286" y="893298"/>
            <a:ext cx="8190914" cy="4705729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906" y="922323"/>
            <a:ext cx="8897440" cy="517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2" r:id="rId9"/>
    <p:sldLayoutId id="2147483673" r:id="rId10"/>
    <p:sldLayoutId id="2147483674" r:id="rId11"/>
    <p:sldLayoutId id="2147483676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66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99FF"/>
        </a:buClr>
        <a:buFont typeface="Arial" pitchFamily="34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CC33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8" Type="http://schemas.openxmlformats.org/officeDocument/2006/relationships/image" Target="../media/image11.png"/><Relationship Id="rId3" Type="http://schemas.openxmlformats.org/officeDocument/2006/relationships/oleObject" Target="../embeddings/oleObject1.bin"/><Relationship Id="rId21" Type="http://schemas.openxmlformats.org/officeDocument/2006/relationships/image" Target="../media/image6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20" Type="http://schemas.openxmlformats.org/officeDocument/2006/relationships/image" Target="../media/image5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24" Type="http://schemas.openxmlformats.org/officeDocument/2006/relationships/image" Target="../media/image9.jpeg"/><Relationship Id="rId5" Type="http://schemas.openxmlformats.org/officeDocument/2006/relationships/oleObject" Target="../embeddings/oleObject2.bin"/><Relationship Id="rId23" Type="http://schemas.openxmlformats.org/officeDocument/2006/relationships/image" Target="../media/image8.png"/><Relationship Id="rId10" Type="http://schemas.openxmlformats.org/officeDocument/2006/relationships/image" Target="../media/image4.wmf"/><Relationship Id="rId19" Type="http://schemas.openxmlformats.org/officeDocument/2006/relationships/oleObject" Target="../embeddings/oleObject5.bin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Relationship Id="rId2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9519"/>
            <a:ext cx="7772400" cy="2500081"/>
          </a:xfrm>
        </p:spPr>
        <p:txBody>
          <a:bodyPr/>
          <a:lstStyle/>
          <a:p>
            <a:pPr algn="ctr"/>
            <a:r>
              <a:rPr lang="en-US" dirty="0" smtClean="0"/>
              <a:t>Generation and Characterization of Magnetized Bunched Electron Beam from DC Photogun for</a:t>
            </a:r>
            <a:br>
              <a:rPr lang="en-US" dirty="0" smtClean="0"/>
            </a:br>
            <a:r>
              <a:rPr lang="en-US" dirty="0" smtClean="0"/>
              <a:t> MEIC Cooler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7385" y="3672470"/>
            <a:ext cx="6400800" cy="1306494"/>
          </a:xfrm>
        </p:spPr>
        <p:txBody>
          <a:bodyPr/>
          <a:lstStyle/>
          <a:p>
            <a:r>
              <a:rPr lang="en-US" sz="3200" dirty="0">
                <a:latin typeface="+mj-lt"/>
              </a:rPr>
              <a:t>Laboratory Directed Research and Development (LDRD) P</a:t>
            </a:r>
            <a:r>
              <a:rPr lang="en-US" sz="3200" dirty="0" smtClean="0">
                <a:latin typeface="+mj-lt"/>
              </a:rPr>
              <a:t>roposal</a:t>
            </a:r>
          </a:p>
        </p:txBody>
      </p:sp>
      <p:sp>
        <p:nvSpPr>
          <p:cNvPr id="4" name="Date Placeholder 2"/>
          <p:cNvSpPr txBox="1">
            <a:spLocks/>
          </p:cNvSpPr>
          <p:nvPr/>
        </p:nvSpPr>
        <p:spPr>
          <a:xfrm>
            <a:off x="3650080" y="6275958"/>
            <a:ext cx="185541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April 16, 2015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2270507" y="5319058"/>
            <a:ext cx="4614556" cy="55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en-US" kern="0" dirty="0" smtClean="0"/>
              <a:t>Riad Suleiman and Matt Poelker</a:t>
            </a:r>
          </a:p>
        </p:txBody>
      </p:sp>
    </p:spTree>
    <p:extLst>
      <p:ext uri="{BB962C8B-B14F-4D97-AF65-F5344CB8AC3E}">
        <p14:creationId xmlns:p14="http://schemas.microsoft.com/office/powerpoint/2010/main" val="2377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1" t="15224" r="7001" b="33779"/>
          <a:stretch/>
        </p:blipFill>
        <p:spPr>
          <a:xfrm>
            <a:off x="653791" y="617014"/>
            <a:ext cx="7863840" cy="301752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36275" y="0"/>
            <a:ext cx="831629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FEL Gun Test Stand</a:t>
            </a:r>
            <a:endParaRPr lang="en-US" kern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1" y="3634534"/>
            <a:ext cx="3950208" cy="295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49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5362" name="Object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662" y="-1027004"/>
            <a:ext cx="5834683" cy="9019668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3310658" y="3148461"/>
            <a:ext cx="1830070" cy="502920"/>
            <a:chOff x="0" y="0"/>
            <a:chExt cx="11734800" cy="3286650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074"/>
            <a:stretch/>
          </p:blipFill>
          <p:spPr bwMode="auto">
            <a:xfrm>
              <a:off x="3200398" y="0"/>
              <a:ext cx="8534402" cy="3286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676" b="10473"/>
            <a:stretch/>
          </p:blipFill>
          <p:spPr bwMode="auto">
            <a:xfrm>
              <a:off x="0" y="0"/>
              <a:ext cx="3886201" cy="294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34744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505" y="0"/>
            <a:ext cx="8316295" cy="825500"/>
          </a:xfrm>
        </p:spPr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5726754"/>
              </p:ext>
            </p:extLst>
          </p:nvPr>
        </p:nvGraphicFramePr>
        <p:xfrm>
          <a:off x="566641" y="891152"/>
          <a:ext cx="6639376" cy="578223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210075"/>
                <a:gridCol w="2429301"/>
              </a:tblGrid>
              <a:tr h="262829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Procurements</a:t>
                      </a:r>
                      <a:endParaRPr lang="en-US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68580" marR="68580" marT="0" marB="0" anchor="b"/>
                </a:tc>
              </a:tr>
              <a:tr h="262829"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68580" marR="68580" marT="0" marB="0" anchor="b"/>
                </a:tc>
              </a:tr>
              <a:tr h="262829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Item</a:t>
                      </a:r>
                      <a:endParaRPr lang="en-US" sz="16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</a:rPr>
                        <a:t>Approximate</a:t>
                      </a:r>
                      <a:r>
                        <a:rPr lang="en-US" sz="1600" b="1" baseline="0" dirty="0" smtClean="0">
                          <a:effectLst/>
                          <a:latin typeface="+mn-lt"/>
                        </a:rPr>
                        <a:t> C</a:t>
                      </a:r>
                      <a:r>
                        <a:rPr lang="en-US" sz="1600" b="1" dirty="0" smtClean="0">
                          <a:effectLst/>
                          <a:latin typeface="+mn-lt"/>
                        </a:rPr>
                        <a:t>ost ($k)</a:t>
                      </a:r>
                      <a:endParaRPr lang="en-US" sz="16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2829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Solenoid magnet or Helmholtz coil-pair</a:t>
                      </a:r>
                      <a:endParaRPr lang="en-US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5</a:t>
                      </a:r>
                      <a:r>
                        <a:rPr lang="en-US" sz="1600" dirty="0" smtClean="0">
                          <a:effectLst/>
                          <a:latin typeface="+mn-lt"/>
                        </a:rPr>
                        <a:t>0</a:t>
                      </a:r>
                      <a:endParaRPr lang="en-US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2829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Power supply for gun magnet (500A/150V)</a:t>
                      </a:r>
                      <a:endParaRPr lang="en-US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Palatino Linotype"/>
                          <a:ea typeface="Times New Roman"/>
                          <a:cs typeface="Times New Roman"/>
                        </a:rPr>
                        <a:t>50</a:t>
                      </a:r>
                      <a:endParaRPr lang="en-US" sz="1600" dirty="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2829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Skew quadrupole magnets (x3 sets)</a:t>
                      </a:r>
                      <a:endParaRPr lang="en-US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15</a:t>
                      </a:r>
                      <a:endParaRPr lang="en-US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2829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Cameras</a:t>
                      </a:r>
                      <a:endParaRPr lang="en-US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2.4</a:t>
                      </a:r>
                      <a:endParaRPr lang="en-US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2829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PC for cameras</a:t>
                      </a:r>
                      <a:endParaRPr lang="en-US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1</a:t>
                      </a:r>
                      <a:endParaRPr lang="en-US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2829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Switcher</a:t>
                      </a:r>
                      <a:endParaRPr lang="en-US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1</a:t>
                      </a:r>
                      <a:endParaRPr lang="en-US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2829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YAG viewer</a:t>
                      </a:r>
                      <a:endParaRPr lang="en-US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1</a:t>
                      </a:r>
                      <a:endParaRPr lang="en-US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2829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Multislit (1)</a:t>
                      </a:r>
                      <a:endParaRPr lang="en-US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4</a:t>
                      </a:r>
                      <a:endParaRPr lang="en-US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2829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Single slit (x2)</a:t>
                      </a:r>
                      <a:endParaRPr lang="en-US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8</a:t>
                      </a:r>
                      <a:endParaRPr lang="en-US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2829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Stepper motor translation stages</a:t>
                      </a:r>
                      <a:endParaRPr lang="en-US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10</a:t>
                      </a:r>
                      <a:endParaRPr lang="en-US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2829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50% postdoc</a:t>
                      </a:r>
                      <a:endParaRPr lang="en-US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75</a:t>
                      </a:r>
                      <a:endParaRPr lang="en-US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2829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effectLst/>
                          <a:latin typeface="+mn-lt"/>
                        </a:rPr>
                        <a:t>Total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</a:rPr>
                        <a:t>217.4</a:t>
                      </a:r>
                      <a:endParaRPr lang="en-US" sz="16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2829"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68580" marR="68580" marT="0" marB="0" anchor="b"/>
                </a:tc>
              </a:tr>
              <a:tr h="262829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Labor</a:t>
                      </a:r>
                      <a:endParaRPr lang="en-US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68580" marR="68580" marT="0" marB="0" anchor="b"/>
                </a:tc>
              </a:tr>
              <a:tr h="262829"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68580" marR="68580" marT="0" marB="0" anchor="b"/>
                </a:tc>
              </a:tr>
              <a:tr h="262829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Magnet design</a:t>
                      </a:r>
                      <a:endParaRPr lang="en-US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2 wk</a:t>
                      </a:r>
                      <a:endParaRPr lang="en-US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2829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Mechanical design for magnets</a:t>
                      </a:r>
                      <a:endParaRPr lang="en-US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2 wk</a:t>
                      </a:r>
                      <a:endParaRPr lang="en-US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2829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Mechanical design for slits</a:t>
                      </a:r>
                      <a:endParaRPr lang="en-US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2 wk</a:t>
                      </a:r>
                      <a:endParaRPr lang="en-US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2829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ASTRA modeling</a:t>
                      </a:r>
                      <a:endParaRPr lang="en-US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effectLst/>
                          <a:latin typeface="+mn-lt"/>
                        </a:rPr>
                        <a:t>12 </a:t>
                      </a:r>
                      <a:r>
                        <a:rPr lang="en-US" sz="1600" dirty="0" err="1" smtClean="0">
                          <a:effectLst/>
                          <a:latin typeface="+mn-lt"/>
                        </a:rPr>
                        <a:t>wk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093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506" y="1007314"/>
            <a:ext cx="8787114" cy="5850685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 smtClean="0"/>
              <a:t>Magnetized Cooling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 smtClean="0"/>
              <a:t>Electron </a:t>
            </a:r>
            <a:r>
              <a:rPr lang="en-US" sz="3200" dirty="0"/>
              <a:t>B</a:t>
            </a:r>
            <a:r>
              <a:rPr lang="en-US" sz="3200" dirty="0" smtClean="0"/>
              <a:t>eam Requirements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 smtClean="0"/>
              <a:t>Generation of Magnetized Beam</a:t>
            </a:r>
            <a:endParaRPr lang="en-US" sz="3200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 smtClean="0"/>
              <a:t>Proposed Measurements:</a:t>
            </a:r>
          </a:p>
          <a:p>
            <a:pPr marL="1028700" lvl="1" indent="-571500">
              <a:buClrTx/>
              <a:buFont typeface="+mj-lt"/>
              <a:buAutoNum type="romanUcPeriod"/>
            </a:pPr>
            <a:r>
              <a:rPr lang="en-US" sz="2400" dirty="0" smtClean="0"/>
              <a:t>Mechanical angular </a:t>
            </a:r>
            <a:r>
              <a:rPr lang="en-US" sz="2400" dirty="0"/>
              <a:t>m</a:t>
            </a:r>
            <a:r>
              <a:rPr lang="en-US" sz="2400" dirty="0" smtClean="0"/>
              <a:t>omentum</a:t>
            </a:r>
          </a:p>
          <a:p>
            <a:pPr marL="1028700" lvl="1" indent="-571500">
              <a:buClrTx/>
              <a:buFont typeface="+mj-lt"/>
              <a:buAutoNum type="romanUcPeriod"/>
            </a:pPr>
            <a:r>
              <a:rPr lang="en-US" sz="2400" dirty="0" smtClean="0"/>
              <a:t>Round-to-Flat </a:t>
            </a:r>
            <a:r>
              <a:rPr lang="en-US" sz="2400" dirty="0"/>
              <a:t>B</a:t>
            </a:r>
            <a:r>
              <a:rPr lang="en-US" sz="2400" dirty="0" smtClean="0"/>
              <a:t>eam (RTFB) transformation</a:t>
            </a:r>
          </a:p>
          <a:p>
            <a:pPr marL="1028700" lvl="1" indent="-571500">
              <a:buClrTx/>
              <a:buFont typeface="+mj-lt"/>
              <a:buAutoNum type="romanUcPeriod"/>
            </a:pPr>
            <a:r>
              <a:rPr lang="en-US" sz="2400" dirty="0" smtClean="0"/>
              <a:t>Magnetized beam transport</a:t>
            </a:r>
          </a:p>
          <a:p>
            <a:pPr marL="1028700" lvl="1" indent="-571500">
              <a:buClrTx/>
              <a:buFont typeface="+mj-lt"/>
              <a:buAutoNum type="romanUcPeriod"/>
            </a:pPr>
            <a:r>
              <a:rPr lang="en-US" sz="2400" dirty="0" smtClean="0"/>
              <a:t>Magnetized photocathode lifetime</a:t>
            </a:r>
          </a:p>
          <a:p>
            <a:pPr marL="1028700" lvl="1" indent="-571500">
              <a:buClrTx/>
              <a:buFont typeface="+mj-lt"/>
              <a:buAutoNum type="romanUcPeriod"/>
            </a:pPr>
            <a:r>
              <a:rPr lang="en-US" sz="2400" dirty="0" smtClean="0"/>
              <a:t>Beam halo and beam </a:t>
            </a:r>
            <a:r>
              <a:rPr lang="en-US" sz="2400" dirty="0"/>
              <a:t>l</a:t>
            </a:r>
            <a:r>
              <a:rPr lang="en-US" sz="2400" dirty="0" smtClean="0"/>
              <a:t>oss</a:t>
            </a:r>
            <a:endParaRPr lang="en-US" sz="2400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 smtClean="0"/>
              <a:t>Work Place: FEL Gun Test Stand</a:t>
            </a:r>
            <a:endParaRPr lang="en-US" sz="3200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 smtClean="0"/>
              <a:t>Budget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3506" y="0"/>
            <a:ext cx="6104286" cy="834887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74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637339"/>
              </p:ext>
            </p:extLst>
          </p:nvPr>
        </p:nvGraphicFramePr>
        <p:xfrm>
          <a:off x="133129" y="5190664"/>
          <a:ext cx="1537302" cy="547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38" name="Equation" r:id="rId3" imgW="736560" imgH="253800" progId="Equation.3">
                  <p:embed/>
                </p:oleObj>
              </mc:Choice>
              <mc:Fallback>
                <p:oleObj name="Equation" r:id="rId3" imgW="7365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29" y="5190664"/>
                        <a:ext cx="1537302" cy="54782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Rounded Rectangular Callout 58"/>
          <p:cNvSpPr/>
          <p:nvPr/>
        </p:nvSpPr>
        <p:spPr bwMode="auto">
          <a:xfrm>
            <a:off x="2641555" y="4083938"/>
            <a:ext cx="2339878" cy="814324"/>
          </a:xfrm>
          <a:prstGeom prst="wedgeRoundRectCallout">
            <a:avLst>
              <a:gd name="adj1" fmla="val -60944"/>
              <a:gd name="adj2" fmla="val -54959"/>
              <a:gd name="adj3" fmla="val 1666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Upon exit of Cathode Solenoid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745267"/>
              </p:ext>
            </p:extLst>
          </p:nvPr>
        </p:nvGraphicFramePr>
        <p:xfrm>
          <a:off x="2742266" y="5185701"/>
          <a:ext cx="2023875" cy="590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39" name="Equation" r:id="rId5" imgW="952200" imgH="279360" progId="Equation.3">
                  <p:embed/>
                </p:oleObj>
              </mc:Choice>
              <mc:Fallback>
                <p:oleObj name="Equation" r:id="rId5" imgW="9522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2266" y="5185701"/>
                        <a:ext cx="2023875" cy="59069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Rounded Rectangular Callout 61"/>
          <p:cNvSpPr/>
          <p:nvPr/>
        </p:nvSpPr>
        <p:spPr bwMode="auto">
          <a:xfrm>
            <a:off x="5543624" y="4100843"/>
            <a:ext cx="2295058" cy="814324"/>
          </a:xfrm>
          <a:prstGeom prst="wedgeRoundRectCallout">
            <a:avLst>
              <a:gd name="adj1" fmla="val -39334"/>
              <a:gd name="adj2" fmla="val -94484"/>
              <a:gd name="adj3" fmla="val 16667"/>
            </a:avLst>
          </a:prstGeom>
          <a:solidFill>
            <a:srgbClr val="FF66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Upon entering Cooling Solenoid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656395" y="5152089"/>
            <a:ext cx="1386962" cy="584775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srgbClr val="000000"/>
                </a:solidFill>
              </a:rPr>
              <a:t>σ</a:t>
            </a:r>
            <a:r>
              <a:rPr lang="en-US" sz="1600" baseline="-25000" dirty="0" smtClean="0">
                <a:solidFill>
                  <a:srgbClr val="000000"/>
                </a:solidFill>
              </a:rPr>
              <a:t>e</a:t>
            </a:r>
            <a:r>
              <a:rPr lang="en-US" sz="1600" dirty="0" smtClean="0">
                <a:solidFill>
                  <a:srgbClr val="000000"/>
                </a:solidFill>
              </a:rPr>
              <a:t>= 0.95 mm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</a:rPr>
              <a:t>cool</a:t>
            </a:r>
            <a:r>
              <a:rPr lang="en-US" sz="1600" dirty="0" smtClean="0">
                <a:solidFill>
                  <a:srgbClr val="000000"/>
                </a:solidFill>
              </a:rPr>
              <a:t> = 2 T</a:t>
            </a:r>
            <a:endParaRPr lang="en-US" sz="1600" dirty="0">
              <a:solidFill>
                <a:srgbClr val="000000"/>
              </a:solidFill>
            </a:endParaRPr>
          </a:p>
        </p:txBody>
      </p:sp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386603"/>
              </p:ext>
            </p:extLst>
          </p:nvPr>
        </p:nvGraphicFramePr>
        <p:xfrm>
          <a:off x="5543624" y="5157052"/>
          <a:ext cx="1948997" cy="581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40" name="Equation" r:id="rId7" imgW="876240" imgH="253800" progId="Equation.3">
                  <p:embed/>
                </p:oleObj>
              </mc:Choice>
              <mc:Fallback>
                <p:oleObj name="Equation" r:id="rId7" imgW="8762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624" y="5157052"/>
                        <a:ext cx="1948997" cy="581441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887489"/>
              </p:ext>
            </p:extLst>
          </p:nvPr>
        </p:nvGraphicFramePr>
        <p:xfrm>
          <a:off x="5543624" y="5907960"/>
          <a:ext cx="1419809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41" name="Equation" r:id="rId9" imgW="685800" imgH="457200" progId="Equation.3">
                  <p:embed/>
                </p:oleObj>
              </mc:Choice>
              <mc:Fallback>
                <p:oleObj name="Equation" r:id="rId9" imgW="685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624" y="5907960"/>
                        <a:ext cx="1419809" cy="879475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Rounded Rectangular Callout 65"/>
          <p:cNvSpPr/>
          <p:nvPr/>
        </p:nvSpPr>
        <p:spPr bwMode="auto">
          <a:xfrm>
            <a:off x="125357" y="4083938"/>
            <a:ext cx="2017341" cy="814324"/>
          </a:xfrm>
          <a:prstGeom prst="wedgeRoundRectCallout">
            <a:avLst>
              <a:gd name="adj1" fmla="val -12632"/>
              <a:gd name="adj2" fmla="val -8512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Electrons born in uniform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B</a:t>
            </a:r>
            <a:r>
              <a:rPr kumimoji="0" lang="en-US" sz="2000" b="0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z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125356" y="5907960"/>
                <a:ext cx="1914915" cy="58477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 smtClean="0">
                    <a:solidFill>
                      <a:srgbClr val="000000"/>
                    </a:solidFill>
                  </a:rPr>
                  <a:t>= </a:t>
                </a:r>
                <a:r>
                  <a:rPr lang="en-US" sz="1600" dirty="0" err="1" smtClean="0">
                    <a:solidFill>
                      <a:srgbClr val="000000"/>
                    </a:solidFill>
                  </a:rPr>
                  <a:t>R</a:t>
                </a:r>
                <a:r>
                  <a:rPr lang="en-US" sz="1600" baseline="-25000" dirty="0" err="1" smtClean="0">
                    <a:solidFill>
                      <a:srgbClr val="000000"/>
                    </a:solidFill>
                  </a:rPr>
                  <a:t>laser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= 3 mm</a:t>
                </a:r>
              </a:p>
              <a:p>
                <a:r>
                  <a:rPr lang="en-US" sz="1600" dirty="0" err="1" smtClean="0">
                    <a:solidFill>
                      <a:srgbClr val="000000"/>
                    </a:solidFill>
                  </a:rPr>
                  <a:t>B</a:t>
                </a:r>
                <a:r>
                  <a:rPr lang="en-US" sz="1600" baseline="-25000" dirty="0" err="1" smtClean="0">
                    <a:solidFill>
                      <a:srgbClr val="000000"/>
                    </a:solidFill>
                  </a:rPr>
                  <a:t>z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= 2 kG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56" y="5907960"/>
                <a:ext cx="1914915" cy="584775"/>
              </a:xfrm>
              <a:prstGeom prst="rect">
                <a:avLst/>
              </a:prstGeom>
              <a:blipFill rotWithShape="1">
                <a:blip r:embed="rId18"/>
                <a:stretch>
                  <a:fillRect l="-1911" t="-3125" b="-1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itle 1"/>
          <p:cNvSpPr txBox="1">
            <a:spLocks/>
          </p:cNvSpPr>
          <p:nvPr/>
        </p:nvSpPr>
        <p:spPr>
          <a:xfrm>
            <a:off x="199321" y="-1"/>
            <a:ext cx="5814395" cy="72390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Magnetized Cooling</a:t>
            </a:r>
            <a:endParaRPr lang="en-US" kern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835275" y="5880100"/>
            <a:ext cx="2303413" cy="824221"/>
            <a:chOff x="2835275" y="5880100"/>
            <a:chExt cx="2303413" cy="824221"/>
          </a:xfrm>
        </p:grpSpPr>
        <p:sp>
          <p:nvSpPr>
            <p:cNvPr id="53" name="TextBox 52"/>
            <p:cNvSpPr txBox="1"/>
            <p:nvPr/>
          </p:nvSpPr>
          <p:spPr>
            <a:xfrm>
              <a:off x="4075789" y="5880408"/>
              <a:ext cx="1062899" cy="8239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rtlCol="0">
              <a:noAutofit/>
            </a:bodyPr>
            <a:lstStyle/>
            <a:p>
              <a:endParaRPr lang="en-US" sz="1600" dirty="0" smtClean="0">
                <a:solidFill>
                  <a:srgbClr val="000000"/>
                </a:solidFill>
              </a:endParaRPr>
            </a:p>
            <a:p>
              <a:r>
                <a:rPr lang="en-US" sz="1600" dirty="0" smtClean="0">
                  <a:solidFill>
                    <a:srgbClr val="000000"/>
                  </a:solidFill>
                </a:rPr>
                <a:t>= 528 µm</a:t>
              </a:r>
            </a:p>
          </p:txBody>
        </p:sp>
        <p:graphicFrame>
          <p:nvGraphicFramePr>
            <p:cNvPr id="61" name="Object 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13412610"/>
                </p:ext>
              </p:extLst>
            </p:nvPr>
          </p:nvGraphicFramePr>
          <p:xfrm>
            <a:off x="2835275" y="5880100"/>
            <a:ext cx="1322388" cy="823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42" name="Equation" r:id="rId19" imgW="723600" imgH="457200" progId="Equation.3">
                    <p:embed/>
                  </p:oleObj>
                </mc:Choice>
                <mc:Fallback>
                  <p:oleObj name="Equation" r:id="rId19" imgW="7236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5275" y="5880100"/>
                          <a:ext cx="1322388" cy="823913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Group 16"/>
          <p:cNvGrpSpPr/>
          <p:nvPr/>
        </p:nvGrpSpPr>
        <p:grpSpPr>
          <a:xfrm>
            <a:off x="137470" y="741341"/>
            <a:ext cx="8901452" cy="3091765"/>
            <a:chOff x="137470" y="741341"/>
            <a:chExt cx="8901452" cy="3091765"/>
          </a:xfrm>
        </p:grpSpPr>
        <p:grpSp>
          <p:nvGrpSpPr>
            <p:cNvPr id="13" name="Group 12"/>
            <p:cNvGrpSpPr/>
            <p:nvPr/>
          </p:nvGrpSpPr>
          <p:grpSpPr>
            <a:xfrm>
              <a:off x="137470" y="741341"/>
              <a:ext cx="8901452" cy="3091765"/>
              <a:chOff x="141905" y="574720"/>
              <a:chExt cx="8901452" cy="3091765"/>
            </a:xfrm>
          </p:grpSpPr>
          <p:sp>
            <p:nvSpPr>
              <p:cNvPr id="2" name="Rectangle 1"/>
              <p:cNvSpPr/>
              <p:nvPr/>
            </p:nvSpPr>
            <p:spPr bwMode="auto">
              <a:xfrm>
                <a:off x="882650" y="2324100"/>
                <a:ext cx="69850" cy="3810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4" name="Rectangle 3"/>
              <p:cNvSpPr/>
              <p:nvPr/>
            </p:nvSpPr>
            <p:spPr bwMode="auto">
              <a:xfrm>
                <a:off x="596900" y="3289300"/>
                <a:ext cx="571500" cy="152400"/>
              </a:xfrm>
              <a:prstGeom prst="rect">
                <a:avLst/>
              </a:prstGeom>
              <a:pattFill prst="ltUpDiag">
                <a:fgClr>
                  <a:schemeClr val="accent1"/>
                </a:fgClr>
                <a:bgClr>
                  <a:schemeClr val="bg1"/>
                </a:bgClr>
              </a:patt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5" name="Rounded Rectangular Callout 4"/>
              <p:cNvSpPr/>
              <p:nvPr/>
            </p:nvSpPr>
            <p:spPr bwMode="auto">
              <a:xfrm>
                <a:off x="141905" y="723900"/>
                <a:ext cx="1168400" cy="700024"/>
              </a:xfrm>
              <a:prstGeom prst="wedgeRoundRectCallout">
                <a:avLst>
                  <a:gd name="adj1" fmla="val -12202"/>
                  <a:gd name="adj2" fmla="val 62872"/>
                  <a:gd name="adj3" fmla="val 16667"/>
                </a:avLst>
              </a:prstGeom>
              <a:noFill/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/>
                  <a:t>Cathode</a:t>
                </a: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 Solenoid</a:t>
                </a:r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171450" y="1612900"/>
                <a:ext cx="1562100" cy="1752600"/>
                <a:chOff x="171450" y="1612900"/>
                <a:chExt cx="1562100" cy="1752600"/>
              </a:xfrm>
            </p:grpSpPr>
            <p:cxnSp>
              <p:nvCxnSpPr>
                <p:cNvPr id="7" name="Straight Arrow Connector 6"/>
                <p:cNvCxnSpPr/>
                <p:nvPr/>
              </p:nvCxnSpPr>
              <p:spPr bwMode="auto">
                <a:xfrm>
                  <a:off x="171450" y="2527300"/>
                  <a:ext cx="1485900" cy="0"/>
                </a:xfrm>
                <a:prstGeom prst="straightConnector1">
                  <a:avLst/>
                </a:prstGeom>
                <a:ln>
                  <a:headEnd type="none" w="med" len="med"/>
                  <a:tailEnd type="arrow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sp>
              <p:nvSpPr>
                <p:cNvPr id="9" name="Arc 8"/>
                <p:cNvSpPr/>
                <p:nvPr/>
              </p:nvSpPr>
              <p:spPr bwMode="auto">
                <a:xfrm>
                  <a:off x="171450" y="2705100"/>
                  <a:ext cx="1562100" cy="660400"/>
                </a:xfrm>
                <a:prstGeom prst="arc">
                  <a:avLst>
                    <a:gd name="adj1" fmla="val 11270080"/>
                    <a:gd name="adj2" fmla="val 21259627"/>
                  </a:avLst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8" charset="0"/>
                  </a:endParaRPr>
                </a:p>
              </p:txBody>
            </p:sp>
            <p:sp>
              <p:nvSpPr>
                <p:cNvPr id="11" name="Arc 10"/>
                <p:cNvSpPr/>
                <p:nvPr/>
              </p:nvSpPr>
              <p:spPr bwMode="auto">
                <a:xfrm rot="10800000">
                  <a:off x="171450" y="1612900"/>
                  <a:ext cx="1562100" cy="660400"/>
                </a:xfrm>
                <a:prstGeom prst="arc">
                  <a:avLst>
                    <a:gd name="adj1" fmla="val 11475052"/>
                    <a:gd name="adj2" fmla="val 21259627"/>
                  </a:avLst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8" charset="0"/>
                  </a:endParaRPr>
                </a:p>
              </p:txBody>
            </p:sp>
          </p:grpSp>
          <p:sp>
            <p:nvSpPr>
              <p:cNvPr id="41" name="Rectangle 40"/>
              <p:cNvSpPr/>
              <p:nvPr/>
            </p:nvSpPr>
            <p:spPr bwMode="auto">
              <a:xfrm>
                <a:off x="620465" y="1536700"/>
                <a:ext cx="571500" cy="152400"/>
              </a:xfrm>
              <a:prstGeom prst="rect">
                <a:avLst/>
              </a:prstGeom>
              <a:pattFill prst="ltUpDiag">
                <a:fgClr>
                  <a:schemeClr val="accent1"/>
                </a:fgClr>
                <a:bgClr>
                  <a:schemeClr val="bg1"/>
                </a:bgClr>
              </a:patt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grpSp>
            <p:nvGrpSpPr>
              <p:cNvPr id="6" name="Group 5"/>
              <p:cNvGrpSpPr/>
              <p:nvPr/>
            </p:nvGrpSpPr>
            <p:grpSpPr>
              <a:xfrm>
                <a:off x="5548058" y="574720"/>
                <a:ext cx="2821689" cy="2866980"/>
                <a:chOff x="4576061" y="571500"/>
                <a:chExt cx="2821689" cy="2866980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4576061" y="571500"/>
                  <a:ext cx="2821689" cy="2866980"/>
                  <a:chOff x="6125461" y="609600"/>
                  <a:chExt cx="2821689" cy="2866980"/>
                </a:xfrm>
              </p:grpSpPr>
              <p:grpSp>
                <p:nvGrpSpPr>
                  <p:cNvPr id="21" name="Group 20"/>
                  <p:cNvGrpSpPr/>
                  <p:nvPr/>
                </p:nvGrpSpPr>
                <p:grpSpPr>
                  <a:xfrm>
                    <a:off x="6125461" y="2527300"/>
                    <a:ext cx="2691281" cy="949280"/>
                    <a:chOff x="84772" y="2527300"/>
                    <a:chExt cx="1572578" cy="949280"/>
                  </a:xfrm>
                </p:grpSpPr>
                <p:cxnSp>
                  <p:nvCxnSpPr>
                    <p:cNvPr id="22" name="Straight Arrow Connector 21"/>
                    <p:cNvCxnSpPr/>
                    <p:nvPr/>
                  </p:nvCxnSpPr>
                  <p:spPr bwMode="auto">
                    <a:xfrm>
                      <a:off x="171450" y="2527300"/>
                      <a:ext cx="1485900" cy="0"/>
                    </a:xfrm>
                    <a:prstGeom prst="straightConnector1">
                      <a:avLst/>
                    </a:prstGeom>
                    <a:ln>
                      <a:headEnd type="none" w="med" len="med"/>
                      <a:tailEnd type="arrow"/>
                    </a:ln>
                  </p:spPr>
                  <p:style>
                    <a:lnRef idx="2">
                      <a:schemeClr val="accent3"/>
                    </a:lnRef>
                    <a:fillRef idx="0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3" name="Arc 22"/>
                    <p:cNvSpPr/>
                    <p:nvPr/>
                  </p:nvSpPr>
                  <p:spPr bwMode="auto">
                    <a:xfrm>
                      <a:off x="84772" y="3070180"/>
                      <a:ext cx="274685" cy="406400"/>
                    </a:xfrm>
                    <a:prstGeom prst="arc">
                      <a:avLst>
                        <a:gd name="adj1" fmla="val 11015129"/>
                        <a:gd name="adj2" fmla="val 17818162"/>
                      </a:avLst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3"/>
                    </a:lnRef>
                    <a:fillRef idx="0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tx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p:txBody>
                </p:sp>
              </p:grpSp>
              <p:sp>
                <p:nvSpPr>
                  <p:cNvPr id="25" name="Rounded Rectangular Callout 24"/>
                  <p:cNvSpPr/>
                  <p:nvPr/>
                </p:nvSpPr>
                <p:spPr bwMode="auto">
                  <a:xfrm>
                    <a:off x="7232650" y="609600"/>
                    <a:ext cx="1168400" cy="700024"/>
                  </a:xfrm>
                  <a:prstGeom prst="wedgeRoundRectCallout">
                    <a:avLst>
                      <a:gd name="adj1" fmla="val -29594"/>
                      <a:gd name="adj2" fmla="val 71943"/>
                      <a:gd name="adj3" fmla="val 16667"/>
                    </a:avLst>
                  </a:prstGeom>
                  <a:noFill/>
                  <a:ln w="9525" cap="flat" cmpd="sng" algn="ctr">
                    <a:solidFill>
                      <a:srgbClr val="007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dirty="0" smtClean="0"/>
                      <a:t>Cooling </a:t>
                    </a:r>
                    <a:r>
                      <a:rPr kumimoji="0" lang="en-US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rPr>
                      <a:t>Solenoid</a:t>
                    </a:r>
                  </a:p>
                </p:txBody>
              </p:sp>
              <p:sp>
                <p:nvSpPr>
                  <p:cNvPr id="26" name="Rectangle 25"/>
                  <p:cNvSpPr/>
                  <p:nvPr/>
                </p:nvSpPr>
                <p:spPr bwMode="auto">
                  <a:xfrm>
                    <a:off x="6273800" y="1536700"/>
                    <a:ext cx="2654300" cy="152400"/>
                  </a:xfrm>
                  <a:prstGeom prst="rect">
                    <a:avLst/>
                  </a:prstGeom>
                  <a:pattFill prst="ltDnDiag">
                    <a:fgClr>
                      <a:schemeClr val="accent1"/>
                    </a:fgClr>
                    <a:bgClr>
                      <a:schemeClr val="bg1"/>
                    </a:bgClr>
                  </a:patt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27" name="Rectangle 26"/>
                  <p:cNvSpPr/>
                  <p:nvPr/>
                </p:nvSpPr>
                <p:spPr bwMode="auto">
                  <a:xfrm>
                    <a:off x="6292850" y="3289300"/>
                    <a:ext cx="2654300" cy="152400"/>
                  </a:xfrm>
                  <a:prstGeom prst="rect">
                    <a:avLst/>
                  </a:prstGeom>
                  <a:pattFill prst="ltDnDiag">
                    <a:fgClr>
                      <a:schemeClr val="accent1"/>
                    </a:fgClr>
                    <a:bgClr>
                      <a:schemeClr val="bg1"/>
                    </a:bgClr>
                  </a:patt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</p:grpSp>
            <p:pic>
              <p:nvPicPr>
                <p:cNvPr id="68" name="Picture 9"/>
                <p:cNvPicPr>
                  <a:picLocks noChangeAspect="1"/>
                </p:cNvPicPr>
                <p:nvPr/>
              </p:nvPicPr>
              <p:blipFill rotWithShape="1"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3685" b="48422"/>
                <a:stretch/>
              </p:blipFill>
              <p:spPr bwMode="auto">
                <a:xfrm>
                  <a:off x="4576062" y="2108715"/>
                  <a:ext cx="2705100" cy="3291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9" name="Group 36"/>
              <p:cNvGrpSpPr>
                <a:grpSpLocks noChangeAspect="1"/>
              </p:cNvGrpSpPr>
              <p:nvPr/>
            </p:nvGrpSpPr>
            <p:grpSpPr bwMode="auto">
              <a:xfrm>
                <a:off x="1778007" y="1922065"/>
                <a:ext cx="1143002" cy="1134269"/>
                <a:chOff x="5715000" y="4343400"/>
                <a:chExt cx="2286000" cy="2269244"/>
              </a:xfrm>
            </p:grpSpPr>
            <p:pic>
              <p:nvPicPr>
                <p:cNvPr id="30" name="Picture 17"/>
                <p:cNvPicPr>
                  <a:picLocks noChangeAspect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67400" y="4495800"/>
                  <a:ext cx="2133600" cy="21168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1" name="Oval 30"/>
                <p:cNvSpPr>
                  <a:spLocks noChangeArrowheads="1"/>
                </p:cNvSpPr>
                <p:nvPr/>
              </p:nvSpPr>
              <p:spPr bwMode="auto">
                <a:xfrm>
                  <a:off x="5715000" y="4343400"/>
                  <a:ext cx="5334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2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2" name="Group 36"/>
              <p:cNvGrpSpPr>
                <a:grpSpLocks noChangeAspect="1"/>
              </p:cNvGrpSpPr>
              <p:nvPr/>
            </p:nvGrpSpPr>
            <p:grpSpPr bwMode="auto">
              <a:xfrm>
                <a:off x="4724400" y="2183616"/>
                <a:ext cx="692660" cy="687367"/>
                <a:chOff x="5715000" y="4343400"/>
                <a:chExt cx="2286000" cy="2269244"/>
              </a:xfrm>
            </p:grpSpPr>
            <p:pic>
              <p:nvPicPr>
                <p:cNvPr id="33" name="Picture 17"/>
                <p:cNvPicPr>
                  <a:picLocks noChangeAspect="1"/>
                </p:cNvPicPr>
                <p:nvPr/>
              </p:nvPicPr>
              <p:blipFill>
                <a:blip r:embed="rId2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67400" y="4495800"/>
                  <a:ext cx="2133600" cy="21168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4" name="Oval 33"/>
                <p:cNvSpPr>
                  <a:spLocks noChangeArrowheads="1"/>
                </p:cNvSpPr>
                <p:nvPr/>
              </p:nvSpPr>
              <p:spPr bwMode="auto">
                <a:xfrm>
                  <a:off x="5715000" y="4343400"/>
                  <a:ext cx="5334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2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5" name="Group 36"/>
              <p:cNvGrpSpPr>
                <a:grpSpLocks noChangeAspect="1"/>
              </p:cNvGrpSpPr>
              <p:nvPr/>
            </p:nvGrpSpPr>
            <p:grpSpPr bwMode="auto">
              <a:xfrm>
                <a:off x="8350697" y="2148736"/>
                <a:ext cx="692660" cy="687367"/>
                <a:chOff x="5715000" y="4343400"/>
                <a:chExt cx="2286000" cy="2269244"/>
              </a:xfrm>
            </p:grpSpPr>
            <p:pic>
              <p:nvPicPr>
                <p:cNvPr id="36" name="Picture 17"/>
                <p:cNvPicPr>
                  <a:picLocks noChangeAspect="1"/>
                </p:cNvPicPr>
                <p:nvPr/>
              </p:nvPicPr>
              <p:blipFill>
                <a:blip r:embed="rId2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67400" y="4495800"/>
                  <a:ext cx="2133600" cy="21168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7" name="Oval 36"/>
                <p:cNvSpPr>
                  <a:spLocks noChangeArrowheads="1"/>
                </p:cNvSpPr>
                <p:nvPr/>
              </p:nvSpPr>
              <p:spPr bwMode="auto">
                <a:xfrm>
                  <a:off x="5715000" y="4343400"/>
                  <a:ext cx="5334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2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solidFill>
                      <a:srgbClr val="000000"/>
                    </a:solidFill>
                  </a:endParaRPr>
                </a:p>
              </p:txBody>
            </p:sp>
          </p:grpSp>
          <p:pic>
            <p:nvPicPr>
              <p:cNvPr id="38" name="Picture 37"/>
              <p:cNvPicPr>
                <a:picLocks noChangeAspect="1" noChangeArrowheads="1"/>
              </p:cNvPicPr>
              <p:nvPr/>
            </p:nvPicPr>
            <p:blipFill rotWithShape="1"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511" t="37042" r="-3116" b="7975"/>
              <a:stretch/>
            </p:blipFill>
            <p:spPr bwMode="auto">
              <a:xfrm rot="5400000">
                <a:off x="1110091" y="2151813"/>
                <a:ext cx="206331" cy="5215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Rectangle 7"/>
              <p:cNvSpPr/>
              <p:nvPr/>
            </p:nvSpPr>
            <p:spPr>
              <a:xfrm>
                <a:off x="3048000" y="2369469"/>
                <a:ext cx="381000" cy="292531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4255392" y="2381034"/>
                <a:ext cx="381000" cy="292531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Arrow Connector 11"/>
              <p:cNvCxnSpPr>
                <a:endCxn id="8" idx="0"/>
              </p:cNvCxnSpPr>
              <p:nvPr/>
            </p:nvCxnSpPr>
            <p:spPr>
              <a:xfrm>
                <a:off x="3238500" y="1501820"/>
                <a:ext cx="0" cy="86764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2552700" y="857216"/>
                <a:ext cx="1432560" cy="646331"/>
              </a:xfrm>
              <a:prstGeom prst="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RTFB</a:t>
                </a:r>
              </a:p>
              <a:p>
                <a:pPr algn="ctr"/>
                <a:r>
                  <a:rPr lang="en-US" dirty="0" smtClean="0"/>
                  <a:t>Transformer</a:t>
                </a:r>
                <a:endParaRPr lang="en-US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783271" y="3020154"/>
                <a:ext cx="1484765" cy="646331"/>
              </a:xfrm>
              <a:prstGeom prst="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FTRB</a:t>
                </a:r>
              </a:p>
              <a:p>
                <a:pPr algn="ctr"/>
                <a:r>
                  <a:rPr lang="en-US" dirty="0" smtClean="0"/>
                  <a:t>Transformer</a:t>
                </a:r>
                <a:endParaRPr lang="en-US" dirty="0"/>
              </a:p>
            </p:txBody>
          </p:sp>
          <p:cxnSp>
            <p:nvCxnSpPr>
              <p:cNvPr id="42" name="Straight Arrow Connector 41"/>
              <p:cNvCxnSpPr>
                <a:endCxn id="39" idx="2"/>
              </p:cNvCxnSpPr>
              <p:nvPr/>
            </p:nvCxnSpPr>
            <p:spPr>
              <a:xfrm flipV="1">
                <a:off x="4445892" y="2673565"/>
                <a:ext cx="0" cy="34658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3" name="Rectangle 42"/>
              <p:cNvSpPr/>
              <p:nvPr/>
            </p:nvSpPr>
            <p:spPr>
              <a:xfrm>
                <a:off x="3794760" y="2381034"/>
                <a:ext cx="381000" cy="292531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" name="Straight Arrow Connector 43"/>
              <p:cNvCxnSpPr>
                <a:stCxn id="46" idx="2"/>
                <a:endCxn id="43" idx="0"/>
              </p:cNvCxnSpPr>
              <p:nvPr/>
            </p:nvCxnSpPr>
            <p:spPr>
              <a:xfrm flipH="1">
                <a:off x="3985260" y="1998241"/>
                <a:ext cx="546138" cy="38279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6" name="TextBox 45"/>
              <p:cNvSpPr txBox="1"/>
              <p:nvPr/>
            </p:nvSpPr>
            <p:spPr>
              <a:xfrm>
                <a:off x="3794760" y="1628909"/>
                <a:ext cx="1473276" cy="369332"/>
              </a:xfrm>
              <a:prstGeom prst="rect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SRF Linac</a:t>
                </a:r>
                <a:endParaRPr lang="en-US" dirty="0"/>
              </a:p>
            </p:txBody>
          </p:sp>
        </p:grpSp>
        <p:sp>
          <p:nvSpPr>
            <p:cNvPr id="55" name="Arc 54"/>
            <p:cNvSpPr/>
            <p:nvPr/>
          </p:nvSpPr>
          <p:spPr bwMode="auto">
            <a:xfrm rot="11007026">
              <a:off x="7945178" y="1617641"/>
              <a:ext cx="470091" cy="406400"/>
            </a:xfrm>
            <a:prstGeom prst="arc">
              <a:avLst>
                <a:gd name="adj1" fmla="val 11015129"/>
                <a:gd name="adj2" fmla="val 17818162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56" name="Arc 55"/>
            <p:cNvSpPr/>
            <p:nvPr/>
          </p:nvSpPr>
          <p:spPr bwMode="auto">
            <a:xfrm rot="10800000">
              <a:off x="5407726" y="1641342"/>
              <a:ext cx="470091" cy="406400"/>
            </a:xfrm>
            <a:prstGeom prst="arc">
              <a:avLst>
                <a:gd name="adj1" fmla="val 11015129"/>
                <a:gd name="adj2" fmla="val 17818162"/>
              </a:avLst>
            </a:prstGeom>
            <a:ln>
              <a:headEnd type="none" w="med" len="med"/>
              <a:tailEnd type="none" w="med" len="med"/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57" name="Straight Arrow Connector 56"/>
            <p:cNvCxnSpPr/>
            <p:nvPr/>
          </p:nvCxnSpPr>
          <p:spPr bwMode="auto">
            <a:xfrm>
              <a:off x="5884131" y="3211439"/>
              <a:ext cx="2364593" cy="0"/>
            </a:xfrm>
            <a:prstGeom prst="straightConnector1">
              <a:avLst/>
            </a:prstGeom>
            <a:ln>
              <a:headEnd type="none" w="med" len="med"/>
              <a:tailEnd type="non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 bwMode="auto">
            <a:xfrm>
              <a:off x="5815630" y="2024171"/>
              <a:ext cx="2364593" cy="0"/>
            </a:xfrm>
            <a:prstGeom prst="straightConnector1">
              <a:avLst/>
            </a:prstGeom>
            <a:ln>
              <a:headEnd type="none" w="med" len="med"/>
              <a:tailEnd type="non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70" name="Arc 69"/>
            <p:cNvSpPr/>
            <p:nvPr/>
          </p:nvSpPr>
          <p:spPr bwMode="auto">
            <a:xfrm rot="21420577">
              <a:off x="8206752" y="3230737"/>
              <a:ext cx="470091" cy="406400"/>
            </a:xfrm>
            <a:prstGeom prst="arc">
              <a:avLst>
                <a:gd name="adj1" fmla="val 11015129"/>
                <a:gd name="adj2" fmla="val 17818162"/>
              </a:avLst>
            </a:prstGeom>
            <a:ln>
              <a:headEnd type="none" w="med" len="med"/>
              <a:tailEnd type="none" w="med" len="med"/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3543727" y="1730554"/>
            <a:ext cx="116995" cy="1856973"/>
            <a:chOff x="882650" y="4312544"/>
            <a:chExt cx="116995" cy="1856973"/>
          </a:xfrm>
        </p:grpSpPr>
        <p:cxnSp>
          <p:nvCxnSpPr>
            <p:cNvPr id="73" name="Straight Arrow Connector 72"/>
            <p:cNvCxnSpPr/>
            <p:nvPr/>
          </p:nvCxnSpPr>
          <p:spPr>
            <a:xfrm flipV="1">
              <a:off x="884778" y="4460718"/>
              <a:ext cx="0" cy="342900"/>
            </a:xfrm>
            <a:prstGeom prst="straightConnector1">
              <a:avLst/>
            </a:prstGeom>
            <a:ln>
              <a:solidFill>
                <a:srgbClr val="0070C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flipV="1">
              <a:off x="945174" y="5769467"/>
              <a:ext cx="0" cy="342900"/>
            </a:xfrm>
            <a:prstGeom prst="straightConnector1">
              <a:avLst/>
            </a:prstGeom>
            <a:ln>
              <a:solidFill>
                <a:srgbClr val="0070C0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flipH="1" flipV="1">
              <a:off x="958294" y="5076825"/>
              <a:ext cx="5794" cy="171450"/>
            </a:xfrm>
            <a:prstGeom prst="straightConnector1">
              <a:avLst/>
            </a:prstGeom>
            <a:ln>
              <a:solidFill>
                <a:srgbClr val="0070C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flipV="1">
              <a:off x="936725" y="4876800"/>
              <a:ext cx="0" cy="228600"/>
            </a:xfrm>
            <a:prstGeom prst="straightConnector1">
              <a:avLst/>
            </a:prstGeom>
            <a:ln>
              <a:solidFill>
                <a:srgbClr val="0070C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flipV="1">
              <a:off x="958294" y="5674217"/>
              <a:ext cx="0" cy="228600"/>
            </a:xfrm>
            <a:prstGeom prst="straightConnector1">
              <a:avLst/>
            </a:prstGeom>
            <a:ln>
              <a:solidFill>
                <a:srgbClr val="0070C0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flipH="1" flipV="1">
              <a:off x="952500" y="5455142"/>
              <a:ext cx="5794" cy="171450"/>
            </a:xfrm>
            <a:prstGeom prst="straightConnector1">
              <a:avLst/>
            </a:prstGeom>
            <a:ln>
              <a:solidFill>
                <a:srgbClr val="0070C0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V="1">
              <a:off x="969165" y="5712317"/>
              <a:ext cx="0" cy="228600"/>
            </a:xfrm>
            <a:prstGeom prst="straightConnector1">
              <a:avLst/>
            </a:prstGeom>
            <a:ln>
              <a:solidFill>
                <a:srgbClr val="0070C0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V="1">
              <a:off x="999645" y="5577625"/>
              <a:ext cx="0" cy="228600"/>
            </a:xfrm>
            <a:prstGeom prst="straightConnector1">
              <a:avLst/>
            </a:prstGeom>
            <a:ln>
              <a:solidFill>
                <a:srgbClr val="0070C0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V="1">
              <a:off x="911060" y="5617067"/>
              <a:ext cx="0" cy="228600"/>
            </a:xfrm>
            <a:prstGeom prst="straightConnector1">
              <a:avLst/>
            </a:prstGeom>
            <a:ln>
              <a:solidFill>
                <a:srgbClr val="0070C0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flipV="1">
              <a:off x="999645" y="5607542"/>
              <a:ext cx="0" cy="228600"/>
            </a:xfrm>
            <a:prstGeom prst="straightConnector1">
              <a:avLst/>
            </a:prstGeom>
            <a:ln>
              <a:solidFill>
                <a:srgbClr val="0070C0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flipH="1" flipV="1">
              <a:off x="988827" y="5015181"/>
              <a:ext cx="10818" cy="147369"/>
            </a:xfrm>
            <a:prstGeom prst="straightConnector1">
              <a:avLst/>
            </a:prstGeom>
            <a:ln>
              <a:solidFill>
                <a:srgbClr val="0070C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flipH="1" flipV="1">
              <a:off x="949603" y="5096646"/>
              <a:ext cx="5794" cy="171450"/>
            </a:xfrm>
            <a:prstGeom prst="straightConnector1">
              <a:avLst/>
            </a:prstGeom>
            <a:ln>
              <a:solidFill>
                <a:srgbClr val="0070C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 flipH="1" flipV="1">
              <a:off x="962345" y="5436092"/>
              <a:ext cx="5794" cy="171450"/>
            </a:xfrm>
            <a:prstGeom prst="straightConnector1">
              <a:avLst/>
            </a:prstGeom>
            <a:ln>
              <a:solidFill>
                <a:srgbClr val="0070C0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 flipH="1" flipV="1">
              <a:off x="932167" y="5356270"/>
              <a:ext cx="5794" cy="171450"/>
            </a:xfrm>
            <a:prstGeom prst="straightConnector1">
              <a:avLst/>
            </a:prstGeom>
            <a:ln>
              <a:solidFill>
                <a:srgbClr val="0070C0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 flipV="1">
              <a:off x="999645" y="5769467"/>
              <a:ext cx="0" cy="342900"/>
            </a:xfrm>
            <a:prstGeom prst="straightConnector1">
              <a:avLst/>
            </a:prstGeom>
            <a:ln>
              <a:solidFill>
                <a:srgbClr val="0070C0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flipV="1">
              <a:off x="882650" y="5664692"/>
              <a:ext cx="0" cy="342900"/>
            </a:xfrm>
            <a:prstGeom prst="straightConnector1">
              <a:avLst/>
            </a:prstGeom>
            <a:ln>
              <a:solidFill>
                <a:srgbClr val="0070C0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flipV="1">
              <a:off x="937981" y="5826617"/>
              <a:ext cx="0" cy="342900"/>
            </a:xfrm>
            <a:prstGeom prst="straightConnector1">
              <a:avLst/>
            </a:prstGeom>
            <a:ln>
              <a:solidFill>
                <a:srgbClr val="0070C0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 flipV="1">
              <a:off x="882650" y="5826617"/>
              <a:ext cx="0" cy="342900"/>
            </a:xfrm>
            <a:prstGeom prst="straightConnector1">
              <a:avLst/>
            </a:prstGeom>
            <a:ln>
              <a:solidFill>
                <a:srgbClr val="0070C0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flipV="1">
              <a:off x="900044" y="5057911"/>
              <a:ext cx="0" cy="142874"/>
            </a:xfrm>
            <a:prstGeom prst="straightConnector1">
              <a:avLst/>
            </a:prstGeom>
            <a:ln>
              <a:solidFill>
                <a:srgbClr val="0070C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flipV="1">
              <a:off x="924489" y="5076825"/>
              <a:ext cx="0" cy="142874"/>
            </a:xfrm>
            <a:prstGeom prst="straightConnector1">
              <a:avLst/>
            </a:prstGeom>
            <a:ln>
              <a:solidFill>
                <a:srgbClr val="0070C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 flipV="1">
              <a:off x="962345" y="5272087"/>
              <a:ext cx="0" cy="142874"/>
            </a:xfrm>
            <a:prstGeom prst="straightConnector1">
              <a:avLst/>
            </a:prstGeom>
            <a:ln>
              <a:solidFill>
                <a:srgbClr val="0070C0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 flipV="1">
              <a:off x="924489" y="5219299"/>
              <a:ext cx="0" cy="142874"/>
            </a:xfrm>
            <a:prstGeom prst="straightConnector1">
              <a:avLst/>
            </a:prstGeom>
            <a:ln>
              <a:solidFill>
                <a:srgbClr val="0070C0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 flipV="1">
              <a:off x="945442" y="5343524"/>
              <a:ext cx="0" cy="142874"/>
            </a:xfrm>
            <a:prstGeom prst="straightConnector1">
              <a:avLst/>
            </a:prstGeom>
            <a:ln>
              <a:solidFill>
                <a:srgbClr val="0070C0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 flipV="1">
              <a:off x="945174" y="5272087"/>
              <a:ext cx="0" cy="142874"/>
            </a:xfrm>
            <a:prstGeom prst="straightConnector1">
              <a:avLst/>
            </a:prstGeom>
            <a:ln>
              <a:solidFill>
                <a:srgbClr val="0070C0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 flipV="1">
              <a:off x="906215" y="4876800"/>
              <a:ext cx="0" cy="228600"/>
            </a:xfrm>
            <a:prstGeom prst="straightConnector1">
              <a:avLst/>
            </a:prstGeom>
            <a:ln>
              <a:solidFill>
                <a:srgbClr val="0070C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 flipV="1">
              <a:off x="906215" y="4884044"/>
              <a:ext cx="0" cy="228600"/>
            </a:xfrm>
            <a:prstGeom prst="straightConnector1">
              <a:avLst/>
            </a:prstGeom>
            <a:ln>
              <a:solidFill>
                <a:srgbClr val="0070C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 flipV="1">
              <a:off x="917575" y="4312544"/>
              <a:ext cx="0" cy="342900"/>
            </a:xfrm>
            <a:prstGeom prst="straightConnector1">
              <a:avLst/>
            </a:prstGeom>
            <a:ln>
              <a:solidFill>
                <a:srgbClr val="0070C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 flipV="1">
              <a:off x="952040" y="4423423"/>
              <a:ext cx="0" cy="342900"/>
            </a:xfrm>
            <a:prstGeom prst="straightConnector1">
              <a:avLst/>
            </a:prstGeom>
            <a:ln>
              <a:solidFill>
                <a:srgbClr val="0070C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 flipV="1">
              <a:off x="973750" y="4581458"/>
              <a:ext cx="0" cy="342900"/>
            </a:xfrm>
            <a:prstGeom prst="straightConnector1">
              <a:avLst/>
            </a:prstGeom>
            <a:ln>
              <a:solidFill>
                <a:srgbClr val="0070C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 flipV="1">
              <a:off x="882650" y="4553554"/>
              <a:ext cx="0" cy="342900"/>
            </a:xfrm>
            <a:prstGeom prst="straightConnector1">
              <a:avLst/>
            </a:prstGeom>
            <a:ln>
              <a:solidFill>
                <a:srgbClr val="0070C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 flipV="1">
              <a:off x="937981" y="4483994"/>
              <a:ext cx="0" cy="342900"/>
            </a:xfrm>
            <a:prstGeom prst="straightConnector1">
              <a:avLst/>
            </a:prstGeom>
            <a:ln>
              <a:solidFill>
                <a:srgbClr val="0070C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 flipV="1">
              <a:off x="900044" y="4655444"/>
              <a:ext cx="0" cy="342900"/>
            </a:xfrm>
            <a:prstGeom prst="straightConnector1">
              <a:avLst/>
            </a:prstGeom>
            <a:ln>
              <a:solidFill>
                <a:srgbClr val="0070C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 flipV="1">
              <a:off x="940664" y="4691666"/>
              <a:ext cx="0" cy="342900"/>
            </a:xfrm>
            <a:prstGeom prst="straightConnector1">
              <a:avLst/>
            </a:prstGeom>
            <a:ln>
              <a:solidFill>
                <a:srgbClr val="0070C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8362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05" y="12700"/>
            <a:ext cx="8316295" cy="1244600"/>
          </a:xfrm>
        </p:spPr>
        <p:txBody>
          <a:bodyPr/>
          <a:lstStyle/>
          <a:p>
            <a:r>
              <a:rPr lang="en-US" dirty="0" smtClean="0"/>
              <a:t>Bunched Magnetized Gun Requirements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01481962"/>
                  </p:ext>
                </p:extLst>
              </p:nvPr>
            </p:nvGraphicFramePr>
            <p:xfrm>
              <a:off x="268905" y="1318526"/>
              <a:ext cx="8109437" cy="5037824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5722978"/>
                    <a:gridCol w="2386459"/>
                  </a:tblGrid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Bunch length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100 ps (3 cm)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Repetition</a:t>
                          </a:r>
                          <a:r>
                            <a:rPr lang="en-US" sz="2800" baseline="0" dirty="0" smtClean="0"/>
                            <a:t> rate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476 MHz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Bunch</a:t>
                          </a:r>
                          <a:r>
                            <a:rPr lang="en-US" sz="2800" baseline="0" dirty="0" smtClean="0"/>
                            <a:t> charge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420 pC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Peak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 4.2 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Average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200 mA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Emitting</a:t>
                          </a:r>
                          <a:r>
                            <a:rPr lang="en-US" sz="2800" baseline="0" dirty="0" smtClean="0"/>
                            <a:t> radius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b="0" dirty="0" smtClean="0">
                              <a:latin typeface="+mn-lt"/>
                            </a:rPr>
                            <a:t>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3 mm</a:t>
                          </a:r>
                          <a:endParaRPr lang="en-US" sz="2800" b="0" dirty="0">
                            <a:latin typeface="Mathematica5Mono" pitchFamily="2" charset="2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Transverse normalized emittance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/>
                            <a:t>10s</a:t>
                          </a:r>
                          <a:r>
                            <a:rPr lang="en-US" sz="2800" dirty="0" smtClean="0"/>
                            <a:t> microns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Solenoid field at cathode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 </a:t>
                          </a:r>
                          <a:r>
                            <a:rPr lang="en-US" sz="2800" dirty="0" err="1" smtClean="0"/>
                            <a:t>kG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01481962"/>
                  </p:ext>
                </p:extLst>
              </p:nvPr>
            </p:nvGraphicFramePr>
            <p:xfrm>
              <a:off x="268905" y="1318526"/>
              <a:ext cx="8109437" cy="5037824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5722978"/>
                    <a:gridCol w="2386459"/>
                  </a:tblGrid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Bunch length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100 ps (3 cm)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Repetition</a:t>
                          </a:r>
                          <a:r>
                            <a:rPr lang="en-US" sz="2800" baseline="0" dirty="0" smtClean="0"/>
                            <a:t> rate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476 MHz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Bunch</a:t>
                          </a:r>
                          <a:r>
                            <a:rPr lang="en-US" sz="2800" baseline="0" dirty="0" smtClean="0"/>
                            <a:t> charge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420 pC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Peak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 4.2 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Average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200 mA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511650" r="-41747" b="-209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3 mm</a:t>
                          </a:r>
                          <a:endParaRPr lang="en-US" sz="2800" b="0" dirty="0">
                            <a:latin typeface="Mathematica5Mono" pitchFamily="2" charset="2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Transverse normalized emittance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/>
                            <a:t>10s</a:t>
                          </a:r>
                          <a:r>
                            <a:rPr lang="en-US" sz="2800" dirty="0" smtClean="0"/>
                            <a:t> microns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Solenoid field at cathode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 </a:t>
                          </a:r>
                          <a:r>
                            <a:rPr lang="en-US" sz="2800" dirty="0" err="1" smtClean="0"/>
                            <a:t>kG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60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75" y="0"/>
            <a:ext cx="8316295" cy="873458"/>
          </a:xfrm>
        </p:spPr>
        <p:txBody>
          <a:bodyPr/>
          <a:lstStyle/>
          <a:p>
            <a:r>
              <a:rPr lang="en-US" dirty="0" smtClean="0"/>
              <a:t>Generation of Magnetized Beam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4023360" y="1863297"/>
            <a:ext cx="4663440" cy="3017520"/>
            <a:chOff x="3803526" y="922323"/>
            <a:chExt cx="4663440" cy="301752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3526" y="922323"/>
              <a:ext cx="4663440" cy="301752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 bwMode="auto">
            <a:xfrm>
              <a:off x="6023180" y="3478541"/>
              <a:ext cx="259692" cy="93784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0000"/>
                </a:solidFill>
                <a:latin typeface="Times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7436506" y="2057656"/>
              <a:ext cx="896230" cy="187567"/>
            </a:xfrm>
            <a:prstGeom prst="rect">
              <a:avLst/>
            </a:prstGeom>
            <a:solidFill>
              <a:srgbClr val="CCFF6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" pitchFamily="18" charset="0"/>
              </a:endParaRPr>
            </a:p>
          </p:txBody>
        </p:sp>
      </p:grpSp>
      <p:sp>
        <p:nvSpPr>
          <p:cNvPr id="15" name="Rounded Rectangular Callout 14"/>
          <p:cNvSpPr/>
          <p:nvPr/>
        </p:nvSpPr>
        <p:spPr bwMode="auto">
          <a:xfrm>
            <a:off x="7519862" y="4419516"/>
            <a:ext cx="1382152" cy="756536"/>
          </a:xfrm>
          <a:prstGeom prst="wedgeRoundRectCallout">
            <a:avLst>
              <a:gd name="adj1" fmla="val 19939"/>
              <a:gd name="adj2" fmla="val -86097"/>
              <a:gd name="adj3" fmla="val 16667"/>
            </a:avLst>
          </a:prstGeom>
          <a:noFill/>
          <a:ln w="38100" cap="flat" cmpd="sng" algn="ctr">
            <a:solidFill>
              <a:srgbClr val="CCFF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Times" pitchFamily="18" charset="0"/>
              </a:rPr>
              <a:t>Focusing Solenoids</a:t>
            </a:r>
            <a:endParaRPr lang="en-US" sz="2000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6243014" y="1061410"/>
            <a:ext cx="2082120" cy="783346"/>
          </a:xfrm>
          <a:prstGeom prst="wedgeRoundRectCallout">
            <a:avLst>
              <a:gd name="adj1" fmla="val -37054"/>
              <a:gd name="adj2" fmla="val 74667"/>
              <a:gd name="adj3" fmla="val 16667"/>
            </a:avLst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Times" pitchFamily="18" charset="0"/>
              </a:rPr>
              <a:t>Cathode Solenoid (</a:t>
            </a:r>
            <a:r>
              <a:rPr lang="en-US" sz="2000" dirty="0" err="1" smtClean="0">
                <a:solidFill>
                  <a:srgbClr val="000000"/>
                </a:solidFill>
                <a:latin typeface="Times" pitchFamily="18" charset="0"/>
              </a:rPr>
              <a:t>B</a:t>
            </a:r>
            <a:r>
              <a:rPr lang="en-US" sz="2000" baseline="-25000" dirty="0" err="1" smtClean="0">
                <a:solidFill>
                  <a:srgbClr val="000000"/>
                </a:solidFill>
                <a:latin typeface="Times" pitchFamily="18" charset="0"/>
              </a:rPr>
              <a:t>z</a:t>
            </a:r>
            <a:r>
              <a:rPr lang="en-US" sz="2000" dirty="0" smtClean="0"/>
              <a:t>=</a:t>
            </a:r>
            <a:r>
              <a:rPr lang="en-US" sz="2000" dirty="0" smtClean="0">
                <a:solidFill>
                  <a:srgbClr val="000000"/>
                </a:solidFill>
                <a:latin typeface="Times" pitchFamily="18" charset="0"/>
              </a:rPr>
              <a:t>2 kG)</a:t>
            </a:r>
          </a:p>
        </p:txBody>
      </p:sp>
      <p:sp>
        <p:nvSpPr>
          <p:cNvPr id="3" name="Rectangle 2"/>
          <p:cNvSpPr/>
          <p:nvPr/>
        </p:nvSpPr>
        <p:spPr>
          <a:xfrm>
            <a:off x="-2" y="1061409"/>
            <a:ext cx="487225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sz="2000" dirty="0" smtClean="0">
                <a:solidFill>
                  <a:srgbClr val="000000"/>
                </a:solidFill>
              </a:rPr>
              <a:t>Cathode Solenoid:</a:t>
            </a:r>
            <a:endParaRPr lang="en-US" sz="2000" dirty="0">
              <a:solidFill>
                <a:srgbClr val="000000"/>
              </a:solidFill>
            </a:endParaRP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</a:rPr>
              <a:t>To produce </a:t>
            </a:r>
            <a:r>
              <a:rPr lang="en-US" sz="2000" dirty="0" smtClean="0">
                <a:solidFill>
                  <a:srgbClr val="000000"/>
                </a:solidFill>
              </a:rPr>
              <a:t>magnetized </a:t>
            </a:r>
            <a:r>
              <a:rPr lang="en-US" sz="2000" dirty="0" smtClean="0"/>
              <a:t>beam</a:t>
            </a:r>
            <a:endParaRPr lang="en-US" sz="2000" dirty="0">
              <a:solidFill>
                <a:srgbClr val="000000"/>
              </a:solidFill>
            </a:endParaRPr>
          </a:p>
          <a:p>
            <a:pPr marL="971550" lvl="1" indent="-51435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sz="2000" dirty="0" smtClean="0">
                <a:solidFill>
                  <a:srgbClr val="000000"/>
                </a:solidFill>
              </a:rPr>
              <a:t>Injector Focusing Solenoids: 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0000"/>
                </a:solidFill>
              </a:rPr>
              <a:t>For magnetized beam transport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0000"/>
                </a:solidFill>
              </a:rPr>
              <a:t>To </a:t>
            </a:r>
            <a:r>
              <a:rPr lang="en-US" sz="2000" dirty="0">
                <a:solidFill>
                  <a:srgbClr val="000000"/>
                </a:solidFill>
              </a:rPr>
              <a:t>compensate </a:t>
            </a:r>
            <a:r>
              <a:rPr lang="en-US" sz="2000" dirty="0" smtClean="0">
                <a:solidFill>
                  <a:srgbClr val="000000"/>
                </a:solidFill>
              </a:rPr>
              <a:t>space-charge </a:t>
            </a:r>
            <a:r>
              <a:rPr lang="en-US" sz="2000" dirty="0">
                <a:solidFill>
                  <a:srgbClr val="000000"/>
                </a:solidFill>
              </a:rPr>
              <a:t>emittance </a:t>
            </a:r>
            <a:r>
              <a:rPr lang="en-US" sz="2000" dirty="0" smtClean="0">
                <a:solidFill>
                  <a:srgbClr val="000000"/>
                </a:solidFill>
              </a:rPr>
              <a:t>growth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243014" y="2091011"/>
            <a:ext cx="259692" cy="93783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7C80"/>
              </a:solidFill>
              <a:latin typeface="Times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656340" y="3667291"/>
            <a:ext cx="896230" cy="187567"/>
          </a:xfrm>
          <a:prstGeom prst="rect">
            <a:avLst/>
          </a:prstGeom>
          <a:solidFill>
            <a:srgbClr val="CC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4" name="Picture 22" descr="C:\Documents and Settings\poelker\My Documents\My Pictures\inverted gun\DSCF0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102" y="3667291"/>
            <a:ext cx="4025022" cy="3017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66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236275" y="0"/>
            <a:ext cx="831629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Proposed Beamline</a:t>
            </a:r>
            <a:endParaRPr lang="en-US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27778" y="4495084"/>
                <a:ext cx="5577237" cy="2308324"/>
              </a:xfrm>
              <a:prstGeom prst="rect">
                <a:avLst/>
              </a:prstGeom>
              <a:gradFill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</p:spPr>
            <p:txBody>
              <a:bodyPr wrap="square">
                <a:spAutoFit/>
              </a:bodyPr>
              <a:lstStyle/>
              <a:p>
                <a:pPr marL="457200" lvl="0" indent="-457200">
                  <a:buClrTx/>
                  <a:buFont typeface="Wingdings" panose="05000000000000000000" pitchFamily="2" charset="2"/>
                  <a:buChar char="Ø"/>
                </a:pPr>
                <a:r>
                  <a:rPr lang="en-US" sz="2400" dirty="0"/>
                  <a:t>Generate magnetized beam: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 = 0.1 – 3 </a:t>
                </a:r>
                <a:r>
                  <a:rPr lang="en-US" sz="2000" dirty="0" smtClean="0"/>
                  <a:t>mm, </a:t>
                </a:r>
                <a:r>
                  <a:rPr lang="en-US" sz="2000" dirty="0" err="1" smtClean="0"/>
                  <a:t>B</a:t>
                </a:r>
                <a:r>
                  <a:rPr lang="en-US" sz="2000" baseline="-25000" dirty="0" err="1" smtClean="0"/>
                  <a:t>z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= 0 – 2 kG 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/>
                  <a:t>Bunch </a:t>
                </a:r>
                <a:r>
                  <a:rPr lang="en-US" sz="2000" dirty="0" smtClean="0"/>
                  <a:t>charge</a:t>
                </a:r>
                <a:r>
                  <a:rPr lang="en-US" sz="2000" dirty="0"/>
                  <a:t>: 1 – 500 </a:t>
                </a:r>
                <a:r>
                  <a:rPr lang="en-US" sz="2000" dirty="0" smtClean="0"/>
                  <a:t>pC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Bunch length: 100 – 1000 ps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Repetition Rate: 4.76 – 476 MHz</a:t>
                </a:r>
                <a:endParaRPr lang="en-US" sz="2000" dirty="0"/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Average beam </a:t>
                </a:r>
                <a:r>
                  <a:rPr lang="en-US" sz="2000" dirty="0"/>
                  <a:t>c</a:t>
                </a:r>
                <a:r>
                  <a:rPr lang="en-US" sz="2000" dirty="0" smtClean="0"/>
                  <a:t>urrents up </a:t>
                </a:r>
                <a:r>
                  <a:rPr lang="en-US" sz="2000" dirty="0"/>
                  <a:t>to 30 </a:t>
                </a:r>
                <a:r>
                  <a:rPr lang="en-US" sz="2000" dirty="0" smtClean="0"/>
                  <a:t>mA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Gun </a:t>
                </a:r>
                <a:r>
                  <a:rPr lang="en-US" sz="2000" dirty="0"/>
                  <a:t>h</a:t>
                </a:r>
                <a:r>
                  <a:rPr lang="en-US" sz="2000" dirty="0" smtClean="0"/>
                  <a:t>igh voltage: 200 </a:t>
                </a:r>
                <a:r>
                  <a:rPr lang="en-US" sz="2000" dirty="0"/>
                  <a:t>– 350 </a:t>
                </a:r>
                <a:r>
                  <a:rPr lang="en-US" sz="2000" dirty="0" smtClean="0"/>
                  <a:t>kV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78" y="4495084"/>
                <a:ext cx="5577237" cy="2308324"/>
              </a:xfrm>
              <a:prstGeom prst="rect">
                <a:avLst/>
              </a:prstGeom>
              <a:blipFill rotWithShape="1">
                <a:blip r:embed="rId2"/>
                <a:stretch>
                  <a:fillRect l="-1421" t="-1847" b="-3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27069" y="722174"/>
            <a:ext cx="8861633" cy="3672226"/>
            <a:chOff x="127069" y="722174"/>
            <a:chExt cx="8861633" cy="3672226"/>
          </a:xfrm>
        </p:grpSpPr>
        <p:grpSp>
          <p:nvGrpSpPr>
            <p:cNvPr id="43" name="Group 42"/>
            <p:cNvGrpSpPr/>
            <p:nvPr/>
          </p:nvGrpSpPr>
          <p:grpSpPr>
            <a:xfrm>
              <a:off x="127069" y="722174"/>
              <a:ext cx="8861633" cy="3672226"/>
              <a:chOff x="72477" y="1616293"/>
              <a:chExt cx="8861633" cy="3672226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72477" y="1616293"/>
                <a:ext cx="8861633" cy="3672226"/>
                <a:chOff x="232954" y="591234"/>
                <a:chExt cx="8861633" cy="3672226"/>
              </a:xfrm>
            </p:grpSpPr>
            <p:pic>
              <p:nvPicPr>
                <p:cNvPr id="66" name="Picture 65"/>
                <p:cNvPicPr/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269" t="36361" r="42154" b="36360"/>
                <a:stretch/>
              </p:blipFill>
              <p:spPr bwMode="auto">
                <a:xfrm>
                  <a:off x="232954" y="2057400"/>
                  <a:ext cx="1005840" cy="822960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cxnSp>
              <p:nvCxnSpPr>
                <p:cNvPr id="67" name="Straight Arrow Connector 66"/>
                <p:cNvCxnSpPr>
                  <a:stCxn id="68" idx="2"/>
                </p:cNvCxnSpPr>
                <p:nvPr/>
              </p:nvCxnSpPr>
              <p:spPr>
                <a:xfrm flipH="1">
                  <a:off x="838200" y="2163633"/>
                  <a:ext cx="1219200" cy="350967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sp>
              <p:nvSpPr>
                <p:cNvPr id="68" name="TextBox 67"/>
                <p:cNvSpPr txBox="1"/>
                <p:nvPr/>
              </p:nvSpPr>
              <p:spPr>
                <a:xfrm>
                  <a:off x="1677232" y="1517302"/>
                  <a:ext cx="760336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Green</a:t>
                  </a:r>
                </a:p>
                <a:p>
                  <a:pPr algn="ctr"/>
                  <a:r>
                    <a:rPr lang="en-US" dirty="0" smtClean="0"/>
                    <a:t>Laser</a:t>
                  </a:r>
                  <a:endParaRPr lang="en-US" dirty="0"/>
                </a:p>
              </p:txBody>
            </p:sp>
            <p:cxnSp>
              <p:nvCxnSpPr>
                <p:cNvPr id="69" name="Straight Arrow Connector 68"/>
                <p:cNvCxnSpPr/>
                <p:nvPr/>
              </p:nvCxnSpPr>
              <p:spPr>
                <a:xfrm>
                  <a:off x="790303" y="1655801"/>
                  <a:ext cx="0" cy="55601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0" name="TextBox 69"/>
                <p:cNvSpPr txBox="1"/>
                <p:nvPr/>
              </p:nvSpPr>
              <p:spPr>
                <a:xfrm>
                  <a:off x="350983" y="1286024"/>
                  <a:ext cx="9744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Cathode</a:t>
                  </a:r>
                </a:p>
              </p:txBody>
            </p:sp>
            <p:cxnSp>
              <p:nvCxnSpPr>
                <p:cNvPr id="71" name="Straight Arrow Connector 70"/>
                <p:cNvCxnSpPr>
                  <a:stCxn id="72" idx="2"/>
                </p:cNvCxnSpPr>
                <p:nvPr/>
              </p:nvCxnSpPr>
              <p:spPr>
                <a:xfrm>
                  <a:off x="1189612" y="2025133"/>
                  <a:ext cx="0" cy="25492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2" name="TextBox 71"/>
                <p:cNvSpPr txBox="1"/>
                <p:nvPr/>
              </p:nvSpPr>
              <p:spPr>
                <a:xfrm>
                  <a:off x="790303" y="1655801"/>
                  <a:ext cx="79861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Anode</a:t>
                  </a:r>
                </a:p>
              </p:txBody>
            </p:sp>
            <p:cxnSp>
              <p:nvCxnSpPr>
                <p:cNvPr id="73" name="Straight Arrow Connector 72"/>
                <p:cNvCxnSpPr/>
                <p:nvPr/>
              </p:nvCxnSpPr>
              <p:spPr>
                <a:xfrm flipH="1" flipV="1">
                  <a:off x="886097" y="2597331"/>
                  <a:ext cx="219660" cy="28302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4" name="TextBox 73"/>
                <p:cNvSpPr txBox="1"/>
                <p:nvPr/>
              </p:nvSpPr>
              <p:spPr>
                <a:xfrm>
                  <a:off x="352922" y="2880360"/>
                  <a:ext cx="150566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ja-JP" dirty="0" smtClean="0">
                      <a:sym typeface="Wingdings" pitchFamily="2" charset="2"/>
                    </a:rPr>
                    <a:t>K</a:t>
                  </a:r>
                  <a:r>
                    <a:rPr lang="en-US" altLang="ja-JP" baseline="-25000" dirty="0" smtClean="0">
                      <a:sym typeface="Wingdings" pitchFamily="2" charset="2"/>
                    </a:rPr>
                    <a:t>2</a:t>
                  </a:r>
                  <a:r>
                    <a:rPr lang="en-US" altLang="ja-JP" dirty="0" smtClean="0">
                      <a:sym typeface="Wingdings" pitchFamily="2" charset="2"/>
                    </a:rPr>
                    <a:t>CsSb </a:t>
                  </a:r>
                </a:p>
                <a:p>
                  <a:pPr algn="ctr"/>
                  <a:r>
                    <a:rPr lang="en-US" altLang="ja-JP" dirty="0" smtClean="0">
                      <a:sym typeface="Wingdings" pitchFamily="2" charset="2"/>
                    </a:rPr>
                    <a:t>Photocathode</a:t>
                  </a:r>
                  <a:endParaRPr lang="en-US" dirty="0" smtClean="0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461783" y="1001486"/>
                  <a:ext cx="752834" cy="295424"/>
                </a:xfrm>
                <a:prstGeom prst="rect">
                  <a:avLst/>
                </a:prstGeom>
                <a:pattFill prst="wdDnDiag">
                  <a:fgClr>
                    <a:schemeClr val="accent4">
                      <a:lumMod val="40000"/>
                      <a:lumOff val="60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461783" y="3792583"/>
                  <a:ext cx="752834" cy="295424"/>
                </a:xfrm>
                <a:prstGeom prst="rect">
                  <a:avLst/>
                </a:prstGeom>
                <a:pattFill prst="wdDnDiag">
                  <a:fgClr>
                    <a:schemeClr val="accent4">
                      <a:lumMod val="40000"/>
                      <a:lumOff val="60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7" name="Straight Arrow Connector 76"/>
                <p:cNvCxnSpPr>
                  <a:stCxn id="78" idx="1"/>
                  <a:endCxn id="75" idx="3"/>
                </p:cNvCxnSpPr>
                <p:nvPr/>
              </p:nvCxnSpPr>
              <p:spPr>
                <a:xfrm flipH="1">
                  <a:off x="1214617" y="914400"/>
                  <a:ext cx="524647" cy="23479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8" name="TextBox 77"/>
                <p:cNvSpPr txBox="1"/>
                <p:nvPr/>
              </p:nvSpPr>
              <p:spPr>
                <a:xfrm>
                  <a:off x="1739264" y="591234"/>
                  <a:ext cx="998992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Cathode</a:t>
                  </a:r>
                </a:p>
                <a:p>
                  <a:pPr algn="ctr"/>
                  <a:r>
                    <a:rPr lang="en-US" dirty="0" smtClean="0"/>
                    <a:t>Solenoid</a:t>
                  </a:r>
                </a:p>
              </p:txBody>
            </p:sp>
            <p:cxnSp>
              <p:nvCxnSpPr>
                <p:cNvPr id="80" name="Straight Arrow Connector 79"/>
                <p:cNvCxnSpPr/>
                <p:nvPr/>
              </p:nvCxnSpPr>
              <p:spPr>
                <a:xfrm flipV="1">
                  <a:off x="3276600" y="2904464"/>
                  <a:ext cx="2" cy="74874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1" name="TextBox 80"/>
                <p:cNvSpPr txBox="1"/>
                <p:nvPr/>
              </p:nvSpPr>
              <p:spPr>
                <a:xfrm>
                  <a:off x="2041809" y="3617129"/>
                  <a:ext cx="246958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Diagnostic Cross 1</a:t>
                  </a:r>
                </a:p>
                <a:p>
                  <a:pPr algn="ctr"/>
                  <a:r>
                    <a:rPr lang="en-US" dirty="0" smtClean="0"/>
                    <a:t>(</a:t>
                  </a:r>
                  <a:r>
                    <a:rPr lang="en-US" dirty="0" err="1" smtClean="0"/>
                    <a:t>Multislit</a:t>
                  </a:r>
                  <a:r>
                    <a:rPr lang="en-US" dirty="0" smtClean="0"/>
                    <a:t> + YAG Screen)</a:t>
                  </a:r>
                </a:p>
              </p:txBody>
            </p:sp>
            <p:sp>
              <p:nvSpPr>
                <p:cNvPr id="82" name="Rounded Rectangle 81"/>
                <p:cNvSpPr/>
                <p:nvPr/>
              </p:nvSpPr>
              <p:spPr>
                <a:xfrm>
                  <a:off x="4389476" y="2057401"/>
                  <a:ext cx="244196" cy="914400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ounded Rectangle 82"/>
                <p:cNvSpPr/>
                <p:nvPr/>
              </p:nvSpPr>
              <p:spPr>
                <a:xfrm>
                  <a:off x="6248400" y="2057400"/>
                  <a:ext cx="244196" cy="914400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ounded Rectangle 83"/>
                <p:cNvSpPr/>
                <p:nvPr/>
              </p:nvSpPr>
              <p:spPr>
                <a:xfrm>
                  <a:off x="5334000" y="2057401"/>
                  <a:ext cx="244196" cy="914400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TextBox 84"/>
                <p:cNvSpPr txBox="1"/>
                <p:nvPr/>
              </p:nvSpPr>
              <p:spPr>
                <a:xfrm>
                  <a:off x="3757494" y="1286024"/>
                  <a:ext cx="339721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Three Skew Quads</a:t>
                  </a:r>
                </a:p>
                <a:p>
                  <a:pPr algn="ctr"/>
                  <a:r>
                    <a:rPr lang="en-US" dirty="0" smtClean="0"/>
                    <a:t>(Round-to-Flat Beam Transformer)</a:t>
                  </a:r>
                </a:p>
              </p:txBody>
            </p:sp>
            <p:cxnSp>
              <p:nvCxnSpPr>
                <p:cNvPr id="88" name="Straight Arrow Connector 87"/>
                <p:cNvCxnSpPr/>
                <p:nvPr/>
              </p:nvCxnSpPr>
              <p:spPr>
                <a:xfrm flipV="1">
                  <a:off x="7048253" y="2868243"/>
                  <a:ext cx="0" cy="75910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Arrow Connector 88"/>
                <p:cNvCxnSpPr/>
                <p:nvPr/>
              </p:nvCxnSpPr>
              <p:spPr>
                <a:xfrm>
                  <a:off x="8187358" y="1449167"/>
                  <a:ext cx="0" cy="76264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90" name="TextBox 89"/>
                <p:cNvSpPr txBox="1"/>
                <p:nvPr/>
              </p:nvSpPr>
              <p:spPr>
                <a:xfrm>
                  <a:off x="5937918" y="3617129"/>
                  <a:ext cx="224875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Diagnostic Cross 2</a:t>
                  </a:r>
                </a:p>
                <a:p>
                  <a:pPr algn="ctr"/>
                  <a:r>
                    <a:rPr lang="en-US" dirty="0" smtClean="0"/>
                    <a:t>(H,V slit + YAG Screen)</a:t>
                  </a:r>
                </a:p>
              </p:txBody>
            </p:sp>
            <p:sp>
              <p:nvSpPr>
                <p:cNvPr id="91" name="TextBox 90"/>
                <p:cNvSpPr txBox="1"/>
                <p:nvPr/>
              </p:nvSpPr>
              <p:spPr>
                <a:xfrm>
                  <a:off x="7212212" y="802836"/>
                  <a:ext cx="188237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Diagnostic Cross 3</a:t>
                  </a:r>
                </a:p>
                <a:p>
                  <a:pPr algn="ctr"/>
                  <a:r>
                    <a:rPr lang="en-US" dirty="0" smtClean="0"/>
                    <a:t>(YAG Screen)</a:t>
                  </a:r>
                </a:p>
              </p:txBody>
            </p:sp>
          </p:grpSp>
          <p:sp>
            <p:nvSpPr>
              <p:cNvPr id="47" name="Oval 46"/>
              <p:cNvSpPr/>
              <p:nvPr/>
            </p:nvSpPr>
            <p:spPr>
              <a:xfrm>
                <a:off x="2425379" y="3098764"/>
                <a:ext cx="152400" cy="914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610827" y="3083325"/>
                <a:ext cx="152400" cy="914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7467600" y="3082459"/>
                <a:ext cx="152400" cy="914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5647437" y="3082459"/>
                <a:ext cx="152400" cy="914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4724400" y="3082459"/>
                <a:ext cx="152400" cy="914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4" name="Straight Arrow Connector 63"/>
              <p:cNvCxnSpPr/>
              <p:nvPr/>
            </p:nvCxnSpPr>
            <p:spPr>
              <a:xfrm flipV="1">
                <a:off x="4800600" y="4042423"/>
                <a:ext cx="0" cy="27744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3508765" y="4272856"/>
                <a:ext cx="27360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Injector Focusing Solenoids</a:t>
                </a:r>
              </a:p>
            </p:txBody>
          </p:sp>
        </p:grpSp>
        <p:sp>
          <p:nvSpPr>
            <p:cNvPr id="92" name="Rectangle 91"/>
            <p:cNvSpPr/>
            <p:nvPr/>
          </p:nvSpPr>
          <p:spPr>
            <a:xfrm>
              <a:off x="3132617" y="2391222"/>
              <a:ext cx="76200" cy="54124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904268" y="2391221"/>
              <a:ext cx="76200" cy="54124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8048829" y="2391220"/>
              <a:ext cx="76200" cy="54124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86356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462" y="666771"/>
            <a:ext cx="431006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9002094" cy="5935677"/>
          </a:xfrm>
        </p:spPr>
        <p:txBody>
          <a:bodyPr/>
          <a:lstStyle/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Measure mechanical angular momentum</a:t>
            </a:r>
          </a:p>
          <a:p>
            <a:pPr marL="0" lvl="0" indent="0">
              <a:buClrTx/>
              <a:buNone/>
            </a:pPr>
            <a:r>
              <a:rPr lang="en-US" dirty="0" smtClean="0"/>
              <a:t> (skew </a:t>
            </a:r>
            <a:r>
              <a:rPr lang="en-US" dirty="0"/>
              <a:t>quads </a:t>
            </a:r>
            <a:r>
              <a:rPr lang="en-US" dirty="0" smtClean="0"/>
              <a:t>off)</a:t>
            </a:r>
            <a:endParaRPr lang="en-US" dirty="0"/>
          </a:p>
          <a:p>
            <a:pPr marL="0" lvl="0" indent="0">
              <a:buClrTx/>
              <a:buNone/>
            </a:pPr>
            <a:endParaRPr lang="en-US" dirty="0"/>
          </a:p>
          <a:p>
            <a:pPr marL="0" indent="0">
              <a:buClr>
                <a:schemeClr val="tx1"/>
              </a:buClr>
              <a:buNone/>
            </a:pPr>
            <a:r>
              <a:rPr lang="en-US" sz="1400" dirty="0" smtClean="0"/>
              <a:t>σ</a:t>
            </a:r>
            <a:r>
              <a:rPr lang="en-US" sz="1400" baseline="-25000" dirty="0" smtClean="0"/>
              <a:t>1  </a:t>
            </a:r>
            <a:r>
              <a:rPr lang="en-US" sz="1400" dirty="0" smtClean="0"/>
              <a:t>beam </a:t>
            </a:r>
            <a:r>
              <a:rPr lang="en-US" sz="1400" dirty="0"/>
              <a:t>radius measured at Diagnostic Cross </a:t>
            </a:r>
            <a:r>
              <a:rPr lang="en-US" sz="1400" dirty="0" smtClean="0"/>
              <a:t>1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1400" dirty="0" smtClean="0"/>
              <a:t>σ</a:t>
            </a:r>
            <a:r>
              <a:rPr lang="en-US" sz="1400" baseline="-25000" dirty="0" smtClean="0"/>
              <a:t>2  </a:t>
            </a:r>
            <a:r>
              <a:rPr lang="en-US" sz="1400" dirty="0" smtClean="0"/>
              <a:t>beam radius measured at Diagnostic Cross 2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1400" i="1" dirty="0" smtClean="0"/>
              <a:t>D  </a:t>
            </a:r>
            <a:r>
              <a:rPr lang="en-US" sz="1400" dirty="0" smtClean="0"/>
              <a:t>drift </a:t>
            </a:r>
            <a:r>
              <a:rPr lang="en-US" sz="1400" dirty="0"/>
              <a:t>between </a:t>
            </a:r>
            <a:r>
              <a:rPr lang="en-US" sz="1400" dirty="0" smtClean="0"/>
              <a:t>two crosses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1400" i="1" dirty="0" err="1" smtClean="0"/>
              <a:t>p</a:t>
            </a:r>
            <a:r>
              <a:rPr lang="en-US" sz="1400" i="1" baseline="-25000" dirty="0" err="1" smtClean="0"/>
              <a:t>z</a:t>
            </a:r>
            <a:r>
              <a:rPr lang="en-US" sz="1400" dirty="0" smtClean="0"/>
              <a:t>  beam longitudinal momentum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Angular </a:t>
            </a:r>
            <a:r>
              <a:rPr lang="en-US" dirty="0"/>
              <a:t>rotation </a:t>
            </a:r>
            <a:r>
              <a:rPr lang="en-US" dirty="0" smtClean="0"/>
              <a:t>ϕ </a:t>
            </a:r>
            <a:r>
              <a:rPr lang="en-US" dirty="0"/>
              <a:t>is measured from </a:t>
            </a:r>
            <a:r>
              <a:rPr lang="en-US" dirty="0" smtClean="0"/>
              <a:t>beam </a:t>
            </a:r>
            <a:r>
              <a:rPr lang="en-US" dirty="0"/>
              <a:t>image </a:t>
            </a:r>
            <a:r>
              <a:rPr lang="en-US" dirty="0" smtClean="0"/>
              <a:t>at Cross </a:t>
            </a:r>
            <a:r>
              <a:rPr lang="en-US" dirty="0"/>
              <a:t>2 </a:t>
            </a:r>
            <a:r>
              <a:rPr lang="en-US" dirty="0" smtClean="0"/>
              <a:t>when multislit </a:t>
            </a:r>
            <a:r>
              <a:rPr lang="en-US" dirty="0"/>
              <a:t>is inserted </a:t>
            </a:r>
            <a:r>
              <a:rPr lang="en-US" dirty="0" smtClean="0"/>
              <a:t>at </a:t>
            </a:r>
            <a:r>
              <a:rPr lang="en-US" dirty="0"/>
              <a:t>Cross 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Measurements</a:t>
            </a:r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3444910" y="4679302"/>
            <a:ext cx="4697729" cy="2083117"/>
            <a:chOff x="0" y="0"/>
            <a:chExt cx="5219700" cy="231457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575"/>
              <a:ext cx="2466975" cy="227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9375" y="0"/>
              <a:ext cx="2600325" cy="2314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ounded Rectangular Callout 9"/>
          <p:cNvSpPr/>
          <p:nvPr/>
        </p:nvSpPr>
        <p:spPr bwMode="auto">
          <a:xfrm>
            <a:off x="259307" y="5236620"/>
            <a:ext cx="2784145" cy="1476282"/>
          </a:xfrm>
          <a:prstGeom prst="wedgeRoundRectCallout">
            <a:avLst>
              <a:gd name="adj1" fmla="val 57383"/>
              <a:gd name="adj2" fmla="val -19582"/>
              <a:gd name="adj3" fmla="val 16667"/>
            </a:avLst>
          </a:prstGeom>
          <a:solidFill>
            <a:srgbClr val="F0D2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Example </a:t>
            </a:r>
            <a:r>
              <a:rPr lang="en-US" sz="2000" dirty="0"/>
              <a:t>of </a:t>
            </a:r>
            <a:r>
              <a:rPr lang="en-US" sz="2000" dirty="0" smtClean="0"/>
              <a:t>mechanical measurement at Fermilab (Piot et al.)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4675573"/>
              </p:ext>
            </p:extLst>
          </p:nvPr>
        </p:nvGraphicFramePr>
        <p:xfrm>
          <a:off x="4126105" y="2800371"/>
          <a:ext cx="386397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3" name="Equation" r:id="rId6" imgW="1765080" imgH="393480" progId="Equation.3">
                  <p:embed/>
                </p:oleObj>
              </mc:Choice>
              <mc:Fallback>
                <p:oleObj name="Equation" r:id="rId6" imgW="1765080" imgH="393480" progId="Equation.3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6105" y="2800371"/>
                        <a:ext cx="3863975" cy="936625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4977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9151" y="907366"/>
            <a:ext cx="8904849" cy="5950633"/>
          </a:xfrm>
        </p:spPr>
        <p:txBody>
          <a:bodyPr/>
          <a:lstStyle/>
          <a:p>
            <a:pPr marL="457200" lvl="0" indent="-457200">
              <a:buClr>
                <a:schemeClr val="tx1"/>
              </a:buClr>
              <a:buFont typeface="+mj-lt"/>
              <a:buAutoNum type="arabicPeriod" startAt="2"/>
            </a:pPr>
            <a:r>
              <a:rPr lang="en-US" dirty="0" smtClean="0"/>
              <a:t>Use three </a:t>
            </a:r>
            <a:r>
              <a:rPr lang="en-US" dirty="0"/>
              <a:t>skew quads – RTFB Transformer </a:t>
            </a:r>
            <a:r>
              <a:rPr lang="en-US" dirty="0" smtClean="0"/>
              <a:t>– </a:t>
            </a:r>
            <a:r>
              <a:rPr lang="en-US" dirty="0"/>
              <a:t>to generate a flat beam with transverse emittance ratios of</a:t>
            </a:r>
            <a:r>
              <a:rPr lang="en-US" dirty="0" smtClean="0"/>
              <a:t>:</a:t>
            </a:r>
            <a:endParaRPr lang="en-US" dirty="0"/>
          </a:p>
          <a:p>
            <a:pPr lvl="1">
              <a:buClrTx/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lvl="1">
              <a:buClrTx/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lvl="1">
              <a:buClrTx/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dirty="0" smtClean="0"/>
              <a:t>Measure horizontal </a:t>
            </a:r>
            <a:r>
              <a:rPr lang="en-US" dirty="0"/>
              <a:t>and vertical </a:t>
            </a:r>
            <a:r>
              <a:rPr lang="en-US" dirty="0" smtClean="0"/>
              <a:t>emittances using </a:t>
            </a:r>
            <a:r>
              <a:rPr lang="en-US" dirty="0"/>
              <a:t>slit </a:t>
            </a:r>
            <a:r>
              <a:rPr lang="en-US" dirty="0" smtClean="0"/>
              <a:t>method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dirty="0" smtClean="0"/>
              <a:t>Cross 2 </a:t>
            </a:r>
            <a:r>
              <a:rPr lang="en-US" dirty="0"/>
              <a:t>will be equipped with a horizontal and vertical </a:t>
            </a:r>
            <a:r>
              <a:rPr lang="en-US" dirty="0" smtClean="0"/>
              <a:t>slits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dirty="0" smtClean="0"/>
              <a:t>Measure size </a:t>
            </a:r>
            <a:r>
              <a:rPr lang="en-US" dirty="0"/>
              <a:t>of </a:t>
            </a:r>
            <a:r>
              <a:rPr lang="en-US" dirty="0" smtClean="0"/>
              <a:t>emittance </a:t>
            </a:r>
            <a:r>
              <a:rPr lang="en-US" dirty="0"/>
              <a:t>dominated beamlets passed </a:t>
            </a:r>
            <a:r>
              <a:rPr lang="en-US" dirty="0" smtClean="0"/>
              <a:t>through slits, </a:t>
            </a:r>
            <a:r>
              <a:rPr lang="en-US" dirty="0"/>
              <a:t>after </a:t>
            </a:r>
            <a:r>
              <a:rPr lang="en-US" dirty="0" smtClean="0"/>
              <a:t>drift </a:t>
            </a:r>
            <a:r>
              <a:rPr lang="en-US" dirty="0"/>
              <a:t>distance </a:t>
            </a:r>
            <a:r>
              <a:rPr lang="en-US" i="1" dirty="0"/>
              <a:t>D</a:t>
            </a:r>
            <a:r>
              <a:rPr lang="en-US" dirty="0"/>
              <a:t>, </a:t>
            </a:r>
            <a:r>
              <a:rPr lang="en-US" dirty="0" smtClean="0"/>
              <a:t>with </a:t>
            </a:r>
            <a:r>
              <a:rPr lang="en-US" dirty="0"/>
              <a:t>YAG viewer in </a:t>
            </a:r>
            <a:r>
              <a:rPr lang="en-US" dirty="0" smtClean="0"/>
              <a:t>Cross 3</a:t>
            </a:r>
            <a:endParaRPr lang="en-US" dirty="0"/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dirty="0" smtClean="0"/>
              <a:t>Assume horizontal </a:t>
            </a:r>
            <a:r>
              <a:rPr lang="en-US" dirty="0"/>
              <a:t>beam radius measured at </a:t>
            </a:r>
            <a:r>
              <a:rPr lang="en-US" dirty="0" smtClean="0"/>
              <a:t>Cross 2 </a:t>
            </a:r>
            <a:r>
              <a:rPr lang="en-US" dirty="0"/>
              <a:t>is σ</a:t>
            </a:r>
            <a:r>
              <a:rPr lang="en-US" baseline="-25000" dirty="0"/>
              <a:t>2h</a:t>
            </a:r>
            <a:r>
              <a:rPr lang="en-US" dirty="0"/>
              <a:t> and </a:t>
            </a:r>
            <a:r>
              <a:rPr lang="en-US" dirty="0" smtClean="0"/>
              <a:t>horizontal </a:t>
            </a:r>
            <a:r>
              <a:rPr lang="en-US" dirty="0"/>
              <a:t>radius of </a:t>
            </a:r>
            <a:r>
              <a:rPr lang="en-US" dirty="0" smtClean="0"/>
              <a:t>beamlet at Cross 3 </a:t>
            </a:r>
            <a:r>
              <a:rPr lang="en-US" dirty="0"/>
              <a:t>is σ</a:t>
            </a:r>
            <a:r>
              <a:rPr lang="en-US" baseline="-25000" dirty="0"/>
              <a:t>3h </a:t>
            </a:r>
            <a:r>
              <a:rPr lang="en-US" dirty="0" smtClean="0"/>
              <a:t>when vertical </a:t>
            </a:r>
            <a:r>
              <a:rPr lang="en-US" dirty="0"/>
              <a:t>slit is inserted at </a:t>
            </a:r>
            <a:r>
              <a:rPr lang="en-US" dirty="0" smtClean="0"/>
              <a:t>Cross 2</a:t>
            </a:r>
            <a:r>
              <a:rPr lang="en-US" dirty="0"/>
              <a:t>, then </a:t>
            </a:r>
            <a:r>
              <a:rPr lang="en-US" dirty="0" smtClean="0"/>
              <a:t>horizontal </a:t>
            </a:r>
            <a:r>
              <a:rPr lang="en-US" dirty="0"/>
              <a:t>emittance is</a:t>
            </a:r>
            <a:endParaRPr lang="en-US" dirty="0" smtClean="0"/>
          </a:p>
          <a:p>
            <a:pPr lvl="1">
              <a:buClrTx/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lvl="1">
              <a:buClrTx/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dirty="0" smtClean="0"/>
              <a:t>Similarly, measure vertical emittance using </a:t>
            </a:r>
            <a:r>
              <a:rPr lang="en-US" dirty="0"/>
              <a:t>horizontal </a:t>
            </a:r>
            <a:r>
              <a:rPr lang="en-US" dirty="0" smtClean="0"/>
              <a:t>slit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8920288"/>
              </p:ext>
            </p:extLst>
          </p:nvPr>
        </p:nvGraphicFramePr>
        <p:xfrm>
          <a:off x="3357848" y="5594825"/>
          <a:ext cx="2265030" cy="59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96" name="Equation" r:id="rId3" imgW="1041120" imgH="241200" progId="Equation.3">
                  <p:embed/>
                </p:oleObj>
              </mc:Choice>
              <mc:Fallback>
                <p:oleObj name="Equation" r:id="rId3" imgW="1041120" imgH="2412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848" y="5594825"/>
                        <a:ext cx="2265030" cy="593300"/>
                      </a:xfrm>
                      <a:prstGeom prst="rect">
                        <a:avLst/>
                      </a:prstGeom>
                      <a:solidFill>
                        <a:srgbClr val="CECEE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7752172"/>
              </p:ext>
            </p:extLst>
          </p:nvPr>
        </p:nvGraphicFramePr>
        <p:xfrm>
          <a:off x="2619375" y="1746250"/>
          <a:ext cx="2357438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97" name="Equation" r:id="rId5" imgW="838080" imgH="469800" progId="Equation.3">
                  <p:embed/>
                </p:oleObj>
              </mc:Choice>
              <mc:Fallback>
                <p:oleObj name="Equation" r:id="rId5" imgW="838080" imgH="469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75" y="1746250"/>
                        <a:ext cx="2357438" cy="1163638"/>
                      </a:xfrm>
                      <a:prstGeom prst="rect">
                        <a:avLst/>
                      </a:prstGeom>
                      <a:solidFill>
                        <a:srgbClr val="CECEE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5691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9151" y="907366"/>
            <a:ext cx="8904849" cy="5950633"/>
          </a:xfrm>
        </p:spPr>
        <p:txBody>
          <a:bodyPr/>
          <a:lstStyle/>
          <a:p>
            <a:pPr marL="457200" lvl="0" indent="-457200">
              <a:buClr>
                <a:schemeClr val="tx1"/>
              </a:buClr>
              <a:buFont typeface="+mj-lt"/>
              <a:buAutoNum type="arabicPeriod" startAt="3"/>
            </a:pPr>
            <a:r>
              <a:rPr lang="en-US" dirty="0"/>
              <a:t>Generate very high currents magnetized beam and study beam transport and RTFB transformation versus electron bunch </a:t>
            </a:r>
            <a:r>
              <a:rPr lang="en-US" dirty="0" smtClean="0"/>
              <a:t>charge</a:t>
            </a:r>
          </a:p>
          <a:p>
            <a:pPr marL="457200" lvl="0" indent="-457200">
              <a:buClr>
                <a:schemeClr val="tx1"/>
              </a:buClr>
              <a:buFont typeface="+mj-lt"/>
              <a:buAutoNum type="arabicPeriod" startAt="3"/>
            </a:pPr>
            <a:endParaRPr lang="en-US" dirty="0"/>
          </a:p>
          <a:p>
            <a:pPr marL="457200" lvl="0" indent="-457200">
              <a:buClr>
                <a:schemeClr val="tx1"/>
              </a:buClr>
              <a:buFont typeface="+mj-lt"/>
              <a:buAutoNum type="arabicPeriod" startAt="3"/>
            </a:pPr>
            <a:r>
              <a:rPr lang="en-US" dirty="0"/>
              <a:t>Measure </a:t>
            </a:r>
            <a:r>
              <a:rPr lang="en-US" dirty="0" smtClean="0"/>
              <a:t>photocathode lifetime versus solenoid field </a:t>
            </a:r>
            <a:r>
              <a:rPr lang="en-US" dirty="0"/>
              <a:t>at high currents (up to 30 mA) and high voltages (200 – 350 kV</a:t>
            </a:r>
            <a:r>
              <a:rPr lang="en-US" dirty="0" smtClean="0"/>
              <a:t>) limited by HV supplies we have</a:t>
            </a:r>
          </a:p>
          <a:p>
            <a:pPr marL="457200" lvl="0" indent="-457200">
              <a:buClr>
                <a:schemeClr val="tx1"/>
              </a:buClr>
              <a:buFont typeface="+mj-lt"/>
              <a:buAutoNum type="arabicPeriod" startAt="3"/>
            </a:pPr>
            <a:endParaRPr lang="en-US" dirty="0"/>
          </a:p>
          <a:p>
            <a:pPr marL="457200" lvl="0" indent="-457200">
              <a:buClr>
                <a:schemeClr val="tx1"/>
              </a:buClr>
              <a:buFont typeface="+mj-lt"/>
              <a:buAutoNum type="arabicPeriod" startAt="3"/>
            </a:pPr>
            <a:r>
              <a:rPr lang="en-US" dirty="0"/>
              <a:t>Study beam halo and beam loss versus </a:t>
            </a:r>
            <a:r>
              <a:rPr lang="en-US" dirty="0" smtClean="0"/>
              <a:t>magnetization:</a:t>
            </a:r>
            <a:endParaRPr lang="en-US" dirty="0"/>
          </a:p>
          <a:p>
            <a:pPr marL="971550" lvl="1" indent="-514350">
              <a:buClrTx/>
              <a:buFont typeface="+mj-lt"/>
              <a:buAutoNum type="romanUcPeriod"/>
            </a:pPr>
            <a:r>
              <a:rPr lang="en-US" sz="2400" dirty="0" smtClean="0"/>
              <a:t>Monitor vacuum using </a:t>
            </a:r>
            <a:r>
              <a:rPr lang="en-US" sz="2400" dirty="0"/>
              <a:t>ion pumps </a:t>
            </a:r>
            <a:r>
              <a:rPr lang="en-US" sz="2400" dirty="0" smtClean="0"/>
              <a:t>with </a:t>
            </a:r>
            <a:r>
              <a:rPr lang="en-US" sz="2400" dirty="0"/>
              <a:t>very sensitive current </a:t>
            </a:r>
            <a:r>
              <a:rPr lang="en-US" sz="2400" dirty="0" smtClean="0"/>
              <a:t>readback</a:t>
            </a:r>
            <a:endParaRPr lang="en-US" sz="2400" dirty="0"/>
          </a:p>
          <a:p>
            <a:pPr marL="971550" lvl="1" indent="-514350">
              <a:buClrTx/>
              <a:buFont typeface="+mj-lt"/>
              <a:buAutoNum type="romanUcPeriod"/>
            </a:pPr>
            <a:r>
              <a:rPr lang="en-US" sz="2400" dirty="0" smtClean="0"/>
              <a:t>Measure radiation with </a:t>
            </a:r>
            <a:r>
              <a:rPr lang="en-US" sz="2400" dirty="0"/>
              <a:t>x-ray detectors placed around </a:t>
            </a:r>
            <a:r>
              <a:rPr lang="en-US" sz="2400" dirty="0" smtClean="0"/>
              <a:t>gun </a:t>
            </a:r>
            <a:r>
              <a:rPr lang="en-US" sz="2400" dirty="0"/>
              <a:t>and </a:t>
            </a:r>
            <a:r>
              <a:rPr lang="en-US" sz="2400" dirty="0" smtClean="0"/>
              <a:t>beamline</a:t>
            </a:r>
            <a:endParaRPr lang="en-US" sz="2400" dirty="0"/>
          </a:p>
          <a:p>
            <a:pPr marL="971550" lvl="1" indent="-514350">
              <a:buClrTx/>
              <a:buFont typeface="+mj-lt"/>
              <a:buAutoNum type="romanUcPeriod"/>
            </a:pPr>
            <a:r>
              <a:rPr lang="en-US" sz="2400" dirty="0"/>
              <a:t>M</a:t>
            </a:r>
            <a:r>
              <a:rPr lang="en-US" sz="2400" dirty="0" smtClean="0"/>
              <a:t>easure </a:t>
            </a:r>
            <a:r>
              <a:rPr lang="en-US" sz="2400" dirty="0"/>
              <a:t>beam intercepted </a:t>
            </a:r>
            <a:r>
              <a:rPr lang="en-US" sz="2400" dirty="0" smtClean="0"/>
              <a:t>at </a:t>
            </a:r>
            <a:r>
              <a:rPr lang="en-US" sz="2400" dirty="0"/>
              <a:t>floating </a:t>
            </a:r>
            <a:r>
              <a:rPr lang="en-US" sz="2400" dirty="0" smtClean="0"/>
              <a:t>anode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2170E7E5-D759-E44D-99F5-2114FE40D28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589218"/>
      </p:ext>
    </p:extLst>
  </p:cSld>
  <p:clrMapOvr>
    <a:masterClrMapping/>
  </p:clrMapOvr>
</p:sld>
</file>

<file path=ppt/theme/theme1.xml><?xml version="1.0" encoding="utf-8"?>
<a:theme xmlns:a="http://schemas.openxmlformats.org/drawingml/2006/main" name="Ops Review 2010">
  <a:themeElements>
    <a:clrScheme name="JLab_PowerPoint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Ops Review 2010</Template>
  <TotalTime>30138</TotalTime>
  <Words>659</Words>
  <Application>Microsoft Office PowerPoint</Application>
  <PresentationFormat>On-screen Show (4:3)</PresentationFormat>
  <Paragraphs>166</Paragraphs>
  <Slides>12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Ops Review 2010</vt:lpstr>
      <vt:lpstr>Equation</vt:lpstr>
      <vt:lpstr>Generation and Characterization of Magnetized Bunched Electron Beam from DC Photogun for  MEIC Cooler</vt:lpstr>
      <vt:lpstr>Outline</vt:lpstr>
      <vt:lpstr>PowerPoint Presentation</vt:lpstr>
      <vt:lpstr>Bunched Magnetized Gun Requirements</vt:lpstr>
      <vt:lpstr>Generation of Magnetized Beam</vt:lpstr>
      <vt:lpstr>PowerPoint Presentation</vt:lpstr>
      <vt:lpstr>Proposed Measurements</vt:lpstr>
      <vt:lpstr>PowerPoint Presentation</vt:lpstr>
      <vt:lpstr>PowerPoint Presentation</vt:lpstr>
      <vt:lpstr>PowerPoint Presentation</vt:lpstr>
      <vt:lpstr>PowerPoint Presentation</vt:lpstr>
      <vt:lpstr>Budget</vt:lpstr>
    </vt:vector>
  </TitlesOfParts>
  <Company>Jefferson Science Associates,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poelker</dc:creator>
  <cp:lastModifiedBy>suleiman</cp:lastModifiedBy>
  <cp:revision>1472</cp:revision>
  <cp:lastPrinted>2014-01-09T17:51:36Z</cp:lastPrinted>
  <dcterms:created xsi:type="dcterms:W3CDTF">2010-09-20T13:48:43Z</dcterms:created>
  <dcterms:modified xsi:type="dcterms:W3CDTF">2015-04-17T15:22:15Z</dcterms:modified>
</cp:coreProperties>
</file>