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sldIdLst>
    <p:sldId id="258" r:id="rId4"/>
    <p:sldId id="260" r:id="rId5"/>
    <p:sldId id="259" r:id="rId6"/>
    <p:sldId id="262" r:id="rId7"/>
    <p:sldId id="263" r:id="rId8"/>
    <p:sldId id="261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66" autoAdjust="0"/>
  </p:normalViewPr>
  <p:slideViewPr>
    <p:cSldViewPr snapToGrid="0" snapToObjects="1">
      <p:cViewPr varScale="1">
        <p:scale>
          <a:sx n="130" d="100"/>
          <a:sy n="130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43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08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09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79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721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66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4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2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29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5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479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6CB1A7-3D75-42F8-BB32-DC30ABB7998C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607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014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9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76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24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327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82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620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054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540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977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34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6CB1A7-3D75-42F8-BB32-DC30ABB7998C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86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1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5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804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Polarimeter</a:t>
            </a:r>
            <a:r>
              <a:rPr lang="fr-FR" altLang="en-US" sz="2800" i="1" smtClean="0">
                <a:solidFill>
                  <a:srgbClr val="0000FF"/>
                </a:solidFill>
              </a:rPr>
              <a:t> at CEBAF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M:\mottgrp\images\140201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899798"/>
            <a:ext cx="8424863" cy="57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2-10 at 11.54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07" y="816513"/>
            <a:ext cx="4259406" cy="2411523"/>
          </a:xfrm>
          <a:prstGeom prst="rect">
            <a:avLst/>
          </a:prstGeom>
        </p:spPr>
      </p:pic>
      <p:pic>
        <p:nvPicPr>
          <p:cNvPr id="3" name="Picture 2" descr="Screen Shot 2015-02-10 at 11.57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57" y="4920202"/>
            <a:ext cx="4090866" cy="7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022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defTabSz="914400"/>
            <a:r>
              <a:rPr lang="fr-FR" altLang="en-US" sz="2800" i="1" dirty="0" err="1" smtClean="0">
                <a:solidFill>
                  <a:srgbClr val="0000FF"/>
                </a:solidFill>
              </a:rPr>
              <a:t>Exploring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gold at KE=5.0MeV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grames\Desktop\S-Au-5M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1005"/>
            <a:ext cx="8305800" cy="57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852315"/>
            <a:ext cx="145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libri"/>
              </a:rPr>
              <a:t>X. Roca-</a:t>
            </a:r>
            <a:r>
              <a:rPr lang="en-US" i="1" dirty="0" err="1">
                <a:solidFill>
                  <a:prstClr val="black"/>
                </a:solidFill>
                <a:latin typeface="Calibri"/>
              </a:rPr>
              <a:t>Maza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2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04800" y="914400"/>
            <a:ext cx="7844765" cy="5703989"/>
            <a:chOff x="1610022" y="515585"/>
            <a:chExt cx="9184648" cy="4413436"/>
          </a:xfrm>
        </p:grpSpPr>
        <p:sp>
          <p:nvSpPr>
            <p:cNvPr id="29" name="Arc 28"/>
            <p:cNvSpPr/>
            <p:nvPr/>
          </p:nvSpPr>
          <p:spPr>
            <a:xfrm rot="10800000">
              <a:off x="2220686" y="515585"/>
              <a:ext cx="8573984" cy="3112325"/>
            </a:xfrm>
            <a:prstGeom prst="arc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610022" y="1155619"/>
              <a:ext cx="8255421" cy="3773402"/>
              <a:chOff x="1610022" y="1155619"/>
              <a:chExt cx="8255421" cy="37734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2173186" y="1306292"/>
                <a:ext cx="36609" cy="32419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185061" y="4536374"/>
                <a:ext cx="434636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2485900" y="2479965"/>
                <a:ext cx="118754" cy="332509"/>
                <a:chOff x="3051958" y="2006930"/>
                <a:chExt cx="118754" cy="332509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140030" y="2903516"/>
                <a:ext cx="118754" cy="332509"/>
                <a:chOff x="3051958" y="2006930"/>
                <a:chExt cx="118754" cy="33250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983182" y="3149433"/>
                <a:ext cx="118754" cy="332509"/>
                <a:chOff x="3051958" y="2006930"/>
                <a:chExt cx="118754" cy="33250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4839193" y="3295402"/>
                <a:ext cx="118754" cy="332509"/>
                <a:chOff x="3051958" y="2006930"/>
                <a:chExt cx="118754" cy="332509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840682" y="3460665"/>
                <a:ext cx="118754" cy="332509"/>
                <a:chOff x="3051958" y="2006930"/>
                <a:chExt cx="118754" cy="332509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3496599" y="4643252"/>
                <a:ext cx="2047959" cy="28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Thickness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761031" y="2572515"/>
                <a:ext cx="2130395" cy="43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Effective Sherman Function</a:t>
                </a:r>
                <a:endParaRPr lang="en-US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2371389" y="1863132"/>
                <a:ext cx="624505" cy="5895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06679" y="1636322"/>
                <a:ext cx="6780335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FF0000"/>
                    </a:solidFill>
                  </a:rPr>
                  <a:t>Target thickness dependence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of elastically scattered e-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300616" y="2556436"/>
                <a:ext cx="267645" cy="38524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033673" y="1963864"/>
                <a:ext cx="304793" cy="284774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2299364" y="1391457"/>
                <a:ext cx="518100" cy="55245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2728249" y="1155619"/>
                <a:ext cx="7137194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008000"/>
                    </a:solidFill>
                  </a:rPr>
                  <a:t>Precise single-atom Sherman function (theoretical calculations)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848600" y="2362200"/>
            <a:ext cx="1174686" cy="2066429"/>
            <a:chOff x="8381316" y="3859481"/>
            <a:chExt cx="2175848" cy="2850077"/>
          </a:xfrm>
        </p:grpSpPr>
        <p:sp>
          <p:nvSpPr>
            <p:cNvPr id="52" name="Rectangle 51"/>
            <p:cNvSpPr/>
            <p:nvPr/>
          </p:nvSpPr>
          <p:spPr>
            <a:xfrm>
              <a:off x="9429008" y="3859481"/>
              <a:ext cx="1128156" cy="2850077"/>
            </a:xfrm>
            <a:prstGeom prst="rect">
              <a:avLst/>
            </a:prstGeom>
            <a:pattFill prst="solidDmn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8403772" y="4242962"/>
              <a:ext cx="15655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8403772" y="400743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405066" y="5440041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8381316" y="480590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9951523" y="5022433"/>
              <a:ext cx="17813" cy="417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8437422" y="6382004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8437422" y="6007929"/>
              <a:ext cx="1929737" cy="258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0001693" y="6282065"/>
              <a:ext cx="424842" cy="999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Arc 72"/>
          <p:cNvSpPr/>
          <p:nvPr/>
        </p:nvSpPr>
        <p:spPr>
          <a:xfrm>
            <a:off x="5791200" y="2590800"/>
            <a:ext cx="1828800" cy="304800"/>
          </a:xfrm>
          <a:prstGeom prst="arc">
            <a:avLst>
              <a:gd name="adj1" fmla="val 18675438"/>
              <a:gd name="adj2" fmla="val 21398799"/>
            </a:avLst>
          </a:prstGeom>
          <a:ln w="317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0" y="2895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Measure asymmetry with small instrumental uncertainty (beam systematics)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97555"/>
              </p:ext>
            </p:extLst>
          </p:nvPr>
        </p:nvGraphicFramePr>
        <p:xfrm>
          <a:off x="152400" y="838200"/>
          <a:ext cx="1143000" cy="84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533160" imgH="444240" progId="Equation.3">
                  <p:embed/>
                </p:oleObj>
              </mc:Choice>
              <mc:Fallback>
                <p:oleObj name="Equation" r:id="rId3" imgW="533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1143000" cy="84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06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AccurateTest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of MeV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</a:t>
            </a:r>
            <a:r>
              <a:rPr lang="fr-FR" altLang="en-US" sz="2800" i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P/P)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76592"/>
              </p:ext>
            </p:extLst>
          </p:nvPr>
        </p:nvGraphicFramePr>
        <p:xfrm>
          <a:off x="5257800" y="4800600"/>
          <a:ext cx="3124200" cy="172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95"/>
                <a:gridCol w="1307805"/>
              </a:tblGrid>
              <a:tr h="273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Expected Range of Uncertainty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Theory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0.5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 – 1</a:t>
                      </a:r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.0%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Target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Thickness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– 0.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Instrumental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0.2 – 0.3%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300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BUDGET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r>
                        <a:rPr lang="en-US" sz="1600" b="1" baseline="0" dirty="0" smtClean="0"/>
                        <a:t> – 1</a:t>
                      </a:r>
                      <a:r>
                        <a:rPr lang="en-US" sz="1600" b="1" dirty="0" smtClean="0"/>
                        <a:t>.2%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74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538" y="762000"/>
            <a:ext cx="533992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January 2015 - Run 1</a:t>
            </a:r>
          </a:p>
          <a:p>
            <a:endParaRPr lang="en-US" sz="2000" dirty="0" smtClean="0"/>
          </a:p>
          <a:p>
            <a:r>
              <a:rPr lang="en-US" sz="2000" dirty="0" smtClean="0"/>
              <a:t>Used our apparatus design energy of KE=5.0 MeV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Systematics of asymmetry </a:t>
            </a:r>
            <a:r>
              <a:rPr lang="en-US" sz="2000" dirty="0" err="1" smtClean="0"/>
              <a:t>vs</a:t>
            </a:r>
            <a:r>
              <a:rPr lang="en-US" sz="2000" dirty="0" smtClean="0"/>
              <a:t>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Beam position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Beam size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Beam energy spread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Dump background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DAQ dead time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Detector rate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Target thickness extrapolation of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11 foils from 0.05 to 1 micron thick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Precision statistics (1-3 hours for 0.25%)</a:t>
            </a:r>
            <a:endParaRPr lang="en-US" sz="2000" dirty="0"/>
          </a:p>
        </p:txBody>
      </p:sp>
      <p:pic>
        <p:nvPicPr>
          <p:cNvPr id="3" name="Picture 2" descr="Screen Shot 2015-02-10 at 12.0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44" y="2373923"/>
            <a:ext cx="2014599" cy="42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12.1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" y="498230"/>
            <a:ext cx="8658574" cy="6106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2628" y="12889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FESEM of “0.75 micron” gold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12.0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5" y="1143000"/>
            <a:ext cx="8248262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4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381" y="609600"/>
            <a:ext cx="6716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600" b="1" dirty="0">
                <a:solidFill>
                  <a:prstClr val="black"/>
                </a:solidFill>
                <a:latin typeface="Calibri"/>
              </a:rPr>
              <a:t>Precision Test of Mott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Polarimetry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3600" b="1" dirty="0">
                <a:solidFill>
                  <a:prstClr val="black"/>
                </a:solidFill>
                <a:latin typeface="Calibri"/>
              </a:rPr>
              <a:t>in the MeV Energy Range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P.A. Adderley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T. Gay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J. Grames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J. Hansknecht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C.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Horowitz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A. Mamun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M.J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McHugh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A.K. </a:t>
            </a:r>
            <a:r>
              <a:rPr lang="en-US" sz="2800" b="1" smtClean="0">
                <a:solidFill>
                  <a:prstClr val="black"/>
                </a:solidFill>
                <a:latin typeface="Calibri"/>
              </a:rPr>
              <a:t>Opper</a:t>
            </a:r>
            <a:r>
              <a:rPr lang="en-US" sz="2800" b="1" baseline="3000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800" b="1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algn="ctr" defTabSz="914400"/>
            <a:r>
              <a:rPr lang="en-US" sz="2800" b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Poelker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X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Roca-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Maza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C.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Sinclair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M. Stutzman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algn="ctr" defTabSz="914400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Suleiman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baseline="30000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Jefferson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Lab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University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Nebraska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Indiana University</a:t>
            </a: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</a:rPr>
              <a:t>4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Old Dominion University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George Washington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University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University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Milan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Cornell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004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229</Words>
  <Application>Microsoft Macintosh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1_Office Theme</vt:lpstr>
      <vt:lpstr>2_Office Theme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3</cp:revision>
  <dcterms:created xsi:type="dcterms:W3CDTF">2015-02-10T16:51:38Z</dcterms:created>
  <dcterms:modified xsi:type="dcterms:W3CDTF">2015-02-10T17:14:53Z</dcterms:modified>
</cp:coreProperties>
</file>