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embeddings/Microsoft_Equation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3" r:id="rId3"/>
  </p:sldMasterIdLst>
  <p:sldIdLst>
    <p:sldId id="258" r:id="rId4"/>
    <p:sldId id="260" r:id="rId5"/>
    <p:sldId id="259" r:id="rId6"/>
    <p:sldId id="262" r:id="rId7"/>
    <p:sldId id="263" r:id="rId8"/>
    <p:sldId id="261" r:id="rId9"/>
    <p:sldId id="264" r:id="rId10"/>
    <p:sldId id="257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866" autoAdjust="0"/>
  </p:normalViewPr>
  <p:slideViewPr>
    <p:cSldViewPr snapToGrid="0" snapToObjects="1">
      <p:cViewPr varScale="1">
        <p:scale>
          <a:sx n="130" d="100"/>
          <a:sy n="130" d="100"/>
        </p:scale>
        <p:origin x="-96" y="-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8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4DDC5-C9AC-1749-BE01-5F84B877F7F5}" type="datetimeFigureOut">
              <a:rPr lang="en-US" smtClean="0"/>
              <a:t>2/10/15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E297A-38D4-C94F-A4DA-5A8052DA6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024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4DDC5-C9AC-1749-BE01-5F84B877F7F5}" type="datetimeFigureOut">
              <a:rPr lang="en-US" smtClean="0"/>
              <a:t>2/10/15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E297A-38D4-C94F-A4DA-5A8052DA6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093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4DDC5-C9AC-1749-BE01-5F84B877F7F5}" type="datetimeFigureOut">
              <a:rPr lang="en-US" smtClean="0"/>
              <a:t>2/10/15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E297A-38D4-C94F-A4DA-5A8052DA6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1115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6785E-7E9C-485F-953B-EDC75EB7AE3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2/10/15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BCA27-1AEA-4FED-8857-E54F809039F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664356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6785E-7E9C-485F-953B-EDC75EB7AE3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2/10/15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BCA27-1AEA-4FED-8857-E54F809039F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920889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6785E-7E9C-485F-953B-EDC75EB7AE3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2/10/15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BCA27-1AEA-4FED-8857-E54F809039F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90932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6785E-7E9C-485F-953B-EDC75EB7AE3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2/10/15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BCA27-1AEA-4FED-8857-E54F809039F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607996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6785E-7E9C-485F-953B-EDC75EB7AE3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2/10/15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BCA27-1AEA-4FED-8857-E54F809039F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547216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6785E-7E9C-485F-953B-EDC75EB7AE3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2/10/15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BCA27-1AEA-4FED-8857-E54F809039F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706603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6785E-7E9C-485F-953B-EDC75EB7AE3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2/10/15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BCA27-1AEA-4FED-8857-E54F809039F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184545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6785E-7E9C-485F-953B-EDC75EB7AE3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2/10/15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BCA27-1AEA-4FED-8857-E54F809039F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75251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4DDC5-C9AC-1749-BE01-5F84B877F7F5}" type="datetimeFigureOut">
              <a:rPr lang="en-US" smtClean="0"/>
              <a:t>2/10/15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E297A-38D4-C94F-A4DA-5A8052DA6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392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6785E-7E9C-485F-953B-EDC75EB7AE3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2/10/15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BCA27-1AEA-4FED-8857-E54F809039F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212955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6785E-7E9C-485F-953B-EDC75EB7AE3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2/10/15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BCA27-1AEA-4FED-8857-E54F809039F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70533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6785E-7E9C-485F-953B-EDC75EB7AE3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2/10/15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BCA27-1AEA-4FED-8857-E54F809039F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994795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20272" y="6381328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86CB1A7-3D75-42F8-BB32-DC30ABB7998C}" type="slidenum">
              <a:rPr lang="en-US">
                <a:solidFill>
                  <a:srgbClr val="000000"/>
                </a:solidFill>
                <a:latin typeface="Calibri"/>
              </a:rPr>
              <a:pPr/>
              <a:t>‹#›</a:t>
            </a:fld>
            <a:endParaRPr lang="en-US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726079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6785E-7E9C-485F-953B-EDC75EB7AE3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2/10/15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BCA27-1AEA-4FED-8857-E54F809039F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950143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6785E-7E9C-485F-953B-EDC75EB7AE3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2/10/15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BCA27-1AEA-4FED-8857-E54F809039F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35906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6785E-7E9C-485F-953B-EDC75EB7AE3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2/10/15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BCA27-1AEA-4FED-8857-E54F809039F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147606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6785E-7E9C-485F-953B-EDC75EB7AE3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2/10/15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BCA27-1AEA-4FED-8857-E54F809039F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73249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6785E-7E9C-485F-953B-EDC75EB7AE3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2/10/15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BCA27-1AEA-4FED-8857-E54F809039F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853275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6785E-7E9C-485F-953B-EDC75EB7AE3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2/10/15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BCA27-1AEA-4FED-8857-E54F809039F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92788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4DDC5-C9AC-1749-BE01-5F84B877F7F5}" type="datetimeFigureOut">
              <a:rPr lang="en-US" smtClean="0"/>
              <a:t>2/10/15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E297A-38D4-C94F-A4DA-5A8052DA6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7827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6785E-7E9C-485F-953B-EDC75EB7AE3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2/10/15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BCA27-1AEA-4FED-8857-E54F809039F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936208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6785E-7E9C-485F-953B-EDC75EB7AE3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2/10/15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BCA27-1AEA-4FED-8857-E54F809039F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560540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6785E-7E9C-485F-953B-EDC75EB7AE3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2/10/15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BCA27-1AEA-4FED-8857-E54F809039F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325409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6785E-7E9C-485F-953B-EDC75EB7AE3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2/10/15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BCA27-1AEA-4FED-8857-E54F809039F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869770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6785E-7E9C-485F-953B-EDC75EB7AE3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2/10/15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BCA27-1AEA-4FED-8857-E54F809039F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363437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20272" y="6381328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86CB1A7-3D75-42F8-BB32-DC30ABB7998C}" type="slidenum">
              <a:rPr lang="en-US">
                <a:solidFill>
                  <a:srgbClr val="000000"/>
                </a:solidFill>
                <a:latin typeface="Calibri"/>
              </a:rPr>
              <a:pPr/>
              <a:t>‹#›</a:t>
            </a:fld>
            <a:endParaRPr lang="en-US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77866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4DDC5-C9AC-1749-BE01-5F84B877F7F5}" type="datetimeFigureOut">
              <a:rPr lang="en-US" smtClean="0"/>
              <a:t>2/10/15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E297A-38D4-C94F-A4DA-5A8052DA6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989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4DDC5-C9AC-1749-BE01-5F84B877F7F5}" type="datetimeFigureOut">
              <a:rPr lang="en-US" smtClean="0"/>
              <a:t>2/10/15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E297A-38D4-C94F-A4DA-5A8052DA6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388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4DDC5-C9AC-1749-BE01-5F84B877F7F5}" type="datetimeFigureOut">
              <a:rPr lang="en-US" smtClean="0"/>
              <a:t>2/10/15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E297A-38D4-C94F-A4DA-5A8052DA6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503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4DDC5-C9AC-1749-BE01-5F84B877F7F5}" type="datetimeFigureOut">
              <a:rPr lang="en-US" smtClean="0"/>
              <a:t>2/10/15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E297A-38D4-C94F-A4DA-5A8052DA6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660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4DDC5-C9AC-1749-BE01-5F84B877F7F5}" type="datetimeFigureOut">
              <a:rPr lang="en-US" smtClean="0"/>
              <a:t>2/10/15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E297A-38D4-C94F-A4DA-5A8052DA6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691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4DDC5-C9AC-1749-BE01-5F84B877F7F5}" type="datetimeFigureOut">
              <a:rPr lang="en-US" smtClean="0"/>
              <a:t>2/10/15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E297A-38D4-C94F-A4DA-5A8052DA6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78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theme" Target="../theme/theme3.xml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4DDC5-C9AC-1749-BE01-5F84B877F7F5}" type="datetimeFigureOut">
              <a:rPr lang="en-US" smtClean="0"/>
              <a:t>2/10/15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E297A-38D4-C94F-A4DA-5A8052DA6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70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416785E-7E9C-485F-953B-EDC75EB7AE3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2/10/15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A97BCA27-1AEA-4FED-8857-E54F809039F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58111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416785E-7E9C-485F-953B-EDC75EB7AE3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2/10/15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A97BCA27-1AEA-4FED-8857-E54F809039F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11527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.bin"/><Relationship Id="rId4" Type="http://schemas.openxmlformats.org/officeDocument/2006/relationships/image" Target="../media/image5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146050" y="741363"/>
            <a:ext cx="8856663" cy="0"/>
          </a:xfrm>
          <a:prstGeom prst="line">
            <a:avLst/>
          </a:prstGeom>
          <a:noFill/>
          <a:ln w="50800" cmpd="dbl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60893" y="152400"/>
            <a:ext cx="48045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9pPr>
          </a:lstStyle>
          <a:p>
            <a:r>
              <a:rPr lang="fr-FR" altLang="en-US" sz="2800" i="1" dirty="0" err="1" smtClean="0">
                <a:solidFill>
                  <a:srgbClr val="0000FF"/>
                </a:solidFill>
              </a:rPr>
              <a:t>Mott</a:t>
            </a:r>
            <a:r>
              <a:rPr lang="fr-FR" altLang="en-US" sz="2800" i="1" dirty="0" smtClean="0">
                <a:solidFill>
                  <a:srgbClr val="0000FF"/>
                </a:solidFill>
              </a:rPr>
              <a:t> </a:t>
            </a:r>
            <a:r>
              <a:rPr lang="fr-FR" altLang="en-US" sz="2800" i="1" dirty="0" err="1" smtClean="0">
                <a:solidFill>
                  <a:srgbClr val="0000FF"/>
                </a:solidFill>
              </a:rPr>
              <a:t>Polarimeter</a:t>
            </a:r>
            <a:r>
              <a:rPr lang="fr-FR" altLang="en-US" sz="2800" i="1" smtClean="0">
                <a:solidFill>
                  <a:srgbClr val="0000FF"/>
                </a:solidFill>
              </a:rPr>
              <a:t> at CEBAF</a:t>
            </a:r>
            <a:endParaRPr lang="fr-FR" altLang="en-US" sz="2800" i="1" dirty="0">
              <a:solidFill>
                <a:srgbClr val="0000FF"/>
              </a:solidFill>
            </a:endParaRPr>
          </a:p>
        </p:txBody>
      </p:sp>
      <p:pic>
        <p:nvPicPr>
          <p:cNvPr id="7170" name="Picture 2" descr="M:\mottgrp\images\140201\photo 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7" y="899798"/>
            <a:ext cx="8424863" cy="5729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Screen Shot 2015-02-10 at 11.54.36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307" y="816513"/>
            <a:ext cx="4259406" cy="2411523"/>
          </a:xfrm>
          <a:prstGeom prst="rect">
            <a:avLst/>
          </a:prstGeom>
        </p:spPr>
      </p:pic>
      <p:pic>
        <p:nvPicPr>
          <p:cNvPr id="3" name="Picture 2" descr="Screen Shot 2015-02-10 at 11.57.03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057" y="4920202"/>
            <a:ext cx="4090866" cy="768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246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6"/>
          <p:cNvSpPr>
            <a:spLocks noChangeShapeType="1"/>
          </p:cNvSpPr>
          <p:nvPr/>
        </p:nvSpPr>
        <p:spPr bwMode="auto">
          <a:xfrm>
            <a:off x="146050" y="741363"/>
            <a:ext cx="8856663" cy="0"/>
          </a:xfrm>
          <a:prstGeom prst="line">
            <a:avLst/>
          </a:prstGeom>
          <a:noFill/>
          <a:ln w="50800" cmpd="dbl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60893" y="152400"/>
            <a:ext cx="502252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9pPr>
          </a:lstStyle>
          <a:p>
            <a:pPr defTabSz="914400"/>
            <a:r>
              <a:rPr lang="fr-FR" altLang="en-US" sz="2800" i="1" dirty="0" err="1" smtClean="0">
                <a:solidFill>
                  <a:srgbClr val="0000FF"/>
                </a:solidFill>
              </a:rPr>
              <a:t>Exploring</a:t>
            </a:r>
            <a:r>
              <a:rPr lang="fr-FR" altLang="en-US" sz="2800" i="1" dirty="0" smtClean="0">
                <a:solidFill>
                  <a:srgbClr val="0000FF"/>
                </a:solidFill>
              </a:rPr>
              <a:t> gold at KE=5.0MeV</a:t>
            </a:r>
            <a:endParaRPr lang="fr-FR" altLang="en-US" sz="2800" i="1" dirty="0">
              <a:solidFill>
                <a:srgbClr val="0000FF"/>
              </a:solidFill>
            </a:endParaRPr>
          </a:p>
        </p:txBody>
      </p:sp>
      <p:pic>
        <p:nvPicPr>
          <p:cNvPr id="5122" name="Picture 2" descr="C:\Users\grames\Desktop\S-Au-5Me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41005"/>
            <a:ext cx="8305800" cy="5740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629400" y="852315"/>
            <a:ext cx="1459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i="1" dirty="0">
                <a:solidFill>
                  <a:prstClr val="black"/>
                </a:solidFill>
                <a:latin typeface="Calibri"/>
              </a:rPr>
              <a:t>X. Roca-</a:t>
            </a:r>
            <a:r>
              <a:rPr lang="en-US" i="1" dirty="0" err="1">
                <a:solidFill>
                  <a:prstClr val="black"/>
                </a:solidFill>
                <a:latin typeface="Calibri"/>
              </a:rPr>
              <a:t>Maza</a:t>
            </a:r>
            <a:endParaRPr lang="en-US" i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65282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/>
        </p:nvGrpSpPr>
        <p:grpSpPr>
          <a:xfrm>
            <a:off x="304800" y="914400"/>
            <a:ext cx="7844765" cy="5703989"/>
            <a:chOff x="1610022" y="515585"/>
            <a:chExt cx="9184648" cy="4413436"/>
          </a:xfrm>
        </p:grpSpPr>
        <p:sp>
          <p:nvSpPr>
            <p:cNvPr id="29" name="Arc 28"/>
            <p:cNvSpPr/>
            <p:nvPr/>
          </p:nvSpPr>
          <p:spPr>
            <a:xfrm rot="10800000">
              <a:off x="2220686" y="515585"/>
              <a:ext cx="8573984" cy="3112325"/>
            </a:xfrm>
            <a:prstGeom prst="arc">
              <a:avLst/>
            </a:prstGeom>
            <a:ln w="2222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1610022" y="1155619"/>
              <a:ext cx="8255421" cy="3773402"/>
              <a:chOff x="1610022" y="1155619"/>
              <a:chExt cx="8255421" cy="3773402"/>
            </a:xfrm>
          </p:grpSpPr>
          <p:cxnSp>
            <p:nvCxnSpPr>
              <p:cNvPr id="5" name="Straight Arrow Connector 4"/>
              <p:cNvCxnSpPr/>
              <p:nvPr/>
            </p:nvCxnSpPr>
            <p:spPr>
              <a:xfrm flipV="1">
                <a:off x="2173186" y="1306292"/>
                <a:ext cx="36609" cy="3241964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Arrow Connector 6"/>
              <p:cNvCxnSpPr/>
              <p:nvPr/>
            </p:nvCxnSpPr>
            <p:spPr>
              <a:xfrm>
                <a:off x="2185061" y="4536374"/>
                <a:ext cx="4346369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4" name="Group 13"/>
              <p:cNvGrpSpPr/>
              <p:nvPr/>
            </p:nvGrpSpPr>
            <p:grpSpPr>
              <a:xfrm>
                <a:off x="2485900" y="2479965"/>
                <a:ext cx="118754" cy="332509"/>
                <a:chOff x="3051958" y="2006930"/>
                <a:chExt cx="118754" cy="332509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3051958" y="2113808"/>
                  <a:ext cx="118754" cy="118753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3" name="Straight Connector 12"/>
                <p:cNvCxnSpPr/>
                <p:nvPr/>
              </p:nvCxnSpPr>
              <p:spPr>
                <a:xfrm>
                  <a:off x="3111335" y="2006930"/>
                  <a:ext cx="0" cy="332509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" name="Group 14"/>
              <p:cNvGrpSpPr/>
              <p:nvPr/>
            </p:nvGrpSpPr>
            <p:grpSpPr>
              <a:xfrm>
                <a:off x="3140030" y="2903516"/>
                <a:ext cx="118754" cy="332509"/>
                <a:chOff x="3051958" y="2006930"/>
                <a:chExt cx="118754" cy="332509"/>
              </a:xfrm>
            </p:grpSpPr>
            <p:sp>
              <p:nvSpPr>
                <p:cNvPr id="16" name="Oval 15"/>
                <p:cNvSpPr/>
                <p:nvPr/>
              </p:nvSpPr>
              <p:spPr>
                <a:xfrm>
                  <a:off x="3051958" y="2113808"/>
                  <a:ext cx="118754" cy="118753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7" name="Straight Connector 16"/>
                <p:cNvCxnSpPr/>
                <p:nvPr/>
              </p:nvCxnSpPr>
              <p:spPr>
                <a:xfrm>
                  <a:off x="3111335" y="2006930"/>
                  <a:ext cx="0" cy="332509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" name="Group 17"/>
              <p:cNvGrpSpPr/>
              <p:nvPr/>
            </p:nvGrpSpPr>
            <p:grpSpPr>
              <a:xfrm>
                <a:off x="3983182" y="3149433"/>
                <a:ext cx="118754" cy="332509"/>
                <a:chOff x="3051958" y="2006930"/>
                <a:chExt cx="118754" cy="332509"/>
              </a:xfrm>
            </p:grpSpPr>
            <p:sp>
              <p:nvSpPr>
                <p:cNvPr id="19" name="Oval 18"/>
                <p:cNvSpPr/>
                <p:nvPr/>
              </p:nvSpPr>
              <p:spPr>
                <a:xfrm>
                  <a:off x="3051958" y="2113808"/>
                  <a:ext cx="118754" cy="118753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3111335" y="2006930"/>
                  <a:ext cx="0" cy="332509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" name="Group 20"/>
              <p:cNvGrpSpPr/>
              <p:nvPr/>
            </p:nvGrpSpPr>
            <p:grpSpPr>
              <a:xfrm>
                <a:off x="4839193" y="3295402"/>
                <a:ext cx="118754" cy="332509"/>
                <a:chOff x="3051958" y="2006930"/>
                <a:chExt cx="118754" cy="332509"/>
              </a:xfrm>
            </p:grpSpPr>
            <p:sp>
              <p:nvSpPr>
                <p:cNvPr id="22" name="Oval 21"/>
                <p:cNvSpPr/>
                <p:nvPr/>
              </p:nvSpPr>
              <p:spPr>
                <a:xfrm>
                  <a:off x="3051958" y="2113808"/>
                  <a:ext cx="118754" cy="118753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3111335" y="2006930"/>
                  <a:ext cx="0" cy="332509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" name="Group 23"/>
              <p:cNvGrpSpPr/>
              <p:nvPr/>
            </p:nvGrpSpPr>
            <p:grpSpPr>
              <a:xfrm>
                <a:off x="5840682" y="3460665"/>
                <a:ext cx="118754" cy="332509"/>
                <a:chOff x="3051958" y="2006930"/>
                <a:chExt cx="118754" cy="332509"/>
              </a:xfrm>
            </p:grpSpPr>
            <p:sp>
              <p:nvSpPr>
                <p:cNvPr id="25" name="Oval 24"/>
                <p:cNvSpPr/>
                <p:nvPr/>
              </p:nvSpPr>
              <p:spPr>
                <a:xfrm>
                  <a:off x="3051958" y="2113808"/>
                  <a:ext cx="118754" cy="118753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6" name="Straight Connector 25"/>
                <p:cNvCxnSpPr/>
                <p:nvPr/>
              </p:nvCxnSpPr>
              <p:spPr>
                <a:xfrm>
                  <a:off x="3111335" y="2006930"/>
                  <a:ext cx="0" cy="332509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1" name="TextBox 30"/>
              <p:cNvSpPr txBox="1"/>
              <p:nvPr/>
            </p:nvSpPr>
            <p:spPr>
              <a:xfrm>
                <a:off x="3496599" y="4643252"/>
                <a:ext cx="2047959" cy="2857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Target Thickness</a:t>
                </a:r>
                <a:endParaRPr lang="en-US" dirty="0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 rot="16200000">
                <a:off x="761031" y="2572515"/>
                <a:ext cx="2130395" cy="4324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Effective Sherman Function</a:t>
                </a:r>
                <a:endParaRPr lang="en-US" dirty="0"/>
              </a:p>
            </p:txBody>
          </p:sp>
          <p:cxnSp>
            <p:nvCxnSpPr>
              <p:cNvPr id="34" name="Straight Arrow Connector 33"/>
              <p:cNvCxnSpPr/>
              <p:nvPr/>
            </p:nvCxnSpPr>
            <p:spPr>
              <a:xfrm flipH="1">
                <a:off x="2371389" y="1863132"/>
                <a:ext cx="624505" cy="589593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TextBox 35"/>
              <p:cNvSpPr txBox="1"/>
              <p:nvPr/>
            </p:nvSpPr>
            <p:spPr>
              <a:xfrm>
                <a:off x="2906679" y="1636322"/>
                <a:ext cx="6780335" cy="285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en-US" dirty="0">
                    <a:solidFill>
                      <a:srgbClr val="FF0000"/>
                    </a:solidFill>
                  </a:rPr>
                  <a:t>Target thickness dependence </a:t>
                </a:r>
                <a:r>
                  <a:rPr lang="en-US" altLang="en-US" dirty="0" smtClean="0">
                    <a:solidFill>
                      <a:srgbClr val="FF0000"/>
                    </a:solidFill>
                  </a:rPr>
                  <a:t>of elastically scattered e-</a:t>
                </a:r>
                <a:endParaRPr lang="en-US" altLang="en-US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39" name="Straight Arrow Connector 38"/>
              <p:cNvCxnSpPr/>
              <p:nvPr/>
            </p:nvCxnSpPr>
            <p:spPr>
              <a:xfrm flipH="1">
                <a:off x="3300616" y="2556436"/>
                <a:ext cx="267645" cy="385249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Oval 42"/>
              <p:cNvSpPr/>
              <p:nvPr/>
            </p:nvSpPr>
            <p:spPr>
              <a:xfrm>
                <a:off x="2033673" y="1963864"/>
                <a:ext cx="304793" cy="284774"/>
              </a:xfrm>
              <a:prstGeom prst="ellipse">
                <a:avLst/>
              </a:prstGeom>
              <a:noFill/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4" name="Straight Arrow Connector 43"/>
              <p:cNvCxnSpPr/>
              <p:nvPr/>
            </p:nvCxnSpPr>
            <p:spPr>
              <a:xfrm flipH="1">
                <a:off x="2299364" y="1391457"/>
                <a:ext cx="518100" cy="552453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TextBox 44"/>
              <p:cNvSpPr txBox="1"/>
              <p:nvPr/>
            </p:nvSpPr>
            <p:spPr>
              <a:xfrm>
                <a:off x="2728249" y="1155619"/>
                <a:ext cx="7137194" cy="285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en-US" dirty="0">
                    <a:solidFill>
                      <a:srgbClr val="008000"/>
                    </a:solidFill>
                  </a:rPr>
                  <a:t>Precise single-atom Sherman function (theoretical calculations)</a:t>
                </a:r>
                <a:endParaRPr lang="en-US" dirty="0">
                  <a:solidFill>
                    <a:srgbClr val="008000"/>
                  </a:solidFill>
                </a:endParaRPr>
              </a:p>
            </p:txBody>
          </p:sp>
        </p:grpSp>
      </p:grpSp>
      <p:grpSp>
        <p:nvGrpSpPr>
          <p:cNvPr id="72" name="Group 71"/>
          <p:cNvGrpSpPr/>
          <p:nvPr/>
        </p:nvGrpSpPr>
        <p:grpSpPr>
          <a:xfrm>
            <a:off x="7848600" y="2362200"/>
            <a:ext cx="1174686" cy="2066429"/>
            <a:chOff x="8381316" y="3859481"/>
            <a:chExt cx="2175848" cy="2850077"/>
          </a:xfrm>
        </p:grpSpPr>
        <p:sp>
          <p:nvSpPr>
            <p:cNvPr id="52" name="Rectangle 51"/>
            <p:cNvSpPr/>
            <p:nvPr/>
          </p:nvSpPr>
          <p:spPr>
            <a:xfrm>
              <a:off x="9429008" y="3859481"/>
              <a:ext cx="1128156" cy="2850077"/>
            </a:xfrm>
            <a:prstGeom prst="rect">
              <a:avLst/>
            </a:prstGeom>
            <a:pattFill prst="solidDmnd">
              <a:fgClr>
                <a:schemeClr val="bg1">
                  <a:lumMod val="85000"/>
                </a:schemeClr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4" name="Straight Arrow Connector 53"/>
            <p:cNvCxnSpPr/>
            <p:nvPr/>
          </p:nvCxnSpPr>
          <p:spPr>
            <a:xfrm>
              <a:off x="8403772" y="4242962"/>
              <a:ext cx="1565564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 flipH="1" flipV="1">
              <a:off x="8403772" y="4007435"/>
              <a:ext cx="1565564" cy="235527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 flipV="1">
              <a:off x="8405066" y="5440041"/>
              <a:ext cx="1564270" cy="4942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 flipH="1" flipV="1">
              <a:off x="8381316" y="4805905"/>
              <a:ext cx="1565564" cy="235527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/>
            <p:nvPr/>
          </p:nvCxnSpPr>
          <p:spPr>
            <a:xfrm flipH="1" flipV="1">
              <a:off x="9951523" y="5022433"/>
              <a:ext cx="17813" cy="417608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 flipV="1">
              <a:off x="8437422" y="6382004"/>
              <a:ext cx="1564270" cy="4942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/>
            <p:nvPr/>
          </p:nvCxnSpPr>
          <p:spPr>
            <a:xfrm flipH="1" flipV="1">
              <a:off x="8437422" y="6007929"/>
              <a:ext cx="1929737" cy="258784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/>
            <p:nvPr/>
          </p:nvCxnSpPr>
          <p:spPr>
            <a:xfrm flipV="1">
              <a:off x="10001693" y="6282065"/>
              <a:ext cx="424842" cy="99939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Arc 72"/>
          <p:cNvSpPr/>
          <p:nvPr/>
        </p:nvSpPr>
        <p:spPr>
          <a:xfrm>
            <a:off x="5791200" y="2590800"/>
            <a:ext cx="1828800" cy="304800"/>
          </a:xfrm>
          <a:prstGeom prst="arc">
            <a:avLst>
              <a:gd name="adj1" fmla="val 18675438"/>
              <a:gd name="adj2" fmla="val 21398799"/>
            </a:avLst>
          </a:prstGeom>
          <a:ln w="31750">
            <a:solidFill>
              <a:srgbClr val="FF000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Line 6"/>
          <p:cNvSpPr>
            <a:spLocks noChangeShapeType="1"/>
          </p:cNvSpPr>
          <p:nvPr/>
        </p:nvSpPr>
        <p:spPr bwMode="auto">
          <a:xfrm>
            <a:off x="146050" y="741363"/>
            <a:ext cx="8856663" cy="0"/>
          </a:xfrm>
          <a:prstGeom prst="line">
            <a:avLst/>
          </a:prstGeom>
          <a:noFill/>
          <a:ln w="50800" cmpd="dbl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828800" y="2895600"/>
            <a:ext cx="5029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Measure asymmetry with small instrumental uncertainty (beam systematics)</a:t>
            </a:r>
            <a:endParaRPr lang="en-US" altLang="en-US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6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2397555"/>
              </p:ext>
            </p:extLst>
          </p:nvPr>
        </p:nvGraphicFramePr>
        <p:xfrm>
          <a:off x="152400" y="838200"/>
          <a:ext cx="1143000" cy="8415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3" imgW="533160" imgH="444240" progId="Equation.3">
                  <p:embed/>
                </p:oleObj>
              </mc:Choice>
              <mc:Fallback>
                <p:oleObj name="Equation" r:id="rId3" imgW="53316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838200"/>
                        <a:ext cx="1143000" cy="84150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" name="Text Box 7"/>
          <p:cNvSpPr txBox="1">
            <a:spLocks noChangeArrowheads="1"/>
          </p:cNvSpPr>
          <p:nvPr/>
        </p:nvSpPr>
        <p:spPr bwMode="auto">
          <a:xfrm>
            <a:off x="160893" y="152400"/>
            <a:ext cx="60669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9pPr>
          </a:lstStyle>
          <a:p>
            <a:r>
              <a:rPr lang="fr-FR" altLang="en-US" sz="2800" i="1" dirty="0" err="1" smtClean="0">
                <a:solidFill>
                  <a:srgbClr val="0000FF"/>
                </a:solidFill>
              </a:rPr>
              <a:t>AccurateTest</a:t>
            </a:r>
            <a:r>
              <a:rPr lang="fr-FR" altLang="en-US" sz="2800" i="1" dirty="0" smtClean="0">
                <a:solidFill>
                  <a:srgbClr val="0000FF"/>
                </a:solidFill>
              </a:rPr>
              <a:t> of MeV </a:t>
            </a:r>
            <a:r>
              <a:rPr lang="fr-FR" altLang="en-US" sz="2800" i="1" dirty="0" err="1" smtClean="0">
                <a:solidFill>
                  <a:srgbClr val="0000FF"/>
                </a:solidFill>
              </a:rPr>
              <a:t>Mott</a:t>
            </a:r>
            <a:r>
              <a:rPr lang="fr-FR" altLang="en-US" sz="2800" i="1" dirty="0" smtClean="0">
                <a:solidFill>
                  <a:srgbClr val="0000FF"/>
                </a:solidFill>
              </a:rPr>
              <a:t> (</a:t>
            </a:r>
            <a:r>
              <a:rPr lang="fr-FR" altLang="en-US" sz="2800" i="1" dirty="0" smtClean="0">
                <a:solidFill>
                  <a:srgbClr val="0000FF"/>
                </a:solidFill>
                <a:latin typeface="Symbol" panose="05050102010706020507" pitchFamily="18" charset="2"/>
              </a:rPr>
              <a:t>D</a:t>
            </a:r>
            <a:r>
              <a:rPr lang="fr-FR" altLang="en-US" sz="2800" i="1" dirty="0" smtClean="0">
                <a:solidFill>
                  <a:srgbClr val="0000FF"/>
                </a:solidFill>
              </a:rPr>
              <a:t>P/P)</a:t>
            </a:r>
            <a:endParaRPr lang="fr-FR" altLang="en-US" sz="2800" i="1" dirty="0">
              <a:solidFill>
                <a:srgbClr val="0000FF"/>
              </a:solidFill>
            </a:endParaRPr>
          </a:p>
        </p:txBody>
      </p:sp>
      <p:graphicFrame>
        <p:nvGraphicFramePr>
          <p:cNvPr id="74" name="Table 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1876592"/>
              </p:ext>
            </p:extLst>
          </p:nvPr>
        </p:nvGraphicFramePr>
        <p:xfrm>
          <a:off x="5257800" y="4800600"/>
          <a:ext cx="3124200" cy="17271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6395"/>
                <a:gridCol w="1307805"/>
              </a:tblGrid>
              <a:tr h="273007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/>
                        <a:t>Expected Range of Uncertainty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352197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8000"/>
                          </a:solidFill>
                        </a:rPr>
                        <a:t>Theory</a:t>
                      </a:r>
                      <a:endParaRPr lang="en-US" sz="16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8000"/>
                          </a:solidFill>
                        </a:rPr>
                        <a:t>0.5</a:t>
                      </a:r>
                      <a:r>
                        <a:rPr lang="en-US" sz="1600" b="1" baseline="0" dirty="0" smtClean="0">
                          <a:solidFill>
                            <a:srgbClr val="008000"/>
                          </a:solidFill>
                        </a:rPr>
                        <a:t> – 1</a:t>
                      </a:r>
                      <a:r>
                        <a:rPr lang="en-US" sz="1600" b="1" dirty="0" smtClean="0">
                          <a:solidFill>
                            <a:srgbClr val="008000"/>
                          </a:solidFill>
                        </a:rPr>
                        <a:t>.0%</a:t>
                      </a:r>
                      <a:endParaRPr lang="en-US" sz="16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52197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Target</a:t>
                      </a:r>
                      <a:r>
                        <a:rPr lang="en-US" sz="1600" b="1" baseline="0" dirty="0" smtClean="0">
                          <a:solidFill>
                            <a:srgbClr val="FF0000"/>
                          </a:solidFill>
                        </a:rPr>
                        <a:t> Thickness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0.2</a:t>
                      </a:r>
                      <a:r>
                        <a:rPr lang="en-US" sz="1600" b="1" baseline="0" dirty="0" smtClean="0">
                          <a:solidFill>
                            <a:srgbClr val="FF0000"/>
                          </a:solidFill>
                        </a:rPr>
                        <a:t> – 0.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5%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52197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Instrumental</a:t>
                      </a:r>
                      <a:endParaRPr lang="en-US" sz="1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0.2 – 0.3%</a:t>
                      </a:r>
                      <a:endParaRPr lang="en-US" sz="1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73007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/>
                        <a:t>BUDGET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0.6</a:t>
                      </a:r>
                      <a:r>
                        <a:rPr lang="en-US" sz="1600" b="1" baseline="0" dirty="0" smtClean="0"/>
                        <a:t> – 1</a:t>
                      </a:r>
                      <a:r>
                        <a:rPr lang="en-US" sz="1600" b="1" dirty="0" smtClean="0"/>
                        <a:t>.2%</a:t>
                      </a:r>
                      <a:endParaRPr lang="en-US" sz="16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8749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1692" y="762000"/>
            <a:ext cx="5904180" cy="53245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January 2015 - Run 1</a:t>
            </a:r>
          </a:p>
          <a:p>
            <a:endParaRPr lang="en-US" sz="2000" dirty="0" smtClean="0"/>
          </a:p>
          <a:p>
            <a:r>
              <a:rPr lang="en-US" sz="2000" dirty="0" smtClean="0"/>
              <a:t>Polarimeter design optimized for KE=5.0 MeV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 smtClean="0"/>
              <a:t>Studied systematics of measured asymmetry </a:t>
            </a:r>
            <a:r>
              <a:rPr lang="en-US" sz="2000" dirty="0" err="1" smtClean="0"/>
              <a:t>vs</a:t>
            </a:r>
            <a:r>
              <a:rPr lang="en-US" sz="2000" dirty="0" smtClean="0"/>
              <a:t> …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Beam position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Beam size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Beam energy spread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Dump background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DAQ dead time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Detector rate</a:t>
            </a:r>
          </a:p>
          <a:p>
            <a:pPr marL="742950" lvl="1" indent="-285750">
              <a:buFont typeface="Arial"/>
              <a:buChar char="•"/>
            </a:pPr>
            <a:endParaRPr lang="en-US" sz="2000" dirty="0"/>
          </a:p>
          <a:p>
            <a:r>
              <a:rPr lang="en-US" sz="2000" dirty="0" smtClean="0"/>
              <a:t>Measured asymmetry vs. targets of gold …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11 foils from 0.05 to 1 micron thick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High &lt;0.25% statistical precision (1-3 hours/foil)</a:t>
            </a:r>
          </a:p>
          <a:p>
            <a:pPr marL="742950" lvl="1" indent="-285750">
              <a:buFont typeface="Arial"/>
              <a:buChar char="•"/>
            </a:pPr>
            <a:endParaRPr lang="en-US" sz="2000" dirty="0"/>
          </a:p>
          <a:p>
            <a:r>
              <a:rPr lang="en-US" sz="2000" dirty="0" smtClean="0"/>
              <a:t>Measure target thickness “off-line”</a:t>
            </a:r>
          </a:p>
        </p:txBody>
      </p:sp>
      <p:pic>
        <p:nvPicPr>
          <p:cNvPr id="3" name="Picture 2" descr="Screen Shot 2015-02-10 at 12.08.1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644" y="2373923"/>
            <a:ext cx="2014599" cy="4200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184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2-10 at 12.10.4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11" y="498230"/>
            <a:ext cx="8658574" cy="61061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26090" y="128898"/>
            <a:ext cx="3507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FESEM of “0.75 micron” gold target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345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2-10 at 12.03.0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892" y="908537"/>
            <a:ext cx="8434876" cy="44156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33706" y="226590"/>
            <a:ext cx="5855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Preliminary </a:t>
            </a:r>
            <a:r>
              <a:rPr lang="en-US" u="sng" dirty="0" smtClean="0"/>
              <a:t>on-line analysis</a:t>
            </a:r>
            <a:r>
              <a:rPr lang="en-US" dirty="0" smtClean="0"/>
              <a:t> of target thickness extrapolation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645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0077" y="732689"/>
            <a:ext cx="8303846" cy="5355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“Mott experiment” is coming at the end of a two year effort for a precision test of the polarimeter…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Form collaboration with </a:t>
            </a:r>
            <a:r>
              <a:rPr lang="en-US" dirty="0" smtClean="0">
                <a:solidFill>
                  <a:srgbClr val="3366FF"/>
                </a:solidFill>
              </a:rPr>
              <a:t>theorists</a:t>
            </a:r>
            <a:r>
              <a:rPr lang="en-US" dirty="0" smtClean="0"/>
              <a:t> to improve and assess Sherman function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Building fast 250 MHz DAQ to record </a:t>
            </a:r>
            <a:r>
              <a:rPr lang="en-US" dirty="0" smtClean="0">
                <a:solidFill>
                  <a:srgbClr val="3366FF"/>
                </a:solidFill>
              </a:rPr>
              <a:t>energy and time</a:t>
            </a:r>
            <a:r>
              <a:rPr lang="en-US" dirty="0" smtClean="0"/>
              <a:t> of all events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Install a </a:t>
            </a:r>
            <a:r>
              <a:rPr lang="en-US" dirty="0" smtClean="0">
                <a:solidFill>
                  <a:srgbClr val="3366FF"/>
                </a:solidFill>
              </a:rPr>
              <a:t>new </a:t>
            </a:r>
            <a:r>
              <a:rPr lang="en-US" dirty="0" err="1" smtClean="0">
                <a:solidFill>
                  <a:srgbClr val="3366FF"/>
                </a:solidFill>
              </a:rPr>
              <a:t>Be+Cu</a:t>
            </a:r>
            <a:r>
              <a:rPr lang="en-US" dirty="0" smtClean="0">
                <a:solidFill>
                  <a:srgbClr val="3366FF"/>
                </a:solidFill>
              </a:rPr>
              <a:t> dump</a:t>
            </a:r>
            <a:r>
              <a:rPr lang="en-US" dirty="0" smtClean="0"/>
              <a:t> for reduced background and higher current (70uA)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Tested different methods to </a:t>
            </a:r>
            <a:r>
              <a:rPr lang="en-US" dirty="0" smtClean="0">
                <a:solidFill>
                  <a:srgbClr val="3366FF"/>
                </a:solidFill>
              </a:rPr>
              <a:t>produce 31 MHz e- beam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Re-build </a:t>
            </a:r>
            <a:r>
              <a:rPr lang="en-US" dirty="0" smtClean="0">
                <a:solidFill>
                  <a:srgbClr val="3366FF"/>
                </a:solidFill>
              </a:rPr>
              <a:t>higher energy</a:t>
            </a:r>
            <a:r>
              <a:rPr lang="en-US" dirty="0" smtClean="0">
                <a:solidFill>
                  <a:srgbClr val="3366FF"/>
                </a:solidFill>
              </a:rPr>
              <a:t> resolution</a:t>
            </a:r>
            <a:r>
              <a:rPr lang="en-US" dirty="0" smtClean="0"/>
              <a:t> </a:t>
            </a:r>
            <a:r>
              <a:rPr lang="en-US" dirty="0" smtClean="0"/>
              <a:t>detectors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“Opening” polarimeter for internal </a:t>
            </a:r>
            <a:r>
              <a:rPr lang="en-US" dirty="0" smtClean="0">
                <a:solidFill>
                  <a:srgbClr val="3366FF"/>
                </a:solidFill>
              </a:rPr>
              <a:t>survey of critical components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solidFill>
                  <a:srgbClr val="3366FF"/>
                </a:solidFill>
              </a:rPr>
              <a:t>Develop a Geant4</a:t>
            </a:r>
            <a:r>
              <a:rPr lang="en-US" dirty="0" smtClean="0"/>
              <a:t> model of detectors response and single/double scattering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Build improved </a:t>
            </a:r>
            <a:r>
              <a:rPr lang="en-US" dirty="0" smtClean="0">
                <a:solidFill>
                  <a:srgbClr val="3366FF"/>
                </a:solidFill>
              </a:rPr>
              <a:t>target </a:t>
            </a:r>
            <a:r>
              <a:rPr lang="en-US" dirty="0" err="1" smtClean="0">
                <a:solidFill>
                  <a:srgbClr val="3366FF"/>
                </a:solidFill>
              </a:rPr>
              <a:t>ladder+controls</a:t>
            </a:r>
            <a:endParaRPr lang="en-US" dirty="0" smtClean="0">
              <a:solidFill>
                <a:srgbClr val="3366FF"/>
              </a:solidFill>
            </a:endParaRP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Better tools for </a:t>
            </a:r>
            <a:r>
              <a:rPr lang="en-US" dirty="0" smtClean="0">
                <a:solidFill>
                  <a:srgbClr val="3366FF"/>
                </a:solidFill>
              </a:rPr>
              <a:t>operational use</a:t>
            </a:r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r>
              <a:rPr lang="en-US" sz="2000" b="1" dirty="0" smtClean="0"/>
              <a:t>Run 1</a:t>
            </a:r>
            <a:r>
              <a:rPr lang="en-US" sz="2000" dirty="0" smtClean="0"/>
              <a:t> provided a basis to study</a:t>
            </a:r>
            <a:r>
              <a:rPr lang="en-US" sz="2000" dirty="0" smtClean="0">
                <a:solidFill>
                  <a:srgbClr val="FF0000"/>
                </a:solidFill>
              </a:rPr>
              <a:t> systematics of upgraded polarimeter</a:t>
            </a:r>
            <a:r>
              <a:rPr lang="en-US" sz="2000" dirty="0" smtClean="0"/>
              <a:t> and </a:t>
            </a:r>
            <a:r>
              <a:rPr lang="en-US" sz="2000" dirty="0" smtClean="0">
                <a:solidFill>
                  <a:srgbClr val="FF0000"/>
                </a:solidFill>
              </a:rPr>
              <a:t>test precision of Geant4 model</a:t>
            </a:r>
            <a:r>
              <a:rPr lang="en-US" sz="2000" dirty="0" smtClean="0"/>
              <a:t> to reproduce target thickness extrapolation.</a:t>
            </a:r>
          </a:p>
          <a:p>
            <a:endParaRPr lang="en-US" sz="2000" dirty="0"/>
          </a:p>
          <a:p>
            <a:r>
              <a:rPr lang="en-US" sz="2000" b="1" dirty="0" smtClean="0"/>
              <a:t>Run 2</a:t>
            </a:r>
            <a:r>
              <a:rPr lang="en-US" sz="2000" dirty="0" smtClean="0"/>
              <a:t> will measure the </a:t>
            </a:r>
            <a:r>
              <a:rPr lang="en-US" sz="2000" u="sng" dirty="0" smtClean="0"/>
              <a:t>same polarization</a:t>
            </a:r>
            <a:r>
              <a:rPr lang="en-US" sz="2000" dirty="0" smtClean="0"/>
              <a:t> for three beam energies (KE= 3, 5, 8 MeV) to test the precision of the polarimeter and the accuracy of the theory.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35859" y="101487"/>
            <a:ext cx="27269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High Level Summary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57533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37381" y="609600"/>
            <a:ext cx="67168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en-US" sz="3600" b="1" dirty="0">
                <a:solidFill>
                  <a:prstClr val="black"/>
                </a:solidFill>
                <a:latin typeface="Calibri"/>
              </a:rPr>
              <a:t>Precision Test of Mott </a:t>
            </a:r>
            <a:r>
              <a:rPr lang="en-US" sz="3600" b="1" dirty="0" err="1">
                <a:solidFill>
                  <a:prstClr val="black"/>
                </a:solidFill>
                <a:latin typeface="Calibri"/>
              </a:rPr>
              <a:t>Polarimetry</a:t>
            </a:r>
            <a:endParaRPr lang="en-US" sz="3600" b="1" dirty="0">
              <a:solidFill>
                <a:prstClr val="black"/>
              </a:solidFill>
              <a:latin typeface="Calibri"/>
            </a:endParaRPr>
          </a:p>
          <a:p>
            <a:pPr algn="ctr" defTabSz="914400"/>
            <a:r>
              <a:rPr lang="en-US" sz="3600" b="1" dirty="0">
                <a:solidFill>
                  <a:prstClr val="black"/>
                </a:solidFill>
                <a:latin typeface="Calibri"/>
              </a:rPr>
              <a:t>in the MeV Energy Range</a:t>
            </a:r>
            <a:endParaRPr lang="en-US" sz="36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209800"/>
            <a:ext cx="9144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2800" b="1" dirty="0">
                <a:solidFill>
                  <a:prstClr val="black"/>
                </a:solidFill>
                <a:latin typeface="Calibri"/>
              </a:rPr>
              <a:t>P.A. Adderley</a:t>
            </a:r>
            <a:r>
              <a:rPr lang="en-US" sz="2800" b="1" baseline="30000" dirty="0">
                <a:solidFill>
                  <a:prstClr val="black"/>
                </a:solidFill>
                <a:latin typeface="Calibri"/>
              </a:rPr>
              <a:t>1</a:t>
            </a:r>
            <a:r>
              <a:rPr lang="en-US" sz="2800" b="1" dirty="0">
                <a:solidFill>
                  <a:prstClr val="black"/>
                </a:solidFill>
                <a:latin typeface="Calibri"/>
              </a:rPr>
              <a:t>, T. Gay</a:t>
            </a:r>
            <a:r>
              <a:rPr lang="en-US" sz="2800" b="1" baseline="30000" dirty="0">
                <a:solidFill>
                  <a:prstClr val="black"/>
                </a:solidFill>
                <a:latin typeface="Calibri"/>
              </a:rPr>
              <a:t>2</a:t>
            </a:r>
            <a:r>
              <a:rPr lang="en-US" sz="2800" b="1" dirty="0">
                <a:solidFill>
                  <a:prstClr val="black"/>
                </a:solidFill>
                <a:latin typeface="Calibri"/>
              </a:rPr>
              <a:t>, J. Grames</a:t>
            </a:r>
            <a:r>
              <a:rPr lang="en-US" sz="2800" b="1" baseline="30000" dirty="0">
                <a:solidFill>
                  <a:prstClr val="black"/>
                </a:solidFill>
                <a:latin typeface="Calibri"/>
              </a:rPr>
              <a:t>1</a:t>
            </a:r>
            <a:r>
              <a:rPr lang="en-US" sz="2800" b="1" dirty="0">
                <a:solidFill>
                  <a:prstClr val="black"/>
                </a:solidFill>
                <a:latin typeface="Calibri"/>
              </a:rPr>
              <a:t>, J. Hansknecht</a:t>
            </a:r>
            <a:r>
              <a:rPr lang="en-US" sz="2800" b="1" baseline="30000" dirty="0">
                <a:solidFill>
                  <a:prstClr val="black"/>
                </a:solidFill>
                <a:latin typeface="Calibri"/>
              </a:rPr>
              <a:t>1</a:t>
            </a:r>
            <a:r>
              <a:rPr lang="en-US" sz="2800" b="1" dirty="0">
                <a:solidFill>
                  <a:prstClr val="black"/>
                </a:solidFill>
                <a:latin typeface="Calibri"/>
              </a:rPr>
              <a:t>,</a:t>
            </a:r>
          </a:p>
          <a:p>
            <a:pPr algn="ctr" defTabSz="914400"/>
            <a:r>
              <a:rPr lang="en-US" sz="2800" b="1" dirty="0">
                <a:solidFill>
                  <a:prstClr val="black"/>
                </a:solidFill>
                <a:latin typeface="Calibri"/>
              </a:rPr>
              <a:t>C. </a:t>
            </a:r>
            <a:r>
              <a:rPr lang="en-US" sz="2800" b="1" dirty="0">
                <a:solidFill>
                  <a:prstClr val="black"/>
                </a:solidFill>
                <a:latin typeface="Calibri"/>
              </a:rPr>
              <a:t>Horowitz</a:t>
            </a:r>
            <a:r>
              <a:rPr lang="en-US" sz="2800" b="1" baseline="30000" dirty="0">
                <a:solidFill>
                  <a:prstClr val="black"/>
                </a:solidFill>
                <a:latin typeface="Calibri"/>
              </a:rPr>
              <a:t>3</a:t>
            </a:r>
            <a:r>
              <a:rPr lang="en-US" sz="2800" b="1" dirty="0">
                <a:solidFill>
                  <a:prstClr val="black"/>
                </a:solidFill>
                <a:latin typeface="Calibri"/>
              </a:rPr>
              <a:t>, </a:t>
            </a:r>
            <a:r>
              <a:rPr lang="en-US" sz="2800" b="1" dirty="0" smtClean="0">
                <a:solidFill>
                  <a:prstClr val="black"/>
                </a:solidFill>
                <a:latin typeface="Calibri"/>
              </a:rPr>
              <a:t>A. Mamun</a:t>
            </a:r>
            <a:r>
              <a:rPr lang="en-US" sz="2800" b="1" baseline="30000" dirty="0" smtClean="0">
                <a:solidFill>
                  <a:prstClr val="black"/>
                </a:solidFill>
              </a:rPr>
              <a:t>4</a:t>
            </a:r>
            <a:r>
              <a:rPr lang="en-US" sz="2800" b="1" dirty="0" smtClean="0">
                <a:solidFill>
                  <a:prstClr val="black"/>
                </a:solidFill>
                <a:latin typeface="Calibri"/>
              </a:rPr>
              <a:t>, M.J</a:t>
            </a:r>
            <a:r>
              <a:rPr lang="en-US" sz="2800" b="1" dirty="0">
                <a:solidFill>
                  <a:prstClr val="black"/>
                </a:solidFill>
                <a:latin typeface="Calibri"/>
              </a:rPr>
              <a:t>. </a:t>
            </a:r>
            <a:r>
              <a:rPr lang="en-US" sz="2800" b="1" dirty="0" smtClean="0">
                <a:solidFill>
                  <a:prstClr val="black"/>
                </a:solidFill>
                <a:latin typeface="Calibri"/>
              </a:rPr>
              <a:t>McHugh</a:t>
            </a:r>
            <a:r>
              <a:rPr lang="en-US" sz="2800" b="1" baseline="30000" dirty="0" smtClean="0">
                <a:solidFill>
                  <a:prstClr val="black"/>
                </a:solidFill>
                <a:latin typeface="Calibri"/>
              </a:rPr>
              <a:t>5</a:t>
            </a:r>
            <a:r>
              <a:rPr lang="en-US" sz="2800" b="1" dirty="0" smtClean="0">
                <a:solidFill>
                  <a:prstClr val="black"/>
                </a:solidFill>
                <a:latin typeface="Calibri"/>
              </a:rPr>
              <a:t>, </a:t>
            </a:r>
            <a:r>
              <a:rPr lang="en-US" sz="2800" b="1" dirty="0">
                <a:solidFill>
                  <a:prstClr val="black"/>
                </a:solidFill>
                <a:latin typeface="Calibri"/>
              </a:rPr>
              <a:t>A.K. </a:t>
            </a:r>
            <a:r>
              <a:rPr lang="en-US" sz="2800" b="1" dirty="0" smtClean="0">
                <a:solidFill>
                  <a:prstClr val="black"/>
                </a:solidFill>
                <a:latin typeface="Calibri"/>
              </a:rPr>
              <a:t>Opper</a:t>
            </a:r>
            <a:r>
              <a:rPr lang="en-US" sz="2800" b="1" baseline="30000" dirty="0" smtClean="0">
                <a:solidFill>
                  <a:prstClr val="black"/>
                </a:solidFill>
                <a:latin typeface="Calibri"/>
              </a:rPr>
              <a:t>5</a:t>
            </a:r>
            <a:r>
              <a:rPr lang="en-US" sz="2800" b="1" dirty="0" smtClean="0">
                <a:solidFill>
                  <a:prstClr val="black"/>
                </a:solidFill>
                <a:latin typeface="Calibri"/>
              </a:rPr>
              <a:t>,</a:t>
            </a:r>
          </a:p>
          <a:p>
            <a:pPr algn="ctr" defTabSz="914400"/>
            <a:r>
              <a:rPr lang="en-US" sz="2800" b="1" dirty="0" smtClean="0">
                <a:solidFill>
                  <a:prstClr val="black"/>
                </a:solidFill>
                <a:latin typeface="Calibri"/>
              </a:rPr>
              <a:t>M</a:t>
            </a:r>
            <a:r>
              <a:rPr lang="en-US" sz="2800" b="1" dirty="0">
                <a:solidFill>
                  <a:prstClr val="black"/>
                </a:solidFill>
                <a:latin typeface="Calibri"/>
              </a:rPr>
              <a:t>. Poelker</a:t>
            </a:r>
            <a:r>
              <a:rPr lang="en-US" sz="2800" b="1" baseline="30000" dirty="0">
                <a:solidFill>
                  <a:prstClr val="black"/>
                </a:solidFill>
                <a:latin typeface="Calibri"/>
              </a:rPr>
              <a:t>1</a:t>
            </a:r>
            <a:r>
              <a:rPr lang="en-US" sz="2800" b="1" dirty="0" smtClean="0">
                <a:solidFill>
                  <a:prstClr val="black"/>
                </a:solidFill>
                <a:latin typeface="Calibri"/>
              </a:rPr>
              <a:t>, X</a:t>
            </a:r>
            <a:r>
              <a:rPr lang="en-US" sz="2800" b="1" dirty="0">
                <a:solidFill>
                  <a:prstClr val="black"/>
                </a:solidFill>
                <a:latin typeface="Calibri"/>
              </a:rPr>
              <a:t>. Roca-</a:t>
            </a:r>
            <a:r>
              <a:rPr lang="en-US" sz="2800" b="1" dirty="0" smtClean="0">
                <a:solidFill>
                  <a:prstClr val="black"/>
                </a:solidFill>
                <a:latin typeface="Calibri"/>
              </a:rPr>
              <a:t>Maza</a:t>
            </a:r>
            <a:r>
              <a:rPr lang="en-US" sz="2800" b="1" baseline="30000" dirty="0" smtClean="0">
                <a:solidFill>
                  <a:prstClr val="black"/>
                </a:solidFill>
                <a:latin typeface="Calibri"/>
              </a:rPr>
              <a:t>6</a:t>
            </a:r>
            <a:r>
              <a:rPr lang="en-US" sz="2800" b="1" dirty="0" smtClean="0">
                <a:solidFill>
                  <a:prstClr val="black"/>
                </a:solidFill>
                <a:latin typeface="Calibri"/>
              </a:rPr>
              <a:t>, </a:t>
            </a:r>
            <a:r>
              <a:rPr lang="en-US" sz="2800" b="1" dirty="0">
                <a:solidFill>
                  <a:prstClr val="black"/>
                </a:solidFill>
                <a:latin typeface="Calibri"/>
              </a:rPr>
              <a:t>C. </a:t>
            </a:r>
            <a:r>
              <a:rPr lang="en-US" sz="2800" b="1" dirty="0" smtClean="0">
                <a:solidFill>
                  <a:prstClr val="black"/>
                </a:solidFill>
                <a:latin typeface="Calibri"/>
              </a:rPr>
              <a:t>Sinclair</a:t>
            </a:r>
            <a:r>
              <a:rPr lang="en-US" sz="2800" b="1" baseline="30000" dirty="0" smtClean="0">
                <a:solidFill>
                  <a:prstClr val="black"/>
                </a:solidFill>
                <a:latin typeface="Calibri"/>
              </a:rPr>
              <a:t>7</a:t>
            </a:r>
            <a:r>
              <a:rPr lang="en-US" sz="2800" b="1" dirty="0" smtClean="0">
                <a:solidFill>
                  <a:prstClr val="black"/>
                </a:solidFill>
                <a:latin typeface="Calibri"/>
              </a:rPr>
              <a:t>, </a:t>
            </a:r>
            <a:r>
              <a:rPr lang="en-US" sz="2800" b="1" dirty="0">
                <a:solidFill>
                  <a:prstClr val="black"/>
                </a:solidFill>
                <a:latin typeface="Calibri"/>
              </a:rPr>
              <a:t>M. Stutzman</a:t>
            </a:r>
            <a:r>
              <a:rPr lang="en-US" sz="2800" b="1" baseline="30000" dirty="0">
                <a:solidFill>
                  <a:prstClr val="black"/>
                </a:solidFill>
                <a:latin typeface="Calibri"/>
              </a:rPr>
              <a:t>1</a:t>
            </a:r>
            <a:r>
              <a:rPr lang="en-US" sz="2800" b="1" dirty="0" smtClean="0">
                <a:solidFill>
                  <a:prstClr val="black"/>
                </a:solidFill>
                <a:latin typeface="Calibri"/>
              </a:rPr>
              <a:t>,</a:t>
            </a:r>
          </a:p>
          <a:p>
            <a:pPr algn="ctr" defTabSz="914400"/>
            <a:r>
              <a:rPr lang="en-US" sz="2800" b="1" dirty="0" smtClean="0">
                <a:solidFill>
                  <a:prstClr val="black"/>
                </a:solidFill>
                <a:latin typeface="Calibri"/>
              </a:rPr>
              <a:t>R</a:t>
            </a:r>
            <a:r>
              <a:rPr lang="en-US" sz="2800" b="1" dirty="0">
                <a:solidFill>
                  <a:prstClr val="black"/>
                </a:solidFill>
                <a:latin typeface="Calibri"/>
              </a:rPr>
              <a:t>. </a:t>
            </a:r>
            <a:r>
              <a:rPr lang="en-US" sz="2800" b="1" dirty="0">
                <a:solidFill>
                  <a:prstClr val="black"/>
                </a:solidFill>
                <a:latin typeface="Calibri"/>
              </a:rPr>
              <a:t>Suleiman</a:t>
            </a:r>
            <a:r>
              <a:rPr lang="en-US" sz="2800" b="1" baseline="30000" dirty="0">
                <a:solidFill>
                  <a:prstClr val="black"/>
                </a:solidFill>
                <a:latin typeface="Calibri"/>
              </a:rPr>
              <a:t>1</a:t>
            </a:r>
            <a:endParaRPr lang="en-US" sz="2800" b="1" baseline="30000" dirty="0">
              <a:solidFill>
                <a:prstClr val="black"/>
              </a:solidFill>
              <a:latin typeface="Calibri"/>
            </a:endParaRPr>
          </a:p>
          <a:p>
            <a:pPr algn="ctr" defTabSz="914400"/>
            <a:endParaRPr lang="en-US" sz="2800" b="1" dirty="0">
              <a:solidFill>
                <a:prstClr val="black"/>
              </a:solidFill>
              <a:latin typeface="Calibri"/>
            </a:endParaRPr>
          </a:p>
          <a:p>
            <a:pPr algn="ctr" defTabSz="914400"/>
            <a:r>
              <a:rPr lang="en-US" sz="2000" b="1" baseline="30000" dirty="0">
                <a:solidFill>
                  <a:prstClr val="black"/>
                </a:solidFill>
                <a:latin typeface="Calibri"/>
              </a:rPr>
              <a:t>1</a:t>
            </a:r>
            <a:r>
              <a:rPr lang="en-US" sz="2000" b="1" dirty="0">
                <a:solidFill>
                  <a:prstClr val="black"/>
                </a:solidFill>
                <a:latin typeface="Calibri"/>
              </a:rPr>
              <a:t>Jefferson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Lab</a:t>
            </a:r>
            <a:endParaRPr lang="en-US" sz="2000" b="1" dirty="0">
              <a:solidFill>
                <a:prstClr val="black"/>
              </a:solidFill>
              <a:latin typeface="Calibri"/>
            </a:endParaRPr>
          </a:p>
          <a:p>
            <a:pPr algn="ctr" defTabSz="914400"/>
            <a:r>
              <a:rPr lang="en-US" sz="2000" b="1" baseline="30000" dirty="0" smtClean="0">
                <a:solidFill>
                  <a:prstClr val="black"/>
                </a:solidFill>
                <a:latin typeface="Calibri"/>
              </a:rPr>
              <a:t>2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University </a:t>
            </a:r>
            <a:r>
              <a:rPr lang="en-US" sz="2000" b="1" dirty="0">
                <a:solidFill>
                  <a:prstClr val="black"/>
                </a:solidFill>
                <a:latin typeface="Calibri"/>
              </a:rPr>
              <a:t>of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Nebraska</a:t>
            </a:r>
            <a:endParaRPr lang="en-US" sz="2000" b="1" dirty="0">
              <a:solidFill>
                <a:prstClr val="black"/>
              </a:solidFill>
              <a:latin typeface="Calibri"/>
            </a:endParaRPr>
          </a:p>
          <a:p>
            <a:pPr algn="ctr" defTabSz="914400"/>
            <a:r>
              <a:rPr lang="en-US" sz="2000" b="1" baseline="30000" dirty="0" smtClean="0">
                <a:solidFill>
                  <a:prstClr val="black"/>
                </a:solidFill>
                <a:latin typeface="Calibri"/>
              </a:rPr>
              <a:t>3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Indiana University</a:t>
            </a:r>
          </a:p>
          <a:p>
            <a:pPr algn="ctr" defTabSz="914400"/>
            <a:r>
              <a:rPr lang="en-US" sz="2000" b="1" baseline="30000" dirty="0" smtClean="0">
                <a:solidFill>
                  <a:prstClr val="black"/>
                </a:solidFill>
              </a:rPr>
              <a:t>4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Old Dominion University </a:t>
            </a:r>
            <a:endParaRPr lang="en-US" sz="2000" b="1" dirty="0">
              <a:solidFill>
                <a:prstClr val="black"/>
              </a:solidFill>
              <a:latin typeface="Calibri"/>
            </a:endParaRPr>
          </a:p>
          <a:p>
            <a:pPr algn="ctr" defTabSz="914400"/>
            <a:r>
              <a:rPr lang="en-US" sz="2000" b="1" baseline="30000" dirty="0" smtClean="0">
                <a:solidFill>
                  <a:prstClr val="black"/>
                </a:solidFill>
                <a:latin typeface="Calibri"/>
              </a:rPr>
              <a:t>5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The </a:t>
            </a:r>
            <a:r>
              <a:rPr lang="en-US" sz="2000" b="1" dirty="0">
                <a:solidFill>
                  <a:prstClr val="black"/>
                </a:solidFill>
                <a:latin typeface="Calibri"/>
              </a:rPr>
              <a:t>George Washington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University</a:t>
            </a:r>
            <a:endParaRPr lang="en-US" sz="2000" b="1" dirty="0">
              <a:solidFill>
                <a:prstClr val="black"/>
              </a:solidFill>
              <a:latin typeface="Calibri"/>
            </a:endParaRPr>
          </a:p>
          <a:p>
            <a:pPr algn="ctr" defTabSz="914400"/>
            <a:r>
              <a:rPr lang="en-US" sz="2000" b="1" baseline="30000" dirty="0" smtClean="0">
                <a:solidFill>
                  <a:prstClr val="black"/>
                </a:solidFill>
                <a:latin typeface="Calibri"/>
              </a:rPr>
              <a:t>6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University </a:t>
            </a:r>
            <a:r>
              <a:rPr lang="en-US" sz="2000" b="1" dirty="0">
                <a:solidFill>
                  <a:prstClr val="black"/>
                </a:solidFill>
                <a:latin typeface="Calibri"/>
              </a:rPr>
              <a:t>of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Milan</a:t>
            </a:r>
            <a:endParaRPr lang="en-US" sz="2000" b="1" dirty="0">
              <a:solidFill>
                <a:prstClr val="black"/>
              </a:solidFill>
              <a:latin typeface="Calibri"/>
            </a:endParaRPr>
          </a:p>
          <a:p>
            <a:pPr algn="ctr" defTabSz="914400"/>
            <a:r>
              <a:rPr lang="en-US" sz="2000" b="1" baseline="30000" dirty="0" smtClean="0">
                <a:solidFill>
                  <a:prstClr val="black"/>
                </a:solidFill>
                <a:latin typeface="Calibri"/>
              </a:rPr>
              <a:t>7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Cornell </a:t>
            </a:r>
            <a:r>
              <a:rPr lang="en-US" sz="2000" b="1" dirty="0">
                <a:solidFill>
                  <a:prstClr val="black"/>
                </a:solidFill>
                <a:latin typeface="Calibri"/>
              </a:rPr>
              <a:t>University</a:t>
            </a:r>
          </a:p>
        </p:txBody>
      </p:sp>
    </p:spTree>
    <p:extLst>
      <p:ext uri="{BB962C8B-B14F-4D97-AF65-F5344CB8AC3E}">
        <p14:creationId xmlns:p14="http://schemas.microsoft.com/office/powerpoint/2010/main" val="300456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426</Words>
  <Application>Microsoft Macintosh PowerPoint</Application>
  <PresentationFormat>On-screen Show (4:3)</PresentationFormat>
  <Paragraphs>67</Paragraphs>
  <Slides>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Office Theme</vt:lpstr>
      <vt:lpstr>1_Office Theme</vt:lpstr>
      <vt:lpstr>2_Office Theme</vt:lpstr>
      <vt:lpstr>Microsoft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Grames</dc:creator>
  <cp:lastModifiedBy>Joe Grames</cp:lastModifiedBy>
  <cp:revision>7</cp:revision>
  <dcterms:created xsi:type="dcterms:W3CDTF">2015-02-10T16:51:38Z</dcterms:created>
  <dcterms:modified xsi:type="dcterms:W3CDTF">2015-02-10T17:50:46Z</dcterms:modified>
</cp:coreProperties>
</file>