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918400" cy="41148000"/>
  <p:notesSz cx="6934200" cy="9232900"/>
  <p:defaultTextStyle>
    <a:defPPr>
      <a:defRPr lang="en-US"/>
    </a:defPPr>
    <a:lvl1pPr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1pPr>
    <a:lvl2pPr marL="2114550" indent="-1657350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2pPr>
    <a:lvl3pPr marL="4230688" indent="-3316288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3pPr>
    <a:lvl4pPr marL="6346825" indent="-4975225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4pPr>
    <a:lvl5pPr marL="8462963" indent="-6634163" algn="l" defTabSz="4230688" rtl="0" fontAlgn="base">
      <a:spcBef>
        <a:spcPct val="0"/>
      </a:spcBef>
      <a:spcAft>
        <a:spcPct val="0"/>
      </a:spcAft>
      <a:defRPr sz="8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3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68">
          <p15:clr>
            <a:srgbClr val="A4A3A4"/>
          </p15:clr>
        </p15:guide>
        <p15:guide id="2" pos="129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78D2"/>
    <a:srgbClr val="DCD8FC"/>
    <a:srgbClr val="D6D1FB"/>
    <a:srgbClr val="BAB2F8"/>
    <a:srgbClr val="CCC6FA"/>
    <a:srgbClr val="B1A7F7"/>
    <a:srgbClr val="B3E21C"/>
    <a:srgbClr val="7D7DED"/>
    <a:srgbClr val="899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5695" autoAdjust="0"/>
  </p:normalViewPr>
  <p:slideViewPr>
    <p:cSldViewPr>
      <p:cViewPr>
        <p:scale>
          <a:sx n="30" d="100"/>
          <a:sy n="30" d="100"/>
        </p:scale>
        <p:origin x="-642" y="2760"/>
      </p:cViewPr>
      <p:guideLst>
        <p:guide orient="horz" pos="12960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emittance vs Laser Position along Y Axis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x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Sheet1!$Q$3:$Q$10</c:f>
              <c:numCache>
                <c:formatCode>General</c:formatCode>
                <c:ptCount val="8"/>
                <c:pt idx="0">
                  <c:v>-4</c:v>
                </c:pt>
                <c:pt idx="1">
                  <c:v>-2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2</c:v>
                </c:pt>
                <c:pt idx="6">
                  <c:v>3.5</c:v>
                </c:pt>
                <c:pt idx="7">
                  <c:v>5</c:v>
                </c:pt>
              </c:numCache>
            </c:numRef>
          </c:xVal>
          <c:yVal>
            <c:numRef>
              <c:f>Sheet1!$R$3:$R$10</c:f>
              <c:numCache>
                <c:formatCode>General</c:formatCode>
                <c:ptCount val="8"/>
                <c:pt idx="0">
                  <c:v>0.14399999999999999</c:v>
                </c:pt>
                <c:pt idx="1">
                  <c:v>8.6099999999999996E-2</c:v>
                </c:pt>
                <c:pt idx="2">
                  <c:v>0.1009</c:v>
                </c:pt>
                <c:pt idx="3">
                  <c:v>7.17E-2</c:v>
                </c:pt>
                <c:pt idx="4">
                  <c:v>9.4E-2</c:v>
                </c:pt>
                <c:pt idx="5">
                  <c:v>8.2400000000000001E-2</c:v>
                </c:pt>
                <c:pt idx="6">
                  <c:v>0.1021</c:v>
                </c:pt>
                <c:pt idx="7">
                  <c:v>0.16470000000000001</c:v>
                </c:pt>
              </c:numCache>
            </c:numRef>
          </c:yVal>
          <c:smooth val="0"/>
        </c:ser>
        <c:ser>
          <c:idx val="3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Sheet1!$Q$3:$Q$10</c:f>
              <c:numCache>
                <c:formatCode>General</c:formatCode>
                <c:ptCount val="8"/>
                <c:pt idx="0">
                  <c:v>-4</c:v>
                </c:pt>
                <c:pt idx="1">
                  <c:v>-2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2</c:v>
                </c:pt>
                <c:pt idx="6">
                  <c:v>3.5</c:v>
                </c:pt>
                <c:pt idx="7">
                  <c:v>5</c:v>
                </c:pt>
              </c:numCache>
            </c:numRef>
          </c:xVal>
          <c:yVal>
            <c:numRef>
              <c:f>Sheet1!$S$3:$S$10</c:f>
              <c:numCache>
                <c:formatCode>General</c:formatCode>
                <c:ptCount val="8"/>
                <c:pt idx="0">
                  <c:v>0.13400000000000001</c:v>
                </c:pt>
                <c:pt idx="1">
                  <c:v>8.8200000000000001E-2</c:v>
                </c:pt>
                <c:pt idx="2">
                  <c:v>8.5099999999999995E-2</c:v>
                </c:pt>
                <c:pt idx="3">
                  <c:v>8.3799999999999999E-2</c:v>
                </c:pt>
                <c:pt idx="4">
                  <c:v>9.4E-2</c:v>
                </c:pt>
                <c:pt idx="5">
                  <c:v>8.5900000000000004E-2</c:v>
                </c:pt>
                <c:pt idx="6">
                  <c:v>0.108</c:v>
                </c:pt>
                <c:pt idx="7">
                  <c:v>0.1938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28192"/>
        <c:axId val="51139328"/>
      </c:scatterChart>
      <c:scatterChart>
        <c:scatterStyle val="smoothMarker"/>
        <c:varyColors val="0"/>
        <c:ser>
          <c:idx val="0"/>
          <c:order val="2"/>
          <c:tx>
            <c:v>x_GPT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Sheet1!$Z$2:$Z$52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Sheet1!$AA$2:$AA$52</c:f>
              <c:numCache>
                <c:formatCode>General</c:formatCode>
                <c:ptCount val="51"/>
                <c:pt idx="0">
                  <c:v>7.6109999999999997E-2</c:v>
                </c:pt>
                <c:pt idx="1">
                  <c:v>7.6729999999999993E-2</c:v>
                </c:pt>
                <c:pt idx="2">
                  <c:v>7.7700000000000005E-2</c:v>
                </c:pt>
                <c:pt idx="3">
                  <c:v>7.6579999999999995E-2</c:v>
                </c:pt>
                <c:pt idx="4">
                  <c:v>7.3870000000000005E-2</c:v>
                </c:pt>
                <c:pt idx="5">
                  <c:v>7.2510000000000005E-2</c:v>
                </c:pt>
                <c:pt idx="6">
                  <c:v>7.2270000000000001E-2</c:v>
                </c:pt>
                <c:pt idx="7">
                  <c:v>7.2340000000000002E-2</c:v>
                </c:pt>
                <c:pt idx="8">
                  <c:v>7.2480000000000003E-2</c:v>
                </c:pt>
                <c:pt idx="9">
                  <c:v>7.2489999999999999E-2</c:v>
                </c:pt>
                <c:pt idx="10">
                  <c:v>7.2480000000000003E-2</c:v>
                </c:pt>
                <c:pt idx="11">
                  <c:v>7.2300000000000003E-2</c:v>
                </c:pt>
                <c:pt idx="12">
                  <c:v>7.2219999999999993E-2</c:v>
                </c:pt>
                <c:pt idx="13">
                  <c:v>7.2160000000000002E-2</c:v>
                </c:pt>
                <c:pt idx="14">
                  <c:v>7.2139999999999996E-2</c:v>
                </c:pt>
                <c:pt idx="15">
                  <c:v>7.2090000000000001E-2</c:v>
                </c:pt>
                <c:pt idx="16">
                  <c:v>7.2120000000000004E-2</c:v>
                </c:pt>
                <c:pt idx="17">
                  <c:v>7.2099999999999997E-2</c:v>
                </c:pt>
                <c:pt idx="18">
                  <c:v>7.2120000000000004E-2</c:v>
                </c:pt>
                <c:pt idx="19">
                  <c:v>7.2079999999999991E-2</c:v>
                </c:pt>
                <c:pt idx="20">
                  <c:v>7.2040000000000007E-2</c:v>
                </c:pt>
                <c:pt idx="21">
                  <c:v>7.2069999999999995E-2</c:v>
                </c:pt>
                <c:pt idx="22">
                  <c:v>7.2069999999999995E-2</c:v>
                </c:pt>
                <c:pt idx="23">
                  <c:v>7.2079999999999991E-2</c:v>
                </c:pt>
                <c:pt idx="24">
                  <c:v>7.2149999999999992E-2</c:v>
                </c:pt>
                <c:pt idx="25">
                  <c:v>7.213E-2</c:v>
                </c:pt>
                <c:pt idx="26">
                  <c:v>7.2090000000000001E-2</c:v>
                </c:pt>
                <c:pt idx="27">
                  <c:v>7.2050000000000003E-2</c:v>
                </c:pt>
                <c:pt idx="28">
                  <c:v>7.2110000000000007E-2</c:v>
                </c:pt>
                <c:pt idx="29">
                  <c:v>7.2110000000000007E-2</c:v>
                </c:pt>
                <c:pt idx="30">
                  <c:v>7.2059999999999999E-2</c:v>
                </c:pt>
                <c:pt idx="31">
                  <c:v>7.2040000000000007E-2</c:v>
                </c:pt>
                <c:pt idx="32">
                  <c:v>7.2040000000000007E-2</c:v>
                </c:pt>
                <c:pt idx="33">
                  <c:v>7.2040000000000007E-2</c:v>
                </c:pt>
                <c:pt idx="34">
                  <c:v>7.2079999999999991E-2</c:v>
                </c:pt>
                <c:pt idx="35">
                  <c:v>7.2149999999999992E-2</c:v>
                </c:pt>
                <c:pt idx="36">
                  <c:v>7.2270000000000001E-2</c:v>
                </c:pt>
                <c:pt idx="37">
                  <c:v>7.2340000000000002E-2</c:v>
                </c:pt>
                <c:pt idx="38">
                  <c:v>7.2250000000000009E-2</c:v>
                </c:pt>
                <c:pt idx="39">
                  <c:v>7.2110000000000007E-2</c:v>
                </c:pt>
                <c:pt idx="40">
                  <c:v>7.2190000000000004E-2</c:v>
                </c:pt>
                <c:pt idx="41">
                  <c:v>7.2230000000000003E-2</c:v>
                </c:pt>
                <c:pt idx="42">
                  <c:v>7.2289999999999993E-2</c:v>
                </c:pt>
                <c:pt idx="43">
                  <c:v>7.2459999999999997E-2</c:v>
                </c:pt>
                <c:pt idx="44">
                  <c:v>7.2180000000000008E-2</c:v>
                </c:pt>
                <c:pt idx="45">
                  <c:v>7.2989999999999999E-2</c:v>
                </c:pt>
                <c:pt idx="46">
                  <c:v>7.468000000000001E-2</c:v>
                </c:pt>
                <c:pt idx="47">
                  <c:v>7.6530000000000001E-2</c:v>
                </c:pt>
                <c:pt idx="48">
                  <c:v>7.5969999999999996E-2</c:v>
                </c:pt>
                <c:pt idx="49">
                  <c:v>7.4950000000000003E-2</c:v>
                </c:pt>
                <c:pt idx="50">
                  <c:v>7.569999999999999E-2</c:v>
                </c:pt>
              </c:numCache>
            </c:numRef>
          </c:yVal>
          <c:smooth val="1"/>
        </c:ser>
        <c:ser>
          <c:idx val="1"/>
          <c:order val="3"/>
          <c:tx>
            <c:v>y_GPT</c:v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Sheet1!$Z$2:$Z$52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Sheet1!$AB$2:$AB$52</c:f>
              <c:numCache>
                <c:formatCode>General</c:formatCode>
                <c:ptCount val="51"/>
                <c:pt idx="0">
                  <c:v>0.15040000000000001</c:v>
                </c:pt>
                <c:pt idx="1">
                  <c:v>0.1048</c:v>
                </c:pt>
                <c:pt idx="2">
                  <c:v>9.8650000000000002E-2</c:v>
                </c:pt>
                <c:pt idx="3">
                  <c:v>0.10840000000000001</c:v>
                </c:pt>
                <c:pt idx="4">
                  <c:v>9.8239999999999994E-2</c:v>
                </c:pt>
                <c:pt idx="5">
                  <c:v>8.6599999999999996E-2</c:v>
                </c:pt>
                <c:pt idx="6">
                  <c:v>8.4830000000000003E-2</c:v>
                </c:pt>
                <c:pt idx="7">
                  <c:v>8.5040000000000004E-2</c:v>
                </c:pt>
                <c:pt idx="8">
                  <c:v>8.5430000000000006E-2</c:v>
                </c:pt>
                <c:pt idx="9">
                  <c:v>8.5969999999999991E-2</c:v>
                </c:pt>
                <c:pt idx="10">
                  <c:v>8.5500000000000007E-2</c:v>
                </c:pt>
                <c:pt idx="11">
                  <c:v>8.4589999999999999E-2</c:v>
                </c:pt>
                <c:pt idx="12">
                  <c:v>8.4170000000000009E-2</c:v>
                </c:pt>
                <c:pt idx="13">
                  <c:v>8.3970000000000003E-2</c:v>
                </c:pt>
                <c:pt idx="14">
                  <c:v>8.3790000000000003E-2</c:v>
                </c:pt>
                <c:pt idx="15">
                  <c:v>8.4279999999999994E-2</c:v>
                </c:pt>
                <c:pt idx="16">
                  <c:v>8.4240000000000009E-2</c:v>
                </c:pt>
                <c:pt idx="17">
                  <c:v>8.448E-2</c:v>
                </c:pt>
                <c:pt idx="18">
                  <c:v>8.4260000000000002E-2</c:v>
                </c:pt>
                <c:pt idx="19">
                  <c:v>8.4219999999999989E-2</c:v>
                </c:pt>
                <c:pt idx="20">
                  <c:v>8.4069999999999992E-2</c:v>
                </c:pt>
                <c:pt idx="21">
                  <c:v>8.4110000000000004E-2</c:v>
                </c:pt>
                <c:pt idx="22">
                  <c:v>8.4089999999999998E-2</c:v>
                </c:pt>
                <c:pt idx="23">
                  <c:v>8.4190000000000001E-2</c:v>
                </c:pt>
                <c:pt idx="24">
                  <c:v>8.4229999999999999E-2</c:v>
                </c:pt>
                <c:pt idx="25">
                  <c:v>8.4190000000000001E-2</c:v>
                </c:pt>
                <c:pt idx="26">
                  <c:v>8.4139999999999993E-2</c:v>
                </c:pt>
                <c:pt idx="27">
                  <c:v>8.3949999999999997E-2</c:v>
                </c:pt>
                <c:pt idx="28">
                  <c:v>8.4139999999999993E-2</c:v>
                </c:pt>
                <c:pt idx="29">
                  <c:v>8.4129999999999996E-2</c:v>
                </c:pt>
                <c:pt idx="30">
                  <c:v>8.4040000000000004E-2</c:v>
                </c:pt>
                <c:pt idx="31">
                  <c:v>8.4110000000000004E-2</c:v>
                </c:pt>
                <c:pt idx="32">
                  <c:v>8.3930000000000005E-2</c:v>
                </c:pt>
                <c:pt idx="33">
                  <c:v>8.3930000000000005E-2</c:v>
                </c:pt>
                <c:pt idx="34">
                  <c:v>8.4159999999999999E-2</c:v>
                </c:pt>
                <c:pt idx="35">
                  <c:v>8.4199999999999997E-2</c:v>
                </c:pt>
                <c:pt idx="36">
                  <c:v>8.3640000000000006E-2</c:v>
                </c:pt>
                <c:pt idx="37">
                  <c:v>8.4639999999999993E-2</c:v>
                </c:pt>
                <c:pt idx="38">
                  <c:v>8.4460000000000007E-2</c:v>
                </c:pt>
                <c:pt idx="39">
                  <c:v>8.4170000000000009E-2</c:v>
                </c:pt>
                <c:pt idx="40">
                  <c:v>8.4929999999999992E-2</c:v>
                </c:pt>
                <c:pt idx="41">
                  <c:v>8.548E-2</c:v>
                </c:pt>
                <c:pt idx="42">
                  <c:v>8.4750000000000006E-2</c:v>
                </c:pt>
                <c:pt idx="43">
                  <c:v>8.4849999999999995E-2</c:v>
                </c:pt>
                <c:pt idx="44">
                  <c:v>7.5209999999999999E-2</c:v>
                </c:pt>
                <c:pt idx="45">
                  <c:v>8.7579999999999991E-2</c:v>
                </c:pt>
                <c:pt idx="46">
                  <c:v>9.3759999999999996E-2</c:v>
                </c:pt>
                <c:pt idx="47">
                  <c:v>9.8889999999999992E-2</c:v>
                </c:pt>
                <c:pt idx="48">
                  <c:v>9.3310000000000004E-2</c:v>
                </c:pt>
                <c:pt idx="49">
                  <c:v>0.1052</c:v>
                </c:pt>
                <c:pt idx="50">
                  <c:v>0.15440000000000001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28192"/>
        <c:axId val="51139328"/>
      </c:scatterChart>
      <c:valAx>
        <c:axId val="51128192"/>
        <c:scaling>
          <c:orientation val="minMax"/>
          <c:max val="6"/>
          <c:min val="-6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Laser Position along Y Axis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51139328"/>
        <c:crosses val="autoZero"/>
        <c:crossBetween val="midCat"/>
      </c:valAx>
      <c:valAx>
        <c:axId val="51139328"/>
        <c:scaling>
          <c:orientation val="minMax"/>
          <c:max val="0.2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51128192"/>
        <c:crossesAt val="-6"/>
        <c:crossBetween val="midCat"/>
      </c:valAx>
      <c:spPr>
        <a:ln w="25400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Emittance vs Laser Position along</a:t>
            </a:r>
            <a:r>
              <a:rPr lang="en-US" baseline="0"/>
              <a:t> X Axis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x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Sheet1!$M$3:$M$11</c:f>
              <c:numCache>
                <c:formatCode>General</c:formatCode>
                <c:ptCount val="9"/>
                <c:pt idx="0">
                  <c:v>-5</c:v>
                </c:pt>
                <c:pt idx="1">
                  <c:v>-3.5</c:v>
                </c:pt>
                <c:pt idx="2">
                  <c:v>-2</c:v>
                </c:pt>
                <c:pt idx="3">
                  <c:v>-0.5</c:v>
                </c:pt>
                <c:pt idx="4">
                  <c:v>0</c:v>
                </c:pt>
                <c:pt idx="5">
                  <c:v>0.5</c:v>
                </c:pt>
                <c:pt idx="6">
                  <c:v>2</c:v>
                </c:pt>
                <c:pt idx="7">
                  <c:v>3.5</c:v>
                </c:pt>
                <c:pt idx="8">
                  <c:v>5</c:v>
                </c:pt>
              </c:numCache>
            </c:numRef>
          </c:xVal>
          <c:yVal>
            <c:numRef>
              <c:f>Sheet1!$N$3:$N$11</c:f>
              <c:numCache>
                <c:formatCode>General</c:formatCode>
                <c:ptCount val="9"/>
                <c:pt idx="0">
                  <c:v>6.9599999999999995E-2</c:v>
                </c:pt>
                <c:pt idx="1">
                  <c:v>7.6799999999999993E-2</c:v>
                </c:pt>
                <c:pt idx="2">
                  <c:v>0.08</c:v>
                </c:pt>
                <c:pt idx="3">
                  <c:v>7.5899999999999995E-2</c:v>
                </c:pt>
                <c:pt idx="4">
                  <c:v>7.17E-2</c:v>
                </c:pt>
                <c:pt idx="5">
                  <c:v>8.3500000000000005E-2</c:v>
                </c:pt>
                <c:pt idx="6">
                  <c:v>8.1100000000000005E-2</c:v>
                </c:pt>
                <c:pt idx="7">
                  <c:v>9.11E-2</c:v>
                </c:pt>
                <c:pt idx="8">
                  <c:v>0.10580000000000001</c:v>
                </c:pt>
              </c:numCache>
            </c:numRef>
          </c:yVal>
          <c:smooth val="0"/>
        </c:ser>
        <c:ser>
          <c:idx val="3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Sheet1!$M$3:$M$11</c:f>
              <c:numCache>
                <c:formatCode>General</c:formatCode>
                <c:ptCount val="9"/>
                <c:pt idx="0">
                  <c:v>-5</c:v>
                </c:pt>
                <c:pt idx="1">
                  <c:v>-3.5</c:v>
                </c:pt>
                <c:pt idx="2">
                  <c:v>-2</c:v>
                </c:pt>
                <c:pt idx="3">
                  <c:v>-0.5</c:v>
                </c:pt>
                <c:pt idx="4">
                  <c:v>0</c:v>
                </c:pt>
                <c:pt idx="5">
                  <c:v>0.5</c:v>
                </c:pt>
                <c:pt idx="6">
                  <c:v>2</c:v>
                </c:pt>
                <c:pt idx="7">
                  <c:v>3.5</c:v>
                </c:pt>
                <c:pt idx="8">
                  <c:v>5</c:v>
                </c:pt>
              </c:numCache>
            </c:numRef>
          </c:xVal>
          <c:yVal>
            <c:numRef>
              <c:f>Sheet1!$O$3:$O$11</c:f>
              <c:numCache>
                <c:formatCode>General</c:formatCode>
                <c:ptCount val="9"/>
                <c:pt idx="0">
                  <c:v>8.8200000000000001E-2</c:v>
                </c:pt>
                <c:pt idx="1">
                  <c:v>8.9800000000000005E-2</c:v>
                </c:pt>
                <c:pt idx="2">
                  <c:v>8.3099999999999993E-2</c:v>
                </c:pt>
                <c:pt idx="3">
                  <c:v>8.2799999999999999E-2</c:v>
                </c:pt>
                <c:pt idx="4">
                  <c:v>8.3799999999999999E-2</c:v>
                </c:pt>
                <c:pt idx="5">
                  <c:v>7.7700000000000005E-2</c:v>
                </c:pt>
                <c:pt idx="6">
                  <c:v>7.6600000000000001E-2</c:v>
                </c:pt>
                <c:pt idx="7">
                  <c:v>9.2100000000000001E-2</c:v>
                </c:pt>
                <c:pt idx="8">
                  <c:v>0.1079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37920"/>
        <c:axId val="51730304"/>
      </c:scatterChart>
      <c:scatterChart>
        <c:scatterStyle val="smoothMarker"/>
        <c:varyColors val="0"/>
        <c:ser>
          <c:idx val="0"/>
          <c:order val="2"/>
          <c:tx>
            <c:v>x_GPT</c:v>
          </c:tx>
          <c:spPr>
            <a:ln w="19050"/>
          </c:spPr>
          <c:marker>
            <c:symbol val="none"/>
          </c:marker>
          <c:xVal>
            <c:numRef>
              <c:f>Sheet1!$H$2:$H$52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0.1099</c:v>
                </c:pt>
                <c:pt idx="1">
                  <c:v>8.1499999999999989E-2</c:v>
                </c:pt>
                <c:pt idx="2">
                  <c:v>8.8290000000000007E-2</c:v>
                </c:pt>
                <c:pt idx="3">
                  <c:v>9.9530000000000007E-2</c:v>
                </c:pt>
                <c:pt idx="4">
                  <c:v>8.9660000000000004E-2</c:v>
                </c:pt>
                <c:pt idx="5">
                  <c:v>7.6359999999999997E-2</c:v>
                </c:pt>
                <c:pt idx="6">
                  <c:v>7.304999999999999E-2</c:v>
                </c:pt>
                <c:pt idx="7">
                  <c:v>7.2899999999999993E-2</c:v>
                </c:pt>
                <c:pt idx="8">
                  <c:v>7.3020000000000002E-2</c:v>
                </c:pt>
                <c:pt idx="9">
                  <c:v>7.3829999999999993E-2</c:v>
                </c:pt>
                <c:pt idx="10">
                  <c:v>7.3189999999999991E-2</c:v>
                </c:pt>
                <c:pt idx="11">
                  <c:v>7.2419999999999998E-2</c:v>
                </c:pt>
                <c:pt idx="12">
                  <c:v>7.2160000000000002E-2</c:v>
                </c:pt>
                <c:pt idx="13">
                  <c:v>7.2840000000000002E-2</c:v>
                </c:pt>
                <c:pt idx="14">
                  <c:v>7.2389999999999996E-2</c:v>
                </c:pt>
                <c:pt idx="15">
                  <c:v>7.2050000000000003E-2</c:v>
                </c:pt>
                <c:pt idx="16">
                  <c:v>7.196000000000001E-2</c:v>
                </c:pt>
                <c:pt idx="17">
                  <c:v>7.22E-2</c:v>
                </c:pt>
                <c:pt idx="18">
                  <c:v>7.1989999999999998E-2</c:v>
                </c:pt>
                <c:pt idx="19">
                  <c:v>7.1919999999999998E-2</c:v>
                </c:pt>
                <c:pt idx="20">
                  <c:v>7.2169999999999998E-2</c:v>
                </c:pt>
                <c:pt idx="21">
                  <c:v>7.1980000000000002E-2</c:v>
                </c:pt>
                <c:pt idx="22">
                  <c:v>7.2169999999999998E-2</c:v>
                </c:pt>
                <c:pt idx="23">
                  <c:v>7.2069999999999995E-2</c:v>
                </c:pt>
                <c:pt idx="24">
                  <c:v>7.213E-2</c:v>
                </c:pt>
                <c:pt idx="25">
                  <c:v>7.213E-2</c:v>
                </c:pt>
                <c:pt idx="26">
                  <c:v>7.2079999999999991E-2</c:v>
                </c:pt>
                <c:pt idx="27">
                  <c:v>7.2069999999999995E-2</c:v>
                </c:pt>
                <c:pt idx="28">
                  <c:v>7.2030000000000011E-2</c:v>
                </c:pt>
                <c:pt idx="29">
                  <c:v>7.213E-2</c:v>
                </c:pt>
                <c:pt idx="30">
                  <c:v>7.238E-2</c:v>
                </c:pt>
                <c:pt idx="31">
                  <c:v>7.2400000000000006E-2</c:v>
                </c:pt>
                <c:pt idx="32">
                  <c:v>7.2050000000000003E-2</c:v>
                </c:pt>
                <c:pt idx="33">
                  <c:v>7.2120000000000004E-2</c:v>
                </c:pt>
                <c:pt idx="34">
                  <c:v>7.2120000000000004E-2</c:v>
                </c:pt>
                <c:pt idx="35">
                  <c:v>7.2730000000000003E-2</c:v>
                </c:pt>
                <c:pt idx="36">
                  <c:v>7.2669999999999998E-2</c:v>
                </c:pt>
                <c:pt idx="37">
                  <c:v>7.3029999999999998E-2</c:v>
                </c:pt>
                <c:pt idx="38">
                  <c:v>7.2679999999999995E-2</c:v>
                </c:pt>
                <c:pt idx="39">
                  <c:v>7.2330000000000005E-2</c:v>
                </c:pt>
                <c:pt idx="40">
                  <c:v>7.2550000000000003E-2</c:v>
                </c:pt>
                <c:pt idx="41">
                  <c:v>7.4779999999999999E-2</c:v>
                </c:pt>
                <c:pt idx="42">
                  <c:v>7.6899999999999996E-2</c:v>
                </c:pt>
                <c:pt idx="43">
                  <c:v>7.4760000000000007E-2</c:v>
                </c:pt>
                <c:pt idx="44">
                  <c:v>7.356E-2</c:v>
                </c:pt>
                <c:pt idx="45">
                  <c:v>7.3300000000000004E-2</c:v>
                </c:pt>
                <c:pt idx="46">
                  <c:v>8.0890000000000004E-2</c:v>
                </c:pt>
                <c:pt idx="47">
                  <c:v>9.9129999999999996E-2</c:v>
                </c:pt>
                <c:pt idx="48">
                  <c:v>9.7040000000000001E-2</c:v>
                </c:pt>
                <c:pt idx="49">
                  <c:v>8.9279999999999998E-2</c:v>
                </c:pt>
                <c:pt idx="50">
                  <c:v>0.1179</c:v>
                </c:pt>
              </c:numCache>
            </c:numRef>
          </c:yVal>
          <c:smooth val="1"/>
        </c:ser>
        <c:ser>
          <c:idx val="1"/>
          <c:order val="3"/>
          <c:tx>
            <c:v>y_GPT</c:v>
          </c:tx>
          <c:spPr>
            <a:ln w="19050"/>
          </c:spPr>
          <c:marker>
            <c:symbol val="none"/>
          </c:marker>
          <c:xVal>
            <c:numRef>
              <c:f>Sheet1!$H$2:$H$52</c:f>
              <c:numCache>
                <c:formatCode>General</c:formatCode>
                <c:ptCount val="51"/>
                <c:pt idx="0">
                  <c:v>-5</c:v>
                </c:pt>
                <c:pt idx="1">
                  <c:v>-4.8</c:v>
                </c:pt>
                <c:pt idx="2">
                  <c:v>-4.5999999999999996</c:v>
                </c:pt>
                <c:pt idx="3">
                  <c:v>-4.4000000000000004</c:v>
                </c:pt>
                <c:pt idx="4">
                  <c:v>-4.2</c:v>
                </c:pt>
                <c:pt idx="5">
                  <c:v>-4</c:v>
                </c:pt>
                <c:pt idx="6">
                  <c:v>-3.8</c:v>
                </c:pt>
                <c:pt idx="7">
                  <c:v>-3.6</c:v>
                </c:pt>
                <c:pt idx="8">
                  <c:v>-3.4</c:v>
                </c:pt>
                <c:pt idx="9">
                  <c:v>-3.2</c:v>
                </c:pt>
                <c:pt idx="10">
                  <c:v>-3</c:v>
                </c:pt>
                <c:pt idx="11">
                  <c:v>-2.8</c:v>
                </c:pt>
                <c:pt idx="12">
                  <c:v>-2.6</c:v>
                </c:pt>
                <c:pt idx="13">
                  <c:v>-2.4</c:v>
                </c:pt>
                <c:pt idx="14">
                  <c:v>-2.2000000000000002</c:v>
                </c:pt>
                <c:pt idx="15">
                  <c:v>-2</c:v>
                </c:pt>
                <c:pt idx="16">
                  <c:v>-1.8</c:v>
                </c:pt>
                <c:pt idx="17">
                  <c:v>-1.6</c:v>
                </c:pt>
                <c:pt idx="18">
                  <c:v>-1.4</c:v>
                </c:pt>
                <c:pt idx="19">
                  <c:v>-1.2</c:v>
                </c:pt>
                <c:pt idx="20">
                  <c:v>-1</c:v>
                </c:pt>
                <c:pt idx="21">
                  <c:v>-0.8</c:v>
                </c:pt>
                <c:pt idx="22">
                  <c:v>-0.6</c:v>
                </c:pt>
                <c:pt idx="23">
                  <c:v>-0.4</c:v>
                </c:pt>
                <c:pt idx="24">
                  <c:v>-0.2</c:v>
                </c:pt>
                <c:pt idx="25">
                  <c:v>0</c:v>
                </c:pt>
                <c:pt idx="26">
                  <c:v>0.2</c:v>
                </c:pt>
                <c:pt idx="27">
                  <c:v>0.4</c:v>
                </c:pt>
                <c:pt idx="28">
                  <c:v>0.6</c:v>
                </c:pt>
                <c:pt idx="29">
                  <c:v>0.8</c:v>
                </c:pt>
                <c:pt idx="30">
                  <c:v>1</c:v>
                </c:pt>
                <c:pt idx="31">
                  <c:v>1.2</c:v>
                </c:pt>
                <c:pt idx="32">
                  <c:v>1.4</c:v>
                </c:pt>
                <c:pt idx="33">
                  <c:v>1.6</c:v>
                </c:pt>
                <c:pt idx="34">
                  <c:v>1.8</c:v>
                </c:pt>
                <c:pt idx="35">
                  <c:v>2</c:v>
                </c:pt>
                <c:pt idx="36">
                  <c:v>2.2000000000000002</c:v>
                </c:pt>
                <c:pt idx="37">
                  <c:v>2.4</c:v>
                </c:pt>
                <c:pt idx="38">
                  <c:v>2.6</c:v>
                </c:pt>
                <c:pt idx="39">
                  <c:v>2.8</c:v>
                </c:pt>
                <c:pt idx="40">
                  <c:v>3</c:v>
                </c:pt>
                <c:pt idx="41">
                  <c:v>3.2</c:v>
                </c:pt>
                <c:pt idx="42">
                  <c:v>3.4</c:v>
                </c:pt>
                <c:pt idx="43">
                  <c:v>3.6</c:v>
                </c:pt>
                <c:pt idx="44">
                  <c:v>3.8</c:v>
                </c:pt>
                <c:pt idx="45">
                  <c:v>4</c:v>
                </c:pt>
                <c:pt idx="46">
                  <c:v>4.2</c:v>
                </c:pt>
                <c:pt idx="47">
                  <c:v>4.4000000000000004</c:v>
                </c:pt>
                <c:pt idx="48">
                  <c:v>4.5999999999999996</c:v>
                </c:pt>
                <c:pt idx="49">
                  <c:v>4.8</c:v>
                </c:pt>
                <c:pt idx="50">
                  <c:v>5</c:v>
                </c:pt>
              </c:numCache>
            </c:numRef>
          </c:xVal>
          <c:yVal>
            <c:numRef>
              <c:f>Sheet1!$J$2:$J$52</c:f>
              <c:numCache>
                <c:formatCode>General</c:formatCode>
                <c:ptCount val="51"/>
                <c:pt idx="0">
                  <c:v>8.7989999999999999E-2</c:v>
                </c:pt>
                <c:pt idx="1">
                  <c:v>8.6279999999999996E-2</c:v>
                </c:pt>
                <c:pt idx="2">
                  <c:v>8.5539999999999991E-2</c:v>
                </c:pt>
                <c:pt idx="3">
                  <c:v>8.5099999999999995E-2</c:v>
                </c:pt>
                <c:pt idx="4">
                  <c:v>8.4900000000000003E-2</c:v>
                </c:pt>
                <c:pt idx="5">
                  <c:v>8.474000000000001E-2</c:v>
                </c:pt>
                <c:pt idx="6">
                  <c:v>8.4589999999999999E-2</c:v>
                </c:pt>
                <c:pt idx="7">
                  <c:v>8.4439999999999987E-2</c:v>
                </c:pt>
                <c:pt idx="8">
                  <c:v>8.4269999999999998E-2</c:v>
                </c:pt>
                <c:pt idx="9">
                  <c:v>8.4269999999999998E-2</c:v>
                </c:pt>
                <c:pt idx="10">
                  <c:v>8.4320000000000006E-2</c:v>
                </c:pt>
                <c:pt idx="11">
                  <c:v>8.4409999999999999E-2</c:v>
                </c:pt>
                <c:pt idx="12">
                  <c:v>8.4359999999999991E-2</c:v>
                </c:pt>
                <c:pt idx="13">
                  <c:v>8.4190000000000001E-2</c:v>
                </c:pt>
                <c:pt idx="14">
                  <c:v>8.4010000000000001E-2</c:v>
                </c:pt>
                <c:pt idx="15">
                  <c:v>8.4059999999999996E-2</c:v>
                </c:pt>
                <c:pt idx="16">
                  <c:v>8.3989999999999995E-2</c:v>
                </c:pt>
                <c:pt idx="17">
                  <c:v>8.3970000000000003E-2</c:v>
                </c:pt>
                <c:pt idx="18">
                  <c:v>8.4030000000000007E-2</c:v>
                </c:pt>
                <c:pt idx="19">
                  <c:v>8.405E-2</c:v>
                </c:pt>
                <c:pt idx="20">
                  <c:v>8.4080000000000002E-2</c:v>
                </c:pt>
                <c:pt idx="21">
                  <c:v>8.412E-2</c:v>
                </c:pt>
                <c:pt idx="22">
                  <c:v>8.4159999999999999E-2</c:v>
                </c:pt>
                <c:pt idx="23">
                  <c:v>8.4159999999999999E-2</c:v>
                </c:pt>
                <c:pt idx="24">
                  <c:v>8.4209999999999993E-2</c:v>
                </c:pt>
                <c:pt idx="25">
                  <c:v>8.4190000000000001E-2</c:v>
                </c:pt>
                <c:pt idx="26">
                  <c:v>8.4139999999999993E-2</c:v>
                </c:pt>
                <c:pt idx="27">
                  <c:v>8.4150000000000003E-2</c:v>
                </c:pt>
                <c:pt idx="28">
                  <c:v>8.4100000000000008E-2</c:v>
                </c:pt>
                <c:pt idx="29">
                  <c:v>8.4170000000000009E-2</c:v>
                </c:pt>
                <c:pt idx="30">
                  <c:v>8.4199999999999997E-2</c:v>
                </c:pt>
                <c:pt idx="31">
                  <c:v>8.4240000000000009E-2</c:v>
                </c:pt>
                <c:pt idx="32">
                  <c:v>8.4209999999999993E-2</c:v>
                </c:pt>
                <c:pt idx="33">
                  <c:v>8.4040000000000004E-2</c:v>
                </c:pt>
                <c:pt idx="34">
                  <c:v>8.4040000000000004E-2</c:v>
                </c:pt>
                <c:pt idx="35">
                  <c:v>8.4129999999999996E-2</c:v>
                </c:pt>
                <c:pt idx="36">
                  <c:v>8.4199999999999997E-2</c:v>
                </c:pt>
                <c:pt idx="37">
                  <c:v>8.4229999999999999E-2</c:v>
                </c:pt>
                <c:pt idx="38">
                  <c:v>8.4170000000000009E-2</c:v>
                </c:pt>
                <c:pt idx="39">
                  <c:v>8.4199999999999997E-2</c:v>
                </c:pt>
                <c:pt idx="40">
                  <c:v>8.4170000000000009E-2</c:v>
                </c:pt>
                <c:pt idx="41">
                  <c:v>8.43E-2</c:v>
                </c:pt>
                <c:pt idx="42">
                  <c:v>8.4589999999999999E-2</c:v>
                </c:pt>
                <c:pt idx="43">
                  <c:v>8.4760000000000002E-2</c:v>
                </c:pt>
                <c:pt idx="44">
                  <c:v>8.4489999999999996E-2</c:v>
                </c:pt>
                <c:pt idx="45">
                  <c:v>8.4339999999999998E-2</c:v>
                </c:pt>
                <c:pt idx="46">
                  <c:v>8.4569999999999992E-2</c:v>
                </c:pt>
                <c:pt idx="47">
                  <c:v>8.5519999999999999E-2</c:v>
                </c:pt>
                <c:pt idx="48">
                  <c:v>8.7660000000000002E-2</c:v>
                </c:pt>
                <c:pt idx="49">
                  <c:v>8.9470000000000008E-2</c:v>
                </c:pt>
                <c:pt idx="50">
                  <c:v>8.9700000000000002E-2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37920"/>
        <c:axId val="51730304"/>
      </c:scatterChart>
      <c:valAx>
        <c:axId val="51137920"/>
        <c:scaling>
          <c:orientation val="minMax"/>
          <c:max val="6"/>
          <c:min val="-6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Laser Position along X Axis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51730304"/>
        <c:crosses val="autoZero"/>
        <c:crossBetween val="midCat"/>
      </c:valAx>
      <c:valAx>
        <c:axId val="51730304"/>
        <c:scaling>
          <c:orientation val="minMax"/>
          <c:max val="0.2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51137920"/>
        <c:crossesAt val="-6"/>
        <c:crossBetween val="midCat"/>
      </c:valAx>
      <c:spPr>
        <a:ln w="25400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 w="12700"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Emittance vs Laser Size</a:t>
            </a:r>
          </a:p>
          <a:p>
            <a:pPr>
              <a:defRPr/>
            </a:pPr>
            <a:r>
              <a:rPr lang="en-US"/>
              <a:t>Thermal Angle (mrad):</a:t>
            </a:r>
            <a:r>
              <a:rPr lang="en-US" baseline="0"/>
              <a:t> </a:t>
            </a:r>
            <a:r>
              <a:rPr lang="el-GR" baseline="0"/>
              <a:t>θ</a:t>
            </a:r>
            <a:r>
              <a:rPr lang="en-US" baseline="0"/>
              <a:t>x = 0.4682, </a:t>
            </a:r>
            <a:r>
              <a:rPr lang="el-GR" baseline="0"/>
              <a:t>θ</a:t>
            </a:r>
            <a:r>
              <a:rPr lang="en-US" baseline="0"/>
              <a:t>y = 0.4467 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861495905826142"/>
          <c:y val="0.273837524257531"/>
          <c:w val="0.80863054992377448"/>
          <c:h val="0.53739366233800623"/>
        </c:manualLayout>
      </c:layout>
      <c:scatterChart>
        <c:scatterStyle val="lineMarker"/>
        <c:varyColors val="0"/>
        <c:ser>
          <c:idx val="0"/>
          <c:order val="0"/>
          <c:tx>
            <c:v>x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linear"/>
            <c:backward val="0.15700000000000003"/>
            <c:intercept val="0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'Jan31-Feb2'!$H$3:$H$7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'Jan31-Feb2'!$I$3:$I$7</c:f>
              <c:numCache>
                <c:formatCode>General</c:formatCode>
                <c:ptCount val="5"/>
                <c:pt idx="0">
                  <c:v>5.96E-2</c:v>
                </c:pt>
                <c:pt idx="1">
                  <c:v>0.1009</c:v>
                </c:pt>
                <c:pt idx="2">
                  <c:v>0.10639999999999999</c:v>
                </c:pt>
                <c:pt idx="3">
                  <c:v>0.1444</c:v>
                </c:pt>
                <c:pt idx="4">
                  <c:v>0.16500000000000001</c:v>
                </c:pt>
              </c:numCache>
            </c:numRef>
          </c:yVal>
          <c:smooth val="0"/>
        </c:ser>
        <c:ser>
          <c:idx val="1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trendline>
            <c:spPr>
              <a:ln>
                <a:solidFill>
                  <a:srgbClr val="0070C0"/>
                </a:solidFill>
              </a:ln>
            </c:spPr>
            <c:trendlineType val="linear"/>
            <c:backward val="0.15700000000000003"/>
            <c:intercept val="0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'Jan31-Feb2'!$H$3:$H$7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'Jan31-Feb2'!$K$3:$K$7</c:f>
              <c:numCache>
                <c:formatCode>General</c:formatCode>
                <c:ptCount val="5"/>
                <c:pt idx="0">
                  <c:v>7.1999999999999995E-2</c:v>
                </c:pt>
                <c:pt idx="1">
                  <c:v>8.5099999999999995E-2</c:v>
                </c:pt>
                <c:pt idx="2">
                  <c:v>9.6500000000000002E-2</c:v>
                </c:pt>
                <c:pt idx="3">
                  <c:v>0.13500000000000001</c:v>
                </c:pt>
                <c:pt idx="4">
                  <c:v>0.16289999999999999</c:v>
                </c:pt>
              </c:numCache>
            </c:numRef>
          </c:yVal>
          <c:smooth val="0"/>
        </c:ser>
        <c:ser>
          <c:idx val="2"/>
          <c:order val="2"/>
          <c:tx>
            <c:v>x_GPT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'Jan31-Feb2'!$H$3:$H$7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'Jan31-Feb2'!$T$3:$T$7</c:f>
              <c:numCache>
                <c:formatCode>General</c:formatCode>
                <c:ptCount val="5"/>
                <c:pt idx="0">
                  <c:v>7.3507400000000001E-2</c:v>
                </c:pt>
                <c:pt idx="1">
                  <c:v>9.357E-2</c:v>
                </c:pt>
                <c:pt idx="2">
                  <c:v>0.1138</c:v>
                </c:pt>
                <c:pt idx="3">
                  <c:v>0.14050000000000001</c:v>
                </c:pt>
                <c:pt idx="4">
                  <c:v>0.16120000000000001</c:v>
                </c:pt>
              </c:numCache>
            </c:numRef>
          </c:yVal>
          <c:smooth val="0"/>
        </c:ser>
        <c:ser>
          <c:idx val="3"/>
          <c:order val="3"/>
          <c:tx>
            <c:v>y_GPT</c:v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>
                <a:solidFill>
                  <a:srgbClr val="0070C0"/>
                </a:solidFill>
              </a:ln>
            </c:spPr>
          </c:marker>
          <c:xVal>
            <c:numRef>
              <c:f>'Jan31-Feb2'!$H$3:$H$7</c:f>
              <c:numCache>
                <c:formatCode>General</c:formatCode>
                <c:ptCount val="5"/>
                <c:pt idx="0">
                  <c:v>0.157</c:v>
                </c:pt>
                <c:pt idx="1">
                  <c:v>0.2</c:v>
                </c:pt>
                <c:pt idx="2">
                  <c:v>0.24299999999999999</c:v>
                </c:pt>
                <c:pt idx="3">
                  <c:v>0.3</c:v>
                </c:pt>
                <c:pt idx="4">
                  <c:v>0.34399999999999997</c:v>
                </c:pt>
              </c:numCache>
            </c:numRef>
          </c:xVal>
          <c:yVal>
            <c:numRef>
              <c:f>'Jan31-Feb2'!$U$3:$U$7</c:f>
              <c:numCache>
                <c:formatCode>General</c:formatCode>
                <c:ptCount val="5"/>
                <c:pt idx="0">
                  <c:v>7.0131899999999997E-2</c:v>
                </c:pt>
                <c:pt idx="1">
                  <c:v>8.9399999999999993E-2</c:v>
                </c:pt>
                <c:pt idx="2">
                  <c:v>0.1087</c:v>
                </c:pt>
                <c:pt idx="3">
                  <c:v>0.13420000000000001</c:v>
                </c:pt>
                <c:pt idx="4">
                  <c:v>0.15379999999999999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83648"/>
        <c:axId val="117886336"/>
      </c:scatterChart>
      <c:valAx>
        <c:axId val="117883648"/>
        <c:scaling>
          <c:orientation val="minMax"/>
          <c:max val="0.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Laser Size RMS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17886336"/>
        <c:crosses val="autoZero"/>
        <c:crossBetween val="midCat"/>
      </c:valAx>
      <c:valAx>
        <c:axId val="117886336"/>
        <c:scaling>
          <c:orientation val="minMax"/>
          <c:max val="0.18000000000000002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17883648"/>
        <c:crosses val="autoZero"/>
        <c:crossBetween val="midCat"/>
      </c:valAx>
      <c:spPr>
        <a:noFill/>
        <a:ln w="25400">
          <a:solidFill>
            <a:schemeClr val="tx1"/>
          </a:solidFill>
        </a:ln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layout/>
      <c:overlay val="0"/>
      <c:spPr>
        <a:noFill/>
      </c:spPr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Emittance vs Bunch Charge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x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Feb5_I!$S$4:$S$9</c:f>
              <c:numCache>
                <c:formatCode>General</c:formatCode>
                <c:ptCount val="6"/>
                <c:pt idx="0">
                  <c:v>8.9067022934758402</c:v>
                </c:pt>
                <c:pt idx="1">
                  <c:v>17.81340458695168</c:v>
                </c:pt>
                <c:pt idx="2">
                  <c:v>26.720106880427519</c:v>
                </c:pt>
                <c:pt idx="3">
                  <c:v>35.626809173903361</c:v>
                </c:pt>
                <c:pt idx="4">
                  <c:v>53.440213760855038</c:v>
                </c:pt>
                <c:pt idx="5">
                  <c:v>71.253618347806722</c:v>
                </c:pt>
              </c:numCache>
            </c:numRef>
          </c:xVal>
          <c:yVal>
            <c:numRef>
              <c:f>Feb5_I!$J$4:$J$9</c:f>
              <c:numCache>
                <c:formatCode>General</c:formatCode>
                <c:ptCount val="6"/>
                <c:pt idx="0">
                  <c:v>0.1089</c:v>
                </c:pt>
                <c:pt idx="1">
                  <c:v>0.1009</c:v>
                </c:pt>
                <c:pt idx="2">
                  <c:v>0.1057</c:v>
                </c:pt>
                <c:pt idx="3">
                  <c:v>0.12089999999999999</c:v>
                </c:pt>
                <c:pt idx="4">
                  <c:v>0.15040000000000001</c:v>
                </c:pt>
                <c:pt idx="5">
                  <c:v>0.16259999999999999</c:v>
                </c:pt>
              </c:numCache>
            </c:numRef>
          </c:yVal>
          <c:smooth val="0"/>
        </c:ser>
        <c:ser>
          <c:idx val="0"/>
          <c:order val="1"/>
          <c:tx>
            <c:v>y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Feb5_I!$S$4:$S$9</c:f>
              <c:numCache>
                <c:formatCode>General</c:formatCode>
                <c:ptCount val="6"/>
                <c:pt idx="0">
                  <c:v>8.9067022934758402</c:v>
                </c:pt>
                <c:pt idx="1">
                  <c:v>17.81340458695168</c:v>
                </c:pt>
                <c:pt idx="2">
                  <c:v>26.720106880427519</c:v>
                </c:pt>
                <c:pt idx="3">
                  <c:v>35.626809173903361</c:v>
                </c:pt>
                <c:pt idx="4">
                  <c:v>53.440213760855038</c:v>
                </c:pt>
                <c:pt idx="5">
                  <c:v>71.253618347806722</c:v>
                </c:pt>
              </c:numCache>
            </c:numRef>
          </c:xVal>
          <c:yVal>
            <c:numRef>
              <c:f>Feb5_I!$L$4:$L$9</c:f>
              <c:numCache>
                <c:formatCode>General</c:formatCode>
                <c:ptCount val="6"/>
                <c:pt idx="0">
                  <c:v>8.77E-2</c:v>
                </c:pt>
                <c:pt idx="1">
                  <c:v>8.5099999999999995E-2</c:v>
                </c:pt>
                <c:pt idx="2">
                  <c:v>8.8900000000000007E-2</c:v>
                </c:pt>
                <c:pt idx="3">
                  <c:v>9.9199999999999997E-2</c:v>
                </c:pt>
                <c:pt idx="4">
                  <c:v>0.11849999999999999</c:v>
                </c:pt>
                <c:pt idx="5">
                  <c:v>0.1535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904832"/>
        <c:axId val="156272896"/>
      </c:scatterChart>
      <c:valAx>
        <c:axId val="150904832"/>
        <c:scaling>
          <c:orientation val="minMax"/>
          <c:max val="7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Bunch Charge (fC)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56272896"/>
        <c:crosses val="autoZero"/>
        <c:crossBetween val="midCat"/>
      </c:valAx>
      <c:valAx>
        <c:axId val="156272896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50904832"/>
        <c:crosses val="autoZero"/>
        <c:crossBetween val="midCat"/>
      </c:valAx>
      <c:spPr>
        <a:noFill/>
        <a:ln w="25400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/>
              <a:t>Normalized</a:t>
            </a:r>
            <a:r>
              <a:rPr lang="en-US" sz="1800" baseline="0"/>
              <a:t> Emittance vs Beam Current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x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Feb5_I!$I$4:$I$9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</c:numCache>
            </c:numRef>
          </c:xVal>
          <c:yVal>
            <c:numRef>
              <c:f>Feb5_I!$J$4:$J$9</c:f>
              <c:numCache>
                <c:formatCode>General</c:formatCode>
                <c:ptCount val="6"/>
                <c:pt idx="0">
                  <c:v>0.1089</c:v>
                </c:pt>
                <c:pt idx="1">
                  <c:v>0.1009</c:v>
                </c:pt>
                <c:pt idx="2">
                  <c:v>0.1057</c:v>
                </c:pt>
                <c:pt idx="3">
                  <c:v>0.12089999999999999</c:v>
                </c:pt>
                <c:pt idx="4">
                  <c:v>0.15040000000000001</c:v>
                </c:pt>
                <c:pt idx="5">
                  <c:v>0.16259999999999999</c:v>
                </c:pt>
              </c:numCache>
            </c:numRef>
          </c:yVal>
          <c:smooth val="0"/>
        </c:ser>
        <c:ser>
          <c:idx val="1"/>
          <c:order val="1"/>
          <c:tx>
            <c:v>y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Feb5_I!$I$4:$I$9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</c:numCache>
            </c:numRef>
          </c:xVal>
          <c:yVal>
            <c:numRef>
              <c:f>Feb5_I!$L$4:$L$9</c:f>
              <c:numCache>
                <c:formatCode>General</c:formatCode>
                <c:ptCount val="6"/>
                <c:pt idx="0">
                  <c:v>8.77E-2</c:v>
                </c:pt>
                <c:pt idx="1">
                  <c:v>8.5099999999999995E-2</c:v>
                </c:pt>
                <c:pt idx="2">
                  <c:v>8.8900000000000007E-2</c:v>
                </c:pt>
                <c:pt idx="3">
                  <c:v>9.9199999999999997E-2</c:v>
                </c:pt>
                <c:pt idx="4">
                  <c:v>0.11849999999999999</c:v>
                </c:pt>
                <c:pt idx="5">
                  <c:v>0.1535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824512"/>
        <c:axId val="155826432"/>
      </c:scatterChart>
      <c:valAx>
        <c:axId val="155824512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Beam</a:t>
                </a:r>
                <a:r>
                  <a:rPr lang="en-US" sz="1600" baseline="0"/>
                  <a:t> Current (uA</a:t>
                </a:r>
                <a:r>
                  <a:rPr lang="en-US" sz="160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55826432"/>
        <c:crosses val="autoZero"/>
        <c:crossBetween val="midCat"/>
        <c:majorUnit val="3"/>
      </c:valAx>
      <c:valAx>
        <c:axId val="15582643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55824512"/>
        <c:crosses val="autoZero"/>
        <c:crossBetween val="midCat"/>
      </c:valAx>
      <c:spPr>
        <a:ln w="25400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Potential along Insulator Surface</a:t>
            </a:r>
          </a:p>
        </c:rich>
      </c:tx>
      <c:layout>
        <c:manualLayout>
          <c:xMode val="edge"/>
          <c:yMode val="edge"/>
          <c:x val="0.22114444230916103"/>
          <c:y val="8.88888888888888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33135982440741"/>
          <c:y val="0.24091701789207529"/>
          <c:w val="0.79935547053080425"/>
          <c:h val="0.57487781139922389"/>
        </c:manualLayout>
      </c:layout>
      <c:scatterChart>
        <c:scatterStyle val="smoothMarker"/>
        <c:varyColors val="0"/>
        <c:ser>
          <c:idx val="0"/>
          <c:order val="0"/>
          <c:tx>
            <c:v>No_shed</c:v>
          </c:tx>
          <c:marker>
            <c:symbol val="none"/>
          </c:marker>
          <c:xVal>
            <c:numRef>
              <c:f>Sheet1!$P$2:$P$102</c:f>
              <c:numCache>
                <c:formatCode>General</c:formatCode>
                <c:ptCount val="101"/>
                <c:pt idx="0">
                  <c:v>7.4</c:v>
                </c:pt>
                <c:pt idx="1">
                  <c:v>7.5910000000000002</c:v>
                </c:pt>
                <c:pt idx="2">
                  <c:v>7.782</c:v>
                </c:pt>
                <c:pt idx="3">
                  <c:v>7.9729999999999999</c:v>
                </c:pt>
                <c:pt idx="4">
                  <c:v>8.1639999999999997</c:v>
                </c:pt>
                <c:pt idx="5">
                  <c:v>8.3550000000000004</c:v>
                </c:pt>
                <c:pt idx="6">
                  <c:v>8.5459999999999994</c:v>
                </c:pt>
                <c:pt idx="7">
                  <c:v>8.7370000000000001</c:v>
                </c:pt>
                <c:pt idx="8">
                  <c:v>8.9280000000000008</c:v>
                </c:pt>
                <c:pt idx="9">
                  <c:v>9.1189999999999998</c:v>
                </c:pt>
                <c:pt idx="10">
                  <c:v>9.31</c:v>
                </c:pt>
                <c:pt idx="11">
                  <c:v>9.5009999999999994</c:v>
                </c:pt>
                <c:pt idx="12">
                  <c:v>9.6920000000000002</c:v>
                </c:pt>
                <c:pt idx="13">
                  <c:v>9.8829999999999991</c:v>
                </c:pt>
                <c:pt idx="14">
                  <c:v>10.074</c:v>
                </c:pt>
                <c:pt idx="15">
                  <c:v>10.265000000000001</c:v>
                </c:pt>
                <c:pt idx="16">
                  <c:v>10.456</c:v>
                </c:pt>
                <c:pt idx="17">
                  <c:v>10.647</c:v>
                </c:pt>
                <c:pt idx="18">
                  <c:v>10.837999999999999</c:v>
                </c:pt>
                <c:pt idx="19">
                  <c:v>11.029</c:v>
                </c:pt>
                <c:pt idx="20">
                  <c:v>11.22</c:v>
                </c:pt>
                <c:pt idx="21">
                  <c:v>11.411</c:v>
                </c:pt>
                <c:pt idx="22">
                  <c:v>11.602</c:v>
                </c:pt>
                <c:pt idx="23">
                  <c:v>11.792999999999999</c:v>
                </c:pt>
                <c:pt idx="24">
                  <c:v>11.984</c:v>
                </c:pt>
                <c:pt idx="25">
                  <c:v>12.175000000000001</c:v>
                </c:pt>
                <c:pt idx="26">
                  <c:v>12.366</c:v>
                </c:pt>
                <c:pt idx="27">
                  <c:v>12.557</c:v>
                </c:pt>
                <c:pt idx="28">
                  <c:v>12.747999999999999</c:v>
                </c:pt>
                <c:pt idx="29">
                  <c:v>12.939</c:v>
                </c:pt>
                <c:pt idx="30">
                  <c:v>13.13</c:v>
                </c:pt>
                <c:pt idx="31">
                  <c:v>13.321</c:v>
                </c:pt>
                <c:pt idx="32">
                  <c:v>13.512</c:v>
                </c:pt>
                <c:pt idx="33">
                  <c:v>13.702999999999999</c:v>
                </c:pt>
                <c:pt idx="34">
                  <c:v>13.894</c:v>
                </c:pt>
                <c:pt idx="35">
                  <c:v>14.085000000000001</c:v>
                </c:pt>
                <c:pt idx="36">
                  <c:v>14.276</c:v>
                </c:pt>
                <c:pt idx="37">
                  <c:v>14.467000000000001</c:v>
                </c:pt>
                <c:pt idx="38">
                  <c:v>14.657999999999999</c:v>
                </c:pt>
                <c:pt idx="39">
                  <c:v>14.849</c:v>
                </c:pt>
                <c:pt idx="40">
                  <c:v>15.04</c:v>
                </c:pt>
                <c:pt idx="41">
                  <c:v>15.231</c:v>
                </c:pt>
                <c:pt idx="42">
                  <c:v>15.422000000000001</c:v>
                </c:pt>
                <c:pt idx="43">
                  <c:v>15.613</c:v>
                </c:pt>
                <c:pt idx="44">
                  <c:v>15.804</c:v>
                </c:pt>
                <c:pt idx="45">
                  <c:v>15.994999999999999</c:v>
                </c:pt>
                <c:pt idx="46">
                  <c:v>16.186</c:v>
                </c:pt>
                <c:pt idx="47">
                  <c:v>16.376999999999999</c:v>
                </c:pt>
                <c:pt idx="48">
                  <c:v>16.568000000000001</c:v>
                </c:pt>
                <c:pt idx="49">
                  <c:v>16.759</c:v>
                </c:pt>
                <c:pt idx="50">
                  <c:v>16.95</c:v>
                </c:pt>
                <c:pt idx="51">
                  <c:v>17.140999999999998</c:v>
                </c:pt>
                <c:pt idx="52">
                  <c:v>17.332000000000001</c:v>
                </c:pt>
                <c:pt idx="53">
                  <c:v>17.523</c:v>
                </c:pt>
                <c:pt idx="54">
                  <c:v>17.713999999999999</c:v>
                </c:pt>
                <c:pt idx="55">
                  <c:v>17.905000000000001</c:v>
                </c:pt>
                <c:pt idx="56">
                  <c:v>18.096</c:v>
                </c:pt>
                <c:pt idx="57">
                  <c:v>18.286999999999999</c:v>
                </c:pt>
                <c:pt idx="58">
                  <c:v>18.478000000000002</c:v>
                </c:pt>
                <c:pt idx="59">
                  <c:v>18.669</c:v>
                </c:pt>
                <c:pt idx="60">
                  <c:v>18.86</c:v>
                </c:pt>
                <c:pt idx="61">
                  <c:v>19.050999999999998</c:v>
                </c:pt>
                <c:pt idx="62">
                  <c:v>19.242000000000001</c:v>
                </c:pt>
                <c:pt idx="63">
                  <c:v>19.433</c:v>
                </c:pt>
                <c:pt idx="64">
                  <c:v>19.623999999999999</c:v>
                </c:pt>
                <c:pt idx="65">
                  <c:v>19.815000000000001</c:v>
                </c:pt>
                <c:pt idx="66">
                  <c:v>20.006</c:v>
                </c:pt>
                <c:pt idx="67">
                  <c:v>20.196999999999999</c:v>
                </c:pt>
                <c:pt idx="68">
                  <c:v>20.388000000000002</c:v>
                </c:pt>
                <c:pt idx="69">
                  <c:v>20.579000000000001</c:v>
                </c:pt>
                <c:pt idx="70">
                  <c:v>20.77</c:v>
                </c:pt>
                <c:pt idx="71">
                  <c:v>20.960999999999999</c:v>
                </c:pt>
                <c:pt idx="72">
                  <c:v>21.152000000000001</c:v>
                </c:pt>
                <c:pt idx="73">
                  <c:v>21.343</c:v>
                </c:pt>
                <c:pt idx="74">
                  <c:v>21.533999999999999</c:v>
                </c:pt>
                <c:pt idx="75">
                  <c:v>21.725000000000001</c:v>
                </c:pt>
                <c:pt idx="76">
                  <c:v>21.916</c:v>
                </c:pt>
                <c:pt idx="77">
                  <c:v>22.106999999999999</c:v>
                </c:pt>
                <c:pt idx="78">
                  <c:v>22.297999999999998</c:v>
                </c:pt>
                <c:pt idx="79">
                  <c:v>22.489000000000001</c:v>
                </c:pt>
                <c:pt idx="80">
                  <c:v>22.68</c:v>
                </c:pt>
                <c:pt idx="81">
                  <c:v>22.870999999999999</c:v>
                </c:pt>
                <c:pt idx="82">
                  <c:v>23.062000000000001</c:v>
                </c:pt>
                <c:pt idx="83">
                  <c:v>23.253</c:v>
                </c:pt>
                <c:pt idx="84">
                  <c:v>23.443999999999999</c:v>
                </c:pt>
                <c:pt idx="85">
                  <c:v>23.635000000000002</c:v>
                </c:pt>
                <c:pt idx="86">
                  <c:v>23.826000000000001</c:v>
                </c:pt>
                <c:pt idx="87">
                  <c:v>24.016999999999999</c:v>
                </c:pt>
                <c:pt idx="88">
                  <c:v>24.207999999999998</c:v>
                </c:pt>
                <c:pt idx="89">
                  <c:v>24.399000000000001</c:v>
                </c:pt>
                <c:pt idx="90">
                  <c:v>24.59</c:v>
                </c:pt>
                <c:pt idx="91">
                  <c:v>24.780999999999999</c:v>
                </c:pt>
                <c:pt idx="92">
                  <c:v>24.972000000000001</c:v>
                </c:pt>
                <c:pt idx="93">
                  <c:v>25.163</c:v>
                </c:pt>
                <c:pt idx="94">
                  <c:v>25.353999999999999</c:v>
                </c:pt>
                <c:pt idx="95">
                  <c:v>25.545000000000002</c:v>
                </c:pt>
                <c:pt idx="96">
                  <c:v>25.736000000000001</c:v>
                </c:pt>
                <c:pt idx="97">
                  <c:v>25.927</c:v>
                </c:pt>
                <c:pt idx="98">
                  <c:v>26.117999999999999</c:v>
                </c:pt>
                <c:pt idx="99">
                  <c:v>26.309000000000001</c:v>
                </c:pt>
                <c:pt idx="100">
                  <c:v>26.5</c:v>
                </c:pt>
              </c:numCache>
            </c:numRef>
          </c:xVal>
          <c:yVal>
            <c:numRef>
              <c:f>Sheet1!$Q$2:$Q$102</c:f>
              <c:numCache>
                <c:formatCode>General</c:formatCode>
                <c:ptCount val="101"/>
                <c:pt idx="0">
                  <c:v>-291.55890000000005</c:v>
                </c:pt>
                <c:pt idx="1">
                  <c:v>-268.35820000000001</c:v>
                </c:pt>
                <c:pt idx="2">
                  <c:v>-249.45939999999999</c:v>
                </c:pt>
                <c:pt idx="3">
                  <c:v>-233.7115</c:v>
                </c:pt>
                <c:pt idx="4">
                  <c:v>-220.52379999999999</c:v>
                </c:pt>
                <c:pt idx="5">
                  <c:v>-211.04510000000002</c:v>
                </c:pt>
                <c:pt idx="6">
                  <c:v>-207.2996</c:v>
                </c:pt>
                <c:pt idx="7">
                  <c:v>-203.15549999999999</c:v>
                </c:pt>
                <c:pt idx="8">
                  <c:v>-198.83150000000001</c:v>
                </c:pt>
                <c:pt idx="9">
                  <c:v>-194.45959999999999</c:v>
                </c:pt>
                <c:pt idx="10">
                  <c:v>-190.09690000000001</c:v>
                </c:pt>
                <c:pt idx="11">
                  <c:v>-185.77209999999999</c:v>
                </c:pt>
                <c:pt idx="12">
                  <c:v>-181.5001</c:v>
                </c:pt>
                <c:pt idx="13">
                  <c:v>-177.29079999999999</c:v>
                </c:pt>
                <c:pt idx="14">
                  <c:v>-173.1489</c:v>
                </c:pt>
                <c:pt idx="15">
                  <c:v>-169.07839999999999</c:v>
                </c:pt>
                <c:pt idx="16">
                  <c:v>-165.08070000000001</c:v>
                </c:pt>
                <c:pt idx="17">
                  <c:v>-161.1574</c:v>
                </c:pt>
                <c:pt idx="18">
                  <c:v>-157.30860000000001</c:v>
                </c:pt>
                <c:pt idx="19">
                  <c:v>-153.53460000000001</c:v>
                </c:pt>
                <c:pt idx="20">
                  <c:v>-149.83500000000001</c:v>
                </c:pt>
                <c:pt idx="21">
                  <c:v>-146.20910000000001</c:v>
                </c:pt>
                <c:pt idx="22">
                  <c:v>-142.65649999999999</c:v>
                </c:pt>
                <c:pt idx="23">
                  <c:v>-139.17579999999998</c:v>
                </c:pt>
                <c:pt idx="24">
                  <c:v>-135.7663</c:v>
                </c:pt>
                <c:pt idx="25">
                  <c:v>-132.4271</c:v>
                </c:pt>
                <c:pt idx="26">
                  <c:v>-129.15639999999999</c:v>
                </c:pt>
                <c:pt idx="27">
                  <c:v>-125.9537</c:v>
                </c:pt>
                <c:pt idx="28">
                  <c:v>-122.81710000000001</c:v>
                </c:pt>
                <c:pt idx="29">
                  <c:v>-119.74560000000001</c:v>
                </c:pt>
                <c:pt idx="30">
                  <c:v>-116.73780000000001</c:v>
                </c:pt>
                <c:pt idx="31">
                  <c:v>-113.7924</c:v>
                </c:pt>
                <c:pt idx="32">
                  <c:v>-110.9081</c:v>
                </c:pt>
                <c:pt idx="33">
                  <c:v>-108.08319999999999</c:v>
                </c:pt>
                <c:pt idx="34">
                  <c:v>-105.31689999999999</c:v>
                </c:pt>
                <c:pt idx="35">
                  <c:v>-102.6074</c:v>
                </c:pt>
                <c:pt idx="36">
                  <c:v>-99.953679999999991</c:v>
                </c:pt>
                <c:pt idx="37">
                  <c:v>-97.354060000000004</c:v>
                </c:pt>
                <c:pt idx="38">
                  <c:v>-94.807609999999997</c:v>
                </c:pt>
                <c:pt idx="39">
                  <c:v>-92.31280000000001</c:v>
                </c:pt>
                <c:pt idx="40">
                  <c:v>-89.868369999999999</c:v>
                </c:pt>
                <c:pt idx="41">
                  <c:v>-87.473119999999994</c:v>
                </c:pt>
                <c:pt idx="42">
                  <c:v>-85.125960000000006</c:v>
                </c:pt>
                <c:pt idx="43">
                  <c:v>-82.825289999999995</c:v>
                </c:pt>
                <c:pt idx="44">
                  <c:v>-80.570429999999988</c:v>
                </c:pt>
                <c:pt idx="45">
                  <c:v>-78.359669999999994</c:v>
                </c:pt>
                <c:pt idx="46">
                  <c:v>-76.192399999999992</c:v>
                </c:pt>
                <c:pt idx="47">
                  <c:v>-74.067039999999992</c:v>
                </c:pt>
                <c:pt idx="48">
                  <c:v>-71.982849999999999</c:v>
                </c:pt>
                <c:pt idx="49">
                  <c:v>-69.938550000000006</c:v>
                </c:pt>
                <c:pt idx="50">
                  <c:v>-67.933149999999998</c:v>
                </c:pt>
                <c:pt idx="51">
                  <c:v>-65.96575</c:v>
                </c:pt>
                <c:pt idx="52">
                  <c:v>-64.035049999999998</c:v>
                </c:pt>
                <c:pt idx="53">
                  <c:v>-62.140500000000003</c:v>
                </c:pt>
                <c:pt idx="54">
                  <c:v>-60.280680000000004</c:v>
                </c:pt>
                <c:pt idx="55">
                  <c:v>-58.455150000000003</c:v>
                </c:pt>
                <c:pt idx="56">
                  <c:v>-56.662610000000001</c:v>
                </c:pt>
                <c:pt idx="57">
                  <c:v>-54.902320000000003</c:v>
                </c:pt>
                <c:pt idx="58">
                  <c:v>-53.173519999999996</c:v>
                </c:pt>
                <c:pt idx="59">
                  <c:v>-51.475239999999999</c:v>
                </c:pt>
                <c:pt idx="60">
                  <c:v>-49.806699999999999</c:v>
                </c:pt>
                <c:pt idx="61">
                  <c:v>-48.16724</c:v>
                </c:pt>
                <c:pt idx="62">
                  <c:v>-46.555800000000005</c:v>
                </c:pt>
                <c:pt idx="63">
                  <c:v>-44.972010000000004</c:v>
                </c:pt>
                <c:pt idx="64">
                  <c:v>-43.414720000000003</c:v>
                </c:pt>
                <c:pt idx="65">
                  <c:v>-41.883699999999997</c:v>
                </c:pt>
                <c:pt idx="66">
                  <c:v>-40.377940000000002</c:v>
                </c:pt>
                <c:pt idx="67">
                  <c:v>-38.896589999999996</c:v>
                </c:pt>
                <c:pt idx="68">
                  <c:v>-37.439309999999999</c:v>
                </c:pt>
                <c:pt idx="69">
                  <c:v>-36.005510000000001</c:v>
                </c:pt>
                <c:pt idx="70">
                  <c:v>-34.594389999999997</c:v>
                </c:pt>
                <c:pt idx="71">
                  <c:v>-33.205489999999998</c:v>
                </c:pt>
                <c:pt idx="72">
                  <c:v>-31.838090000000001</c:v>
                </c:pt>
                <c:pt idx="73">
                  <c:v>-30.491810000000001</c:v>
                </c:pt>
                <c:pt idx="74">
                  <c:v>-29.165959999999998</c:v>
                </c:pt>
                <c:pt idx="75">
                  <c:v>-27.860209999999999</c:v>
                </c:pt>
                <c:pt idx="76">
                  <c:v>-26.573990000000002</c:v>
                </c:pt>
                <c:pt idx="77">
                  <c:v>-25.306900000000002</c:v>
                </c:pt>
                <c:pt idx="78">
                  <c:v>-24.058709999999998</c:v>
                </c:pt>
                <c:pt idx="79">
                  <c:v>-22.82827</c:v>
                </c:pt>
                <c:pt idx="80">
                  <c:v>-21.615020000000001</c:v>
                </c:pt>
                <c:pt idx="81">
                  <c:v>-20.420349999999999</c:v>
                </c:pt>
                <c:pt idx="82">
                  <c:v>-19.244779999999999</c:v>
                </c:pt>
                <c:pt idx="83">
                  <c:v>-18.089359999999999</c:v>
                </c:pt>
                <c:pt idx="84">
                  <c:v>-16.957339999999999</c:v>
                </c:pt>
                <c:pt idx="85">
                  <c:v>-15.86382</c:v>
                </c:pt>
                <c:pt idx="86">
                  <c:v>-14.76951</c:v>
                </c:pt>
                <c:pt idx="87">
                  <c:v>-13.640370000000001</c:v>
                </c:pt>
                <c:pt idx="88">
                  <c:v>-12.498049999999999</c:v>
                </c:pt>
                <c:pt idx="89">
                  <c:v>-11.350610000000001</c:v>
                </c:pt>
                <c:pt idx="90">
                  <c:v>-10.198259999999999</c:v>
                </c:pt>
                <c:pt idx="91">
                  <c:v>-9.0391879999999993</c:v>
                </c:pt>
                <c:pt idx="92">
                  <c:v>-7.8680000000000003</c:v>
                </c:pt>
                <c:pt idx="93">
                  <c:v>-6.6754860000000003</c:v>
                </c:pt>
                <c:pt idx="94">
                  <c:v>-5.4421189999999999</c:v>
                </c:pt>
                <c:pt idx="95">
                  <c:v>-4.1616739999999997</c:v>
                </c:pt>
                <c:pt idx="96">
                  <c:v>-2.6528470000000004</c:v>
                </c:pt>
                <c:pt idx="97">
                  <c:v>-0.76267260000000003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v>With_shed</c:v>
          </c:tx>
          <c:marker>
            <c:symbol val="none"/>
          </c:marker>
          <c:xVal>
            <c:numRef>
              <c:f>Sheet1!$P$2:$P$102</c:f>
              <c:numCache>
                <c:formatCode>General</c:formatCode>
                <c:ptCount val="101"/>
                <c:pt idx="0">
                  <c:v>7.4</c:v>
                </c:pt>
                <c:pt idx="1">
                  <c:v>7.5910000000000002</c:v>
                </c:pt>
                <c:pt idx="2">
                  <c:v>7.782</c:v>
                </c:pt>
                <c:pt idx="3">
                  <c:v>7.9729999999999999</c:v>
                </c:pt>
                <c:pt idx="4">
                  <c:v>8.1639999999999997</c:v>
                </c:pt>
                <c:pt idx="5">
                  <c:v>8.3550000000000004</c:v>
                </c:pt>
                <c:pt idx="6">
                  <c:v>8.5459999999999994</c:v>
                </c:pt>
                <c:pt idx="7">
                  <c:v>8.7370000000000001</c:v>
                </c:pt>
                <c:pt idx="8">
                  <c:v>8.9280000000000008</c:v>
                </c:pt>
                <c:pt idx="9">
                  <c:v>9.1189999999999998</c:v>
                </c:pt>
                <c:pt idx="10">
                  <c:v>9.31</c:v>
                </c:pt>
                <c:pt idx="11">
                  <c:v>9.5009999999999994</c:v>
                </c:pt>
                <c:pt idx="12">
                  <c:v>9.6920000000000002</c:v>
                </c:pt>
                <c:pt idx="13">
                  <c:v>9.8829999999999991</c:v>
                </c:pt>
                <c:pt idx="14">
                  <c:v>10.074</c:v>
                </c:pt>
                <c:pt idx="15">
                  <c:v>10.265000000000001</c:v>
                </c:pt>
                <c:pt idx="16">
                  <c:v>10.456</c:v>
                </c:pt>
                <c:pt idx="17">
                  <c:v>10.647</c:v>
                </c:pt>
                <c:pt idx="18">
                  <c:v>10.837999999999999</c:v>
                </c:pt>
                <c:pt idx="19">
                  <c:v>11.029</c:v>
                </c:pt>
                <c:pt idx="20">
                  <c:v>11.22</c:v>
                </c:pt>
                <c:pt idx="21">
                  <c:v>11.411</c:v>
                </c:pt>
                <c:pt idx="22">
                  <c:v>11.602</c:v>
                </c:pt>
                <c:pt idx="23">
                  <c:v>11.792999999999999</c:v>
                </c:pt>
                <c:pt idx="24">
                  <c:v>11.984</c:v>
                </c:pt>
                <c:pt idx="25">
                  <c:v>12.175000000000001</c:v>
                </c:pt>
                <c:pt idx="26">
                  <c:v>12.366</c:v>
                </c:pt>
                <c:pt idx="27">
                  <c:v>12.557</c:v>
                </c:pt>
                <c:pt idx="28">
                  <c:v>12.747999999999999</c:v>
                </c:pt>
                <c:pt idx="29">
                  <c:v>12.939</c:v>
                </c:pt>
                <c:pt idx="30">
                  <c:v>13.13</c:v>
                </c:pt>
                <c:pt idx="31">
                  <c:v>13.321</c:v>
                </c:pt>
                <c:pt idx="32">
                  <c:v>13.512</c:v>
                </c:pt>
                <c:pt idx="33">
                  <c:v>13.702999999999999</c:v>
                </c:pt>
                <c:pt idx="34">
                  <c:v>13.894</c:v>
                </c:pt>
                <c:pt idx="35">
                  <c:v>14.085000000000001</c:v>
                </c:pt>
                <c:pt idx="36">
                  <c:v>14.276</c:v>
                </c:pt>
                <c:pt idx="37">
                  <c:v>14.467000000000001</c:v>
                </c:pt>
                <c:pt idx="38">
                  <c:v>14.657999999999999</c:v>
                </c:pt>
                <c:pt idx="39">
                  <c:v>14.849</c:v>
                </c:pt>
                <c:pt idx="40">
                  <c:v>15.04</c:v>
                </c:pt>
                <c:pt idx="41">
                  <c:v>15.231</c:v>
                </c:pt>
                <c:pt idx="42">
                  <c:v>15.422000000000001</c:v>
                </c:pt>
                <c:pt idx="43">
                  <c:v>15.613</c:v>
                </c:pt>
                <c:pt idx="44">
                  <c:v>15.804</c:v>
                </c:pt>
                <c:pt idx="45">
                  <c:v>15.994999999999999</c:v>
                </c:pt>
                <c:pt idx="46">
                  <c:v>16.186</c:v>
                </c:pt>
                <c:pt idx="47">
                  <c:v>16.376999999999999</c:v>
                </c:pt>
                <c:pt idx="48">
                  <c:v>16.568000000000001</c:v>
                </c:pt>
                <c:pt idx="49">
                  <c:v>16.759</c:v>
                </c:pt>
                <c:pt idx="50">
                  <c:v>16.95</c:v>
                </c:pt>
                <c:pt idx="51">
                  <c:v>17.140999999999998</c:v>
                </c:pt>
                <c:pt idx="52">
                  <c:v>17.332000000000001</c:v>
                </c:pt>
                <c:pt idx="53">
                  <c:v>17.523</c:v>
                </c:pt>
                <c:pt idx="54">
                  <c:v>17.713999999999999</c:v>
                </c:pt>
                <c:pt idx="55">
                  <c:v>17.905000000000001</c:v>
                </c:pt>
                <c:pt idx="56">
                  <c:v>18.096</c:v>
                </c:pt>
                <c:pt idx="57">
                  <c:v>18.286999999999999</c:v>
                </c:pt>
                <c:pt idx="58">
                  <c:v>18.478000000000002</c:v>
                </c:pt>
                <c:pt idx="59">
                  <c:v>18.669</c:v>
                </c:pt>
                <c:pt idx="60">
                  <c:v>18.86</c:v>
                </c:pt>
                <c:pt idx="61">
                  <c:v>19.050999999999998</c:v>
                </c:pt>
                <c:pt idx="62">
                  <c:v>19.242000000000001</c:v>
                </c:pt>
                <c:pt idx="63">
                  <c:v>19.433</c:v>
                </c:pt>
                <c:pt idx="64">
                  <c:v>19.623999999999999</c:v>
                </c:pt>
                <c:pt idx="65">
                  <c:v>19.815000000000001</c:v>
                </c:pt>
                <c:pt idx="66">
                  <c:v>20.006</c:v>
                </c:pt>
                <c:pt idx="67">
                  <c:v>20.196999999999999</c:v>
                </c:pt>
                <c:pt idx="68">
                  <c:v>20.388000000000002</c:v>
                </c:pt>
                <c:pt idx="69">
                  <c:v>20.579000000000001</c:v>
                </c:pt>
                <c:pt idx="70">
                  <c:v>20.77</c:v>
                </c:pt>
                <c:pt idx="71">
                  <c:v>20.960999999999999</c:v>
                </c:pt>
                <c:pt idx="72">
                  <c:v>21.152000000000001</c:v>
                </c:pt>
                <c:pt idx="73">
                  <c:v>21.343</c:v>
                </c:pt>
                <c:pt idx="74">
                  <c:v>21.533999999999999</c:v>
                </c:pt>
                <c:pt idx="75">
                  <c:v>21.725000000000001</c:v>
                </c:pt>
                <c:pt idx="76">
                  <c:v>21.916</c:v>
                </c:pt>
                <c:pt idx="77">
                  <c:v>22.106999999999999</c:v>
                </c:pt>
                <c:pt idx="78">
                  <c:v>22.297999999999998</c:v>
                </c:pt>
                <c:pt idx="79">
                  <c:v>22.489000000000001</c:v>
                </c:pt>
                <c:pt idx="80">
                  <c:v>22.68</c:v>
                </c:pt>
                <c:pt idx="81">
                  <c:v>22.870999999999999</c:v>
                </c:pt>
                <c:pt idx="82">
                  <c:v>23.062000000000001</c:v>
                </c:pt>
                <c:pt idx="83">
                  <c:v>23.253</c:v>
                </c:pt>
                <c:pt idx="84">
                  <c:v>23.443999999999999</c:v>
                </c:pt>
                <c:pt idx="85">
                  <c:v>23.635000000000002</c:v>
                </c:pt>
                <c:pt idx="86">
                  <c:v>23.826000000000001</c:v>
                </c:pt>
                <c:pt idx="87">
                  <c:v>24.016999999999999</c:v>
                </c:pt>
                <c:pt idx="88">
                  <c:v>24.207999999999998</c:v>
                </c:pt>
                <c:pt idx="89">
                  <c:v>24.399000000000001</c:v>
                </c:pt>
                <c:pt idx="90">
                  <c:v>24.59</c:v>
                </c:pt>
                <c:pt idx="91">
                  <c:v>24.780999999999999</c:v>
                </c:pt>
                <c:pt idx="92">
                  <c:v>24.972000000000001</c:v>
                </c:pt>
                <c:pt idx="93">
                  <c:v>25.163</c:v>
                </c:pt>
                <c:pt idx="94">
                  <c:v>25.353999999999999</c:v>
                </c:pt>
                <c:pt idx="95">
                  <c:v>25.545000000000002</c:v>
                </c:pt>
                <c:pt idx="96">
                  <c:v>25.736000000000001</c:v>
                </c:pt>
                <c:pt idx="97">
                  <c:v>25.927</c:v>
                </c:pt>
                <c:pt idx="98">
                  <c:v>26.117999999999999</c:v>
                </c:pt>
                <c:pt idx="99">
                  <c:v>26.309000000000001</c:v>
                </c:pt>
                <c:pt idx="100">
                  <c:v>26.5</c:v>
                </c:pt>
              </c:numCache>
            </c:numRef>
          </c:xVal>
          <c:yVal>
            <c:numRef>
              <c:f>Sheet1!$R$2:$R$102</c:f>
              <c:numCache>
                <c:formatCode>General</c:formatCode>
                <c:ptCount val="101"/>
                <c:pt idx="0">
                  <c:v>-298.90559999999999</c:v>
                </c:pt>
                <c:pt idx="1">
                  <c:v>-298.90559999999999</c:v>
                </c:pt>
                <c:pt idx="2">
                  <c:v>-298.90559999999999</c:v>
                </c:pt>
                <c:pt idx="3">
                  <c:v>-296.78100000000001</c:v>
                </c:pt>
                <c:pt idx="4">
                  <c:v>-294.48680000000002</c:v>
                </c:pt>
                <c:pt idx="5">
                  <c:v>-292.41970000000003</c:v>
                </c:pt>
                <c:pt idx="6">
                  <c:v>-291.93090000000001</c:v>
                </c:pt>
                <c:pt idx="7">
                  <c:v>-291.31229999999999</c:v>
                </c:pt>
                <c:pt idx="8">
                  <c:v>-290.59859999999998</c:v>
                </c:pt>
                <c:pt idx="9">
                  <c:v>-289.79340000000002</c:v>
                </c:pt>
                <c:pt idx="10">
                  <c:v>-288.89499999999998</c:v>
                </c:pt>
                <c:pt idx="11">
                  <c:v>-287.89929999999998</c:v>
                </c:pt>
                <c:pt idx="12">
                  <c:v>-286.80190000000005</c:v>
                </c:pt>
                <c:pt idx="13">
                  <c:v>-285.59719999999999</c:v>
                </c:pt>
                <c:pt idx="14">
                  <c:v>-284.2792</c:v>
                </c:pt>
                <c:pt idx="15">
                  <c:v>-282.84100000000001</c:v>
                </c:pt>
                <c:pt idx="16">
                  <c:v>-281.27479999999997</c:v>
                </c:pt>
                <c:pt idx="17">
                  <c:v>-279.57229999999998</c:v>
                </c:pt>
                <c:pt idx="18">
                  <c:v>-277.72359999999998</c:v>
                </c:pt>
                <c:pt idx="19">
                  <c:v>-275.71809999999999</c:v>
                </c:pt>
                <c:pt idx="20">
                  <c:v>-273.54230000000001</c:v>
                </c:pt>
                <c:pt idx="21">
                  <c:v>-271.18119999999999</c:v>
                </c:pt>
                <c:pt idx="22">
                  <c:v>-268.61529999999999</c:v>
                </c:pt>
                <c:pt idx="23">
                  <c:v>-265.82130000000001</c:v>
                </c:pt>
                <c:pt idx="24">
                  <c:v>-262.7731</c:v>
                </c:pt>
                <c:pt idx="25">
                  <c:v>-259.44880000000001</c:v>
                </c:pt>
                <c:pt idx="26">
                  <c:v>-255.84029999999998</c:v>
                </c:pt>
                <c:pt idx="27">
                  <c:v>-251.9598</c:v>
                </c:pt>
                <c:pt idx="28">
                  <c:v>-247.8364</c:v>
                </c:pt>
                <c:pt idx="29">
                  <c:v>-243.50820000000002</c:v>
                </c:pt>
                <c:pt idx="30">
                  <c:v>-239.01670000000001</c:v>
                </c:pt>
                <c:pt idx="31">
                  <c:v>-234.40010000000001</c:v>
                </c:pt>
                <c:pt idx="32">
                  <c:v>-229.6936</c:v>
                </c:pt>
                <c:pt idx="33">
                  <c:v>-224.9256</c:v>
                </c:pt>
                <c:pt idx="34">
                  <c:v>-220.12090000000001</c:v>
                </c:pt>
                <c:pt idx="35">
                  <c:v>-215.29859999999999</c:v>
                </c:pt>
                <c:pt idx="36">
                  <c:v>-210.47560000000001</c:v>
                </c:pt>
                <c:pt idx="37">
                  <c:v>-205.66399999999999</c:v>
                </c:pt>
                <c:pt idx="38">
                  <c:v>-200.8749</c:v>
                </c:pt>
                <c:pt idx="39">
                  <c:v>-196.1165</c:v>
                </c:pt>
                <c:pt idx="40">
                  <c:v>-191.3956</c:v>
                </c:pt>
                <c:pt idx="41">
                  <c:v>-186.71779999999998</c:v>
                </c:pt>
                <c:pt idx="42">
                  <c:v>-182.0881</c:v>
                </c:pt>
                <c:pt idx="43">
                  <c:v>-177.50920000000002</c:v>
                </c:pt>
                <c:pt idx="44">
                  <c:v>-172.98479999999998</c:v>
                </c:pt>
                <c:pt idx="45">
                  <c:v>-168.5163</c:v>
                </c:pt>
                <c:pt idx="46">
                  <c:v>-164.10640000000001</c:v>
                </c:pt>
                <c:pt idx="47">
                  <c:v>-159.75539999999998</c:v>
                </c:pt>
                <c:pt idx="48">
                  <c:v>-155.4648</c:v>
                </c:pt>
                <c:pt idx="49">
                  <c:v>-151.23500000000001</c:v>
                </c:pt>
                <c:pt idx="50">
                  <c:v>-147.06620000000001</c:v>
                </c:pt>
                <c:pt idx="51">
                  <c:v>-142.959</c:v>
                </c:pt>
                <c:pt idx="52">
                  <c:v>-138.91249999999999</c:v>
                </c:pt>
                <c:pt idx="53">
                  <c:v>-134.9273</c:v>
                </c:pt>
                <c:pt idx="54">
                  <c:v>-131.00210000000001</c:v>
                </c:pt>
                <c:pt idx="55">
                  <c:v>-127.1373</c:v>
                </c:pt>
                <c:pt idx="56">
                  <c:v>-123.33160000000001</c:v>
                </c:pt>
                <c:pt idx="57">
                  <c:v>-119.58439999999999</c:v>
                </c:pt>
                <c:pt idx="58">
                  <c:v>-115.89530000000001</c:v>
                </c:pt>
                <c:pt idx="59">
                  <c:v>-112.26310000000001</c:v>
                </c:pt>
                <c:pt idx="60">
                  <c:v>-108.687</c:v>
                </c:pt>
                <c:pt idx="61">
                  <c:v>-105.16630000000001</c:v>
                </c:pt>
                <c:pt idx="62">
                  <c:v>-101.6995</c:v>
                </c:pt>
                <c:pt idx="63">
                  <c:v>-98.286529999999999</c:v>
                </c:pt>
                <c:pt idx="64">
                  <c:v>-94.925330000000002</c:v>
                </c:pt>
                <c:pt idx="65">
                  <c:v>-91.616029999999995</c:v>
                </c:pt>
                <c:pt idx="66">
                  <c:v>-88.356880000000004</c:v>
                </c:pt>
                <c:pt idx="67">
                  <c:v>-85.146570000000011</c:v>
                </c:pt>
                <c:pt idx="68">
                  <c:v>-81.984690000000001</c:v>
                </c:pt>
                <c:pt idx="69">
                  <c:v>-78.870350000000002</c:v>
                </c:pt>
                <c:pt idx="70">
                  <c:v>-75.802120000000002</c:v>
                </c:pt>
                <c:pt idx="71">
                  <c:v>-72.779229999999998</c:v>
                </c:pt>
                <c:pt idx="72">
                  <c:v>-69.800710000000009</c:v>
                </c:pt>
                <c:pt idx="73">
                  <c:v>-66.865619999999993</c:v>
                </c:pt>
                <c:pt idx="74">
                  <c:v>-63.97289</c:v>
                </c:pt>
                <c:pt idx="75">
                  <c:v>-61.121929999999999</c:v>
                </c:pt>
                <c:pt idx="76">
                  <c:v>-58.311779999999999</c:v>
                </c:pt>
                <c:pt idx="77">
                  <c:v>-55.541699999999999</c:v>
                </c:pt>
                <c:pt idx="78">
                  <c:v>-52.811349999999997</c:v>
                </c:pt>
                <c:pt idx="79">
                  <c:v>-50.118600000000001</c:v>
                </c:pt>
                <c:pt idx="80">
                  <c:v>-47.46237</c:v>
                </c:pt>
                <c:pt idx="81">
                  <c:v>-44.845519999999993</c:v>
                </c:pt>
                <c:pt idx="82">
                  <c:v>-42.269449999999999</c:v>
                </c:pt>
                <c:pt idx="83">
                  <c:v>-39.736419999999995</c:v>
                </c:pt>
                <c:pt idx="84">
                  <c:v>-37.253819999999997</c:v>
                </c:pt>
                <c:pt idx="85">
                  <c:v>-34.855719999999998</c:v>
                </c:pt>
                <c:pt idx="86">
                  <c:v>-32.455509999999997</c:v>
                </c:pt>
                <c:pt idx="87">
                  <c:v>-29.980080000000001</c:v>
                </c:pt>
                <c:pt idx="88">
                  <c:v>-27.473890000000001</c:v>
                </c:pt>
                <c:pt idx="89">
                  <c:v>-24.955209999999997</c:v>
                </c:pt>
                <c:pt idx="90">
                  <c:v>-22.424589999999998</c:v>
                </c:pt>
                <c:pt idx="91">
                  <c:v>-19.878119999999999</c:v>
                </c:pt>
                <c:pt idx="92">
                  <c:v>-17.30414</c:v>
                </c:pt>
                <c:pt idx="93">
                  <c:v>-14.68281</c:v>
                </c:pt>
                <c:pt idx="94">
                  <c:v>-11.969790000000001</c:v>
                </c:pt>
                <c:pt idx="95">
                  <c:v>-9.153690000000001</c:v>
                </c:pt>
                <c:pt idx="96">
                  <c:v>-5.8355930000000003</c:v>
                </c:pt>
                <c:pt idx="97">
                  <c:v>-1.677546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v>Linear_line</c:v>
          </c:tx>
          <c:spPr>
            <a:ln>
              <a:solidFill>
                <a:srgbClr val="00B050"/>
              </a:solidFill>
              <a:prstDash val="sysDot"/>
            </a:ln>
          </c:spPr>
          <c:marker>
            <c:symbol val="none"/>
          </c:marker>
          <c:xVal>
            <c:numRef>
              <c:f>Sheet1!$S$2:$S$3</c:f>
              <c:numCache>
                <c:formatCode>General</c:formatCode>
                <c:ptCount val="2"/>
                <c:pt idx="0">
                  <c:v>7.4</c:v>
                </c:pt>
                <c:pt idx="1">
                  <c:v>26</c:v>
                </c:pt>
              </c:numCache>
            </c:numRef>
          </c:xVal>
          <c:yVal>
            <c:numRef>
              <c:f>Sheet1!$T$2:$T$3</c:f>
              <c:numCache>
                <c:formatCode>General</c:formatCode>
                <c:ptCount val="2"/>
                <c:pt idx="0">
                  <c:v>-300</c:v>
                </c:pt>
                <c:pt idx="1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606976"/>
        <c:axId val="132831872"/>
      </c:scatterChart>
      <c:valAx>
        <c:axId val="132606976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Insulator Surface 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32831872"/>
        <c:crossesAt val="-300"/>
        <c:crossBetween val="midCat"/>
      </c:valAx>
      <c:valAx>
        <c:axId val="132831872"/>
        <c:scaling>
          <c:orientation val="minMax"/>
          <c:max val="0"/>
          <c:min val="-30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Potential (kV)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32606976"/>
        <c:crosses val="autoZero"/>
        <c:crossBetween val="midCat"/>
      </c:valAx>
      <c:spPr>
        <a:ln w="25400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18971275196014292"/>
          <c:y val="0.15451672106757142"/>
          <c:w val="0.71532255756640795"/>
          <c:h val="7.0701409408764543E-2"/>
        </c:manualLayout>
      </c:layout>
      <c:overlay val="0"/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Emittance vs Gun HV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X</c:v>
          </c:tx>
          <c:spPr>
            <a:ln w="25400">
              <a:noFill/>
            </a:ln>
          </c:spPr>
          <c:errBars>
            <c:errDir val="y"/>
            <c:errBarType val="both"/>
            <c:errValType val="percentage"/>
            <c:noEndCap val="0"/>
            <c:val val="10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'Jan15-29(0.31)'!$G$25:$G$31</c:f>
              <c:numCache>
                <c:formatCode>General</c:formatCode>
                <c:ptCount val="7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'Jan15-29(0.31)'!$L$25:$L$31</c:f>
              <c:numCache>
                <c:formatCode>General</c:formatCode>
                <c:ptCount val="7"/>
                <c:pt idx="0">
                  <c:v>0.21390000000000001</c:v>
                </c:pt>
                <c:pt idx="1">
                  <c:v>0.1671</c:v>
                </c:pt>
                <c:pt idx="2">
                  <c:v>9.9599999999999994E-2</c:v>
                </c:pt>
                <c:pt idx="3">
                  <c:v>0.14510000000000001</c:v>
                </c:pt>
                <c:pt idx="4">
                  <c:v>0.1232</c:v>
                </c:pt>
                <c:pt idx="5">
                  <c:v>0.14319999999999999</c:v>
                </c:pt>
                <c:pt idx="6">
                  <c:v>0.14119999999999999</c:v>
                </c:pt>
              </c:numCache>
            </c:numRef>
          </c:yVal>
          <c:smooth val="0"/>
        </c:ser>
        <c:ser>
          <c:idx val="0"/>
          <c:order val="1"/>
          <c:tx>
            <c:v>y</c:v>
          </c:tx>
          <c:spPr>
            <a:ln w="25400">
              <a:noFill/>
            </a:ln>
          </c:spPr>
          <c:marker>
            <c:symbol val="circle"/>
            <c:size val="5"/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percentage"/>
            <c:noEndCap val="0"/>
            <c:val val="10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'Jan15-29(0.31)'!$G$25:$G$31</c:f>
              <c:numCache>
                <c:formatCode>General</c:formatCode>
                <c:ptCount val="7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230</c:v>
                </c:pt>
                <c:pt idx="5">
                  <c:v>250</c:v>
                </c:pt>
                <c:pt idx="6">
                  <c:v>300</c:v>
                </c:pt>
              </c:numCache>
            </c:numRef>
          </c:xVal>
          <c:yVal>
            <c:numRef>
              <c:f>'Jan15-29(0.31)'!$N$25:$N$31</c:f>
              <c:numCache>
                <c:formatCode>General</c:formatCode>
                <c:ptCount val="7"/>
                <c:pt idx="0">
                  <c:v>0.17460000000000001</c:v>
                </c:pt>
                <c:pt idx="1">
                  <c:v>0.1305</c:v>
                </c:pt>
                <c:pt idx="2">
                  <c:v>0.1134</c:v>
                </c:pt>
                <c:pt idx="3">
                  <c:v>0.12809999999999999</c:v>
                </c:pt>
                <c:pt idx="4">
                  <c:v>0.1171</c:v>
                </c:pt>
                <c:pt idx="5">
                  <c:v>0.13569999999999999</c:v>
                </c:pt>
                <c:pt idx="6">
                  <c:v>0.13109999999999999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948544"/>
        <c:axId val="135968256"/>
      </c:scatterChart>
      <c:valAx>
        <c:axId val="135948544"/>
        <c:scaling>
          <c:orientation val="minMax"/>
          <c:max val="3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Gun HV (kV)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35968256"/>
        <c:crosses val="autoZero"/>
        <c:crossBetween val="midCat"/>
      </c:valAx>
      <c:valAx>
        <c:axId val="135968256"/>
        <c:scaling>
          <c:orientation val="minMax"/>
          <c:max val="0.30000000000000004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Emittance (mm mrad)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en-US"/>
          </a:p>
        </c:txPr>
        <c:crossAx val="135948544"/>
        <c:crosses val="autoZero"/>
        <c:crossBetween val="midCat"/>
      </c:valAx>
      <c:spPr>
        <a:ln w="25400"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1500" baseline="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7E03ACB5-87A8-41F7-A7FB-9449A86E4D78}" type="datetimeFigureOut">
              <a:rPr lang="en-US" smtClean="0"/>
              <a:t>4/17/2018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692150"/>
            <a:ext cx="276860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C8D95D5C-8AAF-4831-B20D-35DF24E9E4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7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82800" y="692150"/>
            <a:ext cx="276860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95D5C-8AAF-4831-B20D-35DF24E9E4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4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12782554"/>
            <a:ext cx="27980640" cy="8820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23317200"/>
            <a:ext cx="23042880" cy="10515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1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3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34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46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580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69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812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9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4F41-7352-4776-AA80-B65CCD8681DD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C6FA7-EFF1-4607-A396-E987FF0612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510A9-52FD-448E-AC92-372F0CD43F82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5A18-8050-4D6C-BB69-2C973897C7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9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396280" y="7905750"/>
            <a:ext cx="33329880" cy="1685258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6640" y="7905750"/>
            <a:ext cx="99441000" cy="1685258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12ED9-E06E-4043-AE95-611F0812E1BB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916E4-C3EC-44AE-B854-DDF997F5E7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8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07F99-6066-44F9-8726-C1227C01FF5A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B192-987E-440B-B3E0-77C4577636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8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26441403"/>
            <a:ext cx="27980640" cy="8172450"/>
          </a:xfrm>
        </p:spPr>
        <p:txBody>
          <a:bodyPr anchor="t"/>
          <a:lstStyle>
            <a:lvl1pPr algn="l">
              <a:defRPr sz="18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17440281"/>
            <a:ext cx="27980640" cy="9001123"/>
          </a:xfrm>
        </p:spPr>
        <p:txBody>
          <a:bodyPr anchor="b"/>
          <a:lstStyle>
            <a:lvl1pPr marL="0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1pPr>
            <a:lvl2pPr marL="2116015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2pPr>
            <a:lvl3pPr marL="4232029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3pPr>
            <a:lvl4pPr marL="6348046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4pPr>
            <a:lvl5pPr marL="846406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5pPr>
            <a:lvl6pPr marL="10580075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6pPr>
            <a:lvl7pPr marL="1269609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7pPr>
            <a:lvl8pPr marL="14812105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8pPr>
            <a:lvl9pPr marL="1692812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85098-2715-4E84-B52D-C08E7B327181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4CB48-AC08-4613-848B-36E75F2CE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1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0" y="46081950"/>
            <a:ext cx="66385440" cy="130349628"/>
          </a:xfrm>
        </p:spPr>
        <p:txBody>
          <a:bodyPr/>
          <a:lstStyle>
            <a:lvl1pPr>
              <a:defRPr sz="13000"/>
            </a:lvl1pPr>
            <a:lvl2pPr>
              <a:defRPr sz="11200"/>
            </a:lvl2pPr>
            <a:lvl3pPr>
              <a:defRPr sz="93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40720" y="46081950"/>
            <a:ext cx="66385440" cy="130349628"/>
          </a:xfrm>
        </p:spPr>
        <p:txBody>
          <a:bodyPr/>
          <a:lstStyle>
            <a:lvl1pPr>
              <a:defRPr sz="13000"/>
            </a:lvl1pPr>
            <a:lvl2pPr>
              <a:defRPr sz="11200"/>
            </a:lvl2pPr>
            <a:lvl3pPr>
              <a:defRPr sz="9300"/>
            </a:lvl3pPr>
            <a:lvl4pPr>
              <a:defRPr sz="8300"/>
            </a:lvl4pPr>
            <a:lvl5pPr>
              <a:defRPr sz="8300"/>
            </a:lvl5pPr>
            <a:lvl6pPr>
              <a:defRPr sz="8300"/>
            </a:lvl6pPr>
            <a:lvl7pPr>
              <a:defRPr sz="8300"/>
            </a:lvl7pPr>
            <a:lvl8pPr>
              <a:defRPr sz="8300"/>
            </a:lvl8pPr>
            <a:lvl9pPr>
              <a:defRPr sz="8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4CDE-378E-4CEC-9C77-95EF682F94DC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1A5B9-B598-4C90-B5E4-38CAD5567F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2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647828"/>
            <a:ext cx="2962656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9210677"/>
            <a:ext cx="14544678" cy="3838573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16015" indent="0">
              <a:buNone/>
              <a:defRPr sz="9300" b="1"/>
            </a:lvl2pPr>
            <a:lvl3pPr marL="4232029" indent="0">
              <a:buNone/>
              <a:defRPr sz="8300" b="1"/>
            </a:lvl3pPr>
            <a:lvl4pPr marL="6348046" indent="0">
              <a:buNone/>
              <a:defRPr sz="7400" b="1"/>
            </a:lvl4pPr>
            <a:lvl5pPr marL="8464061" indent="0">
              <a:buNone/>
              <a:defRPr sz="7400" b="1"/>
            </a:lvl5pPr>
            <a:lvl6pPr marL="10580075" indent="0">
              <a:buNone/>
              <a:defRPr sz="7400" b="1"/>
            </a:lvl6pPr>
            <a:lvl7pPr marL="12696090" indent="0">
              <a:buNone/>
              <a:defRPr sz="7400" b="1"/>
            </a:lvl7pPr>
            <a:lvl8pPr marL="14812105" indent="0">
              <a:buNone/>
              <a:defRPr sz="7400" b="1"/>
            </a:lvl8pPr>
            <a:lvl9pPr marL="16928120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13049250"/>
            <a:ext cx="14544678" cy="23707728"/>
          </a:xfrm>
        </p:spPr>
        <p:txBody>
          <a:bodyPr/>
          <a:lstStyle>
            <a:lvl1pPr>
              <a:defRPr sz="11200"/>
            </a:lvl1pPr>
            <a:lvl2pPr>
              <a:defRPr sz="9300"/>
            </a:lvl2pPr>
            <a:lvl3pPr>
              <a:defRPr sz="83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3" y="9210677"/>
            <a:ext cx="14550391" cy="3838573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16015" indent="0">
              <a:buNone/>
              <a:defRPr sz="9300" b="1"/>
            </a:lvl2pPr>
            <a:lvl3pPr marL="4232029" indent="0">
              <a:buNone/>
              <a:defRPr sz="8300" b="1"/>
            </a:lvl3pPr>
            <a:lvl4pPr marL="6348046" indent="0">
              <a:buNone/>
              <a:defRPr sz="7400" b="1"/>
            </a:lvl4pPr>
            <a:lvl5pPr marL="8464061" indent="0">
              <a:buNone/>
              <a:defRPr sz="7400" b="1"/>
            </a:lvl5pPr>
            <a:lvl6pPr marL="10580075" indent="0">
              <a:buNone/>
              <a:defRPr sz="7400" b="1"/>
            </a:lvl6pPr>
            <a:lvl7pPr marL="12696090" indent="0">
              <a:buNone/>
              <a:defRPr sz="7400" b="1"/>
            </a:lvl7pPr>
            <a:lvl8pPr marL="14812105" indent="0">
              <a:buNone/>
              <a:defRPr sz="7400" b="1"/>
            </a:lvl8pPr>
            <a:lvl9pPr marL="16928120" indent="0">
              <a:buNone/>
              <a:defRPr sz="7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3" y="13049250"/>
            <a:ext cx="14550391" cy="23707728"/>
          </a:xfrm>
        </p:spPr>
        <p:txBody>
          <a:bodyPr/>
          <a:lstStyle>
            <a:lvl1pPr>
              <a:defRPr sz="11200"/>
            </a:lvl1pPr>
            <a:lvl2pPr>
              <a:defRPr sz="9300"/>
            </a:lvl2pPr>
            <a:lvl3pPr>
              <a:defRPr sz="83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9B59D-C750-404C-8885-C2F5FDF3A22B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2B54C-57BD-4576-A6D0-CF04A037C5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F3EA-28E7-4465-88B3-BDE8B3EC043E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42DD0-2064-4448-A18C-005E067BCB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9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79490-9886-4115-95BB-28D2CF432A87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B638E-85F5-4715-AA6E-4827068868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3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3" y="1638300"/>
            <a:ext cx="10829926" cy="6972300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4" y="1638303"/>
            <a:ext cx="18402300" cy="35118678"/>
          </a:xfrm>
        </p:spPr>
        <p:txBody>
          <a:bodyPr/>
          <a:lstStyle>
            <a:lvl1pPr>
              <a:defRPr sz="14800"/>
            </a:lvl1pPr>
            <a:lvl2pPr>
              <a:defRPr sz="13000"/>
            </a:lvl2pPr>
            <a:lvl3pPr>
              <a:defRPr sz="112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3" y="8610604"/>
            <a:ext cx="10829926" cy="28146378"/>
          </a:xfrm>
        </p:spPr>
        <p:txBody>
          <a:bodyPr/>
          <a:lstStyle>
            <a:lvl1pPr marL="0" indent="0">
              <a:buNone/>
              <a:defRPr sz="6500"/>
            </a:lvl1pPr>
            <a:lvl2pPr marL="2116015" indent="0">
              <a:buNone/>
              <a:defRPr sz="5600"/>
            </a:lvl2pPr>
            <a:lvl3pPr marL="4232029" indent="0">
              <a:buNone/>
              <a:defRPr sz="4600"/>
            </a:lvl3pPr>
            <a:lvl4pPr marL="6348046" indent="0">
              <a:buNone/>
              <a:defRPr sz="4200"/>
            </a:lvl4pPr>
            <a:lvl5pPr marL="8464061" indent="0">
              <a:buNone/>
              <a:defRPr sz="4200"/>
            </a:lvl5pPr>
            <a:lvl6pPr marL="10580075" indent="0">
              <a:buNone/>
              <a:defRPr sz="4200"/>
            </a:lvl6pPr>
            <a:lvl7pPr marL="12696090" indent="0">
              <a:buNone/>
              <a:defRPr sz="4200"/>
            </a:lvl7pPr>
            <a:lvl8pPr marL="14812105" indent="0">
              <a:buNone/>
              <a:defRPr sz="4200"/>
            </a:lvl8pPr>
            <a:lvl9pPr marL="16928120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B53B-0866-4C89-B1F5-920E3B08EAC8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59E5E-5E29-40FE-9F76-EC2EAD9D4E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8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8" y="28803600"/>
            <a:ext cx="19751040" cy="3400428"/>
          </a:xfrm>
        </p:spPr>
        <p:txBody>
          <a:bodyPr anchor="b"/>
          <a:lstStyle>
            <a:lvl1pPr algn="l">
              <a:defRPr sz="9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8" y="3676650"/>
            <a:ext cx="19751040" cy="24688800"/>
          </a:xfrm>
        </p:spPr>
        <p:txBody>
          <a:bodyPr rtlCol="0">
            <a:normAutofit/>
          </a:bodyPr>
          <a:lstStyle>
            <a:lvl1pPr marL="0" indent="0">
              <a:buNone/>
              <a:defRPr sz="14800"/>
            </a:lvl1pPr>
            <a:lvl2pPr marL="2116015" indent="0">
              <a:buNone/>
              <a:defRPr sz="13000"/>
            </a:lvl2pPr>
            <a:lvl3pPr marL="4232029" indent="0">
              <a:buNone/>
              <a:defRPr sz="11200"/>
            </a:lvl3pPr>
            <a:lvl4pPr marL="6348046" indent="0">
              <a:buNone/>
              <a:defRPr sz="9300"/>
            </a:lvl4pPr>
            <a:lvl5pPr marL="8464061" indent="0">
              <a:buNone/>
              <a:defRPr sz="9300"/>
            </a:lvl5pPr>
            <a:lvl6pPr marL="10580075" indent="0">
              <a:buNone/>
              <a:defRPr sz="9300"/>
            </a:lvl6pPr>
            <a:lvl7pPr marL="12696090" indent="0">
              <a:buNone/>
              <a:defRPr sz="9300"/>
            </a:lvl7pPr>
            <a:lvl8pPr marL="14812105" indent="0">
              <a:buNone/>
              <a:defRPr sz="9300"/>
            </a:lvl8pPr>
            <a:lvl9pPr marL="16928120" indent="0">
              <a:buNone/>
              <a:defRPr sz="93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8" y="32204027"/>
            <a:ext cx="19751040" cy="4829173"/>
          </a:xfrm>
        </p:spPr>
        <p:txBody>
          <a:bodyPr/>
          <a:lstStyle>
            <a:lvl1pPr marL="0" indent="0">
              <a:buNone/>
              <a:defRPr sz="6500"/>
            </a:lvl1pPr>
            <a:lvl2pPr marL="2116015" indent="0">
              <a:buNone/>
              <a:defRPr sz="5600"/>
            </a:lvl2pPr>
            <a:lvl3pPr marL="4232029" indent="0">
              <a:buNone/>
              <a:defRPr sz="4600"/>
            </a:lvl3pPr>
            <a:lvl4pPr marL="6348046" indent="0">
              <a:buNone/>
              <a:defRPr sz="4200"/>
            </a:lvl4pPr>
            <a:lvl5pPr marL="8464061" indent="0">
              <a:buNone/>
              <a:defRPr sz="4200"/>
            </a:lvl5pPr>
            <a:lvl6pPr marL="10580075" indent="0">
              <a:buNone/>
              <a:defRPr sz="4200"/>
            </a:lvl6pPr>
            <a:lvl7pPr marL="12696090" indent="0">
              <a:buNone/>
              <a:defRPr sz="4200"/>
            </a:lvl7pPr>
            <a:lvl8pPr marL="14812105" indent="0">
              <a:buNone/>
              <a:defRPr sz="4200"/>
            </a:lvl8pPr>
            <a:lvl9pPr marL="16928120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A32C5-674A-49FC-AADB-90954AC53A57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5D8C-1E7D-401F-8BBD-EE705C0C2A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45920" y="1647031"/>
            <a:ext cx="29626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23203" tIns="211601" rIns="423203" bIns="2116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45920" y="9600406"/>
            <a:ext cx="29626560" cy="271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23203" tIns="211601" rIns="423203" bIns="211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38137704"/>
            <a:ext cx="7680960" cy="2190750"/>
          </a:xfrm>
          <a:prstGeom prst="rect">
            <a:avLst/>
          </a:prstGeom>
        </p:spPr>
        <p:txBody>
          <a:bodyPr vert="horz" lIns="423203" tIns="211601" rIns="423203" bIns="211601" rtlCol="0" anchor="ctr"/>
          <a:lstStyle>
            <a:lvl1pPr algn="l" defTabSz="4232029" fontAlgn="auto">
              <a:spcBef>
                <a:spcPts val="0"/>
              </a:spcBef>
              <a:spcAft>
                <a:spcPts val="0"/>
              </a:spcAft>
              <a:defRPr sz="5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1707D5-6053-47C3-ADD7-6062A7F2848A}" type="datetimeFigureOut">
              <a:rPr lang="en-US"/>
              <a:pPr>
                <a:defRPr/>
              </a:pPr>
              <a:t>4/17/2018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38137704"/>
            <a:ext cx="10424160" cy="2190750"/>
          </a:xfrm>
          <a:prstGeom prst="rect">
            <a:avLst/>
          </a:prstGeom>
        </p:spPr>
        <p:txBody>
          <a:bodyPr vert="horz" lIns="423203" tIns="211601" rIns="423203" bIns="211601" rtlCol="0" anchor="ctr"/>
          <a:lstStyle>
            <a:lvl1pPr algn="ctr" defTabSz="4232029" fontAlgn="auto">
              <a:spcBef>
                <a:spcPts val="0"/>
              </a:spcBef>
              <a:spcAft>
                <a:spcPts val="0"/>
              </a:spcAft>
              <a:defRPr sz="5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38137704"/>
            <a:ext cx="7680960" cy="2190750"/>
          </a:xfrm>
          <a:prstGeom prst="rect">
            <a:avLst/>
          </a:prstGeom>
        </p:spPr>
        <p:txBody>
          <a:bodyPr vert="horz" lIns="423203" tIns="211601" rIns="423203" bIns="211601" rtlCol="0" anchor="ctr"/>
          <a:lstStyle>
            <a:lvl1pPr algn="r" defTabSz="4232029" fontAlgn="auto">
              <a:spcBef>
                <a:spcPts val="0"/>
              </a:spcBef>
              <a:spcAft>
                <a:spcPts val="0"/>
              </a:spcAft>
              <a:defRPr sz="5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D1387E-F41B-4182-8532-C80346BFEF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230688" rtl="0" eaLnBrk="0" fontAlgn="base" hangingPunct="0">
        <a:spcBef>
          <a:spcPct val="0"/>
        </a:spcBef>
        <a:spcAft>
          <a:spcPct val="0"/>
        </a:spcAft>
        <a:defRPr sz="20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2pPr>
      <a:lvl3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3pPr>
      <a:lvl4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4pPr>
      <a:lvl5pPr algn="ctr" defTabSz="4230688" rtl="0" eaLnBrk="0" fontAlgn="base" hangingPunct="0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5pPr>
      <a:lvl6pPr marL="4572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6pPr>
      <a:lvl7pPr marL="9144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7pPr>
      <a:lvl8pPr marL="13716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8pPr>
      <a:lvl9pPr marL="1828800" algn="ctr" defTabSz="4230688" rtl="0" fontAlgn="base">
        <a:spcBef>
          <a:spcPct val="0"/>
        </a:spcBef>
        <a:spcAft>
          <a:spcPct val="0"/>
        </a:spcAft>
        <a:defRPr sz="20400">
          <a:solidFill>
            <a:schemeClr val="tx1"/>
          </a:solidFill>
          <a:latin typeface="Calibri" pitchFamily="34" charset="0"/>
        </a:defRPr>
      </a:lvl9pPr>
    </p:titleStyle>
    <p:bodyStyle>
      <a:lvl1pPr marL="1585913" indent="-1585913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800" kern="1200">
          <a:solidFill>
            <a:schemeClr val="tx1"/>
          </a:solidFill>
          <a:latin typeface="+mn-lt"/>
          <a:ea typeface="+mn-ea"/>
          <a:cs typeface="+mn-cs"/>
        </a:defRPr>
      </a:lvl1pPr>
      <a:lvl2pPr marL="3436938" indent="-1322388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000" kern="1200">
          <a:solidFill>
            <a:schemeClr val="tx1"/>
          </a:solidFill>
          <a:latin typeface="+mn-lt"/>
          <a:ea typeface="+mn-ea"/>
          <a:cs typeface="+mn-cs"/>
        </a:defRPr>
      </a:lvl2pPr>
      <a:lvl3pPr marL="5289550" indent="-1057275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05688" indent="-1057275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521825" indent="-1057275" algn="l" defTabSz="42306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638083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3754097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5870113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7986129" indent="-1058007" algn="l" defTabSz="4232029" rtl="0" eaLnBrk="1" latinLnBrk="0" hangingPunct="1">
        <a:spcBef>
          <a:spcPct val="20000"/>
        </a:spcBef>
        <a:buFont typeface="Arial" pitchFamily="34" charset="0"/>
        <a:buChar char="•"/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1pPr>
      <a:lvl2pPr marL="2116015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2pPr>
      <a:lvl3pPr marL="4232029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3pPr>
      <a:lvl4pPr marL="6348046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061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5pPr>
      <a:lvl6pPr marL="10580075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6pPr>
      <a:lvl7pPr marL="12696090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7pPr>
      <a:lvl8pPr marL="14812105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8pPr>
      <a:lvl9pPr marL="16928120" algn="l" defTabSz="4232029" rtl="0" eaLnBrk="1" latinLnBrk="0" hangingPunct="1">
        <a:defRPr sz="8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gif"/><Relationship Id="rId3" Type="http://schemas.openxmlformats.org/officeDocument/2006/relationships/image" Target="../media/image1.tif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chart" Target="../charts/char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emf"/><Relationship Id="rId38" Type="http://schemas.openxmlformats.org/officeDocument/2006/relationships/image" Target="../media/image36.gif"/><Relationship Id="rId46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jpeg"/><Relationship Id="rId41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gif"/><Relationship Id="rId40" Type="http://schemas.openxmlformats.org/officeDocument/2006/relationships/chart" Target="../charts/chart1.xml"/><Relationship Id="rId45" Type="http://schemas.openxmlformats.org/officeDocument/2006/relationships/chart" Target="../charts/chart6.xm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emf"/><Relationship Id="rId28" Type="http://schemas.openxmlformats.org/officeDocument/2006/relationships/image" Target="../media/image26.emf"/><Relationship Id="rId36" Type="http://schemas.openxmlformats.org/officeDocument/2006/relationships/image" Target="../media/image34.gi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chart" Target="../charts/chart5.xml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emf"/><Relationship Id="rId27" Type="http://schemas.openxmlformats.org/officeDocument/2006/relationships/image" Target="../media/image25.emf"/><Relationship Id="rId30" Type="http://schemas.openxmlformats.org/officeDocument/2006/relationships/image" Target="../media/image28.emf"/><Relationship Id="rId35" Type="http://schemas.openxmlformats.org/officeDocument/2006/relationships/image" Target="../media/image33.gif"/><Relationship Id="rId43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7109" y="476250"/>
            <a:ext cx="32336491" cy="5141940"/>
          </a:xfrm>
          <a:prstGeom prst="roundRect">
            <a:avLst/>
          </a:prstGeom>
          <a:solidFill>
            <a:schemeClr val="accent3">
              <a:lumMod val="60000"/>
              <a:lumOff val="40000"/>
              <a:alpha val="31000"/>
            </a:scheme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TextBox 48"/>
          <p:cNvSpPr txBox="1">
            <a:spLocks noChangeArrowheads="1"/>
          </p:cNvSpPr>
          <p:nvPr/>
        </p:nvSpPr>
        <p:spPr bwMode="auto">
          <a:xfrm>
            <a:off x="391679" y="-8422"/>
            <a:ext cx="32336491" cy="526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30688" eaLnBrk="0" fontAlgn="base" hangingPunct="0">
              <a:spcBef>
                <a:spcPct val="0"/>
              </a:spcBef>
              <a:spcAft>
                <a:spcPct val="0"/>
              </a:spcAft>
              <a:tabLst>
                <a:tab pos="15336838" algn="l"/>
              </a:tabLst>
              <a:defRPr sz="8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6000" b="1" dirty="0" smtClean="0">
              <a:solidFill>
                <a:srgbClr val="3333CC"/>
              </a:solidFill>
            </a:endParaRPr>
          </a:p>
          <a:p>
            <a:pPr eaLnBrk="1" hangingPunct="1"/>
            <a:r>
              <a:rPr lang="en-US" sz="6000" b="1" dirty="0" smtClean="0">
                <a:solidFill>
                  <a:srgbClr val="3333CC"/>
                </a:solidFill>
              </a:rPr>
              <a:t>300kV </a:t>
            </a:r>
            <a:r>
              <a:rPr lang="en-US" sz="6000" b="1" dirty="0" smtClean="0">
                <a:solidFill>
                  <a:srgbClr val="3333CC"/>
                </a:solidFill>
              </a:rPr>
              <a:t>DC High Voltage Gun with Inverted Insulator Geometry and CsK</a:t>
            </a:r>
            <a:r>
              <a:rPr lang="en-US" sz="6000" b="1" baseline="-25000" dirty="0" smtClean="0">
                <a:solidFill>
                  <a:srgbClr val="3333CC"/>
                </a:solidFill>
              </a:rPr>
              <a:t>2</a:t>
            </a:r>
            <a:r>
              <a:rPr lang="en-US" sz="6000" b="1" dirty="0" smtClean="0">
                <a:solidFill>
                  <a:srgbClr val="3333CC"/>
                </a:solidFill>
              </a:rPr>
              <a:t>Sb Photocathode</a:t>
            </a:r>
            <a:endParaRPr lang="en-US" sz="6000" b="1" dirty="0" smtClean="0">
              <a:solidFill>
                <a:srgbClr val="3333CC"/>
              </a:solidFill>
              <a:latin typeface="Calibri" pitchFamily="34" charset="0"/>
            </a:endParaRPr>
          </a:p>
          <a:p>
            <a:pPr algn="ctr" eaLnBrk="1" hangingPunct="1"/>
            <a:endParaRPr lang="en-US" sz="5400" dirty="0" smtClean="0">
              <a:latin typeface="Calibri" pitchFamily="34" charset="0"/>
            </a:endParaRPr>
          </a:p>
          <a:p>
            <a:pPr algn="ctr" eaLnBrk="1" hangingPunct="1"/>
            <a:r>
              <a:rPr lang="en-US" sz="5400" dirty="0" smtClean="0">
                <a:latin typeface="Calibri" pitchFamily="34" charset="0"/>
              </a:rPr>
              <a:t>Y. Wang, P. Adderley, B. Bullard, J</a:t>
            </a:r>
            <a:r>
              <a:rPr lang="en-US" sz="5400" dirty="0">
                <a:latin typeface="Calibri" pitchFamily="34" charset="0"/>
              </a:rPr>
              <a:t>. </a:t>
            </a:r>
            <a:r>
              <a:rPr lang="en-US" sz="5400" dirty="0" smtClean="0">
                <a:latin typeface="Calibri" pitchFamily="34" charset="0"/>
              </a:rPr>
              <a:t>Benesch, J. </a:t>
            </a:r>
            <a:r>
              <a:rPr lang="en-US" sz="5400" dirty="0" err="1" smtClean="0">
                <a:latin typeface="Calibri" pitchFamily="34" charset="0"/>
              </a:rPr>
              <a:t>Grames</a:t>
            </a:r>
            <a:r>
              <a:rPr lang="en-US" sz="5400" dirty="0" smtClean="0">
                <a:latin typeface="Calibri" pitchFamily="34" charset="0"/>
              </a:rPr>
              <a:t>, F. Hannon, </a:t>
            </a:r>
            <a:r>
              <a:rPr lang="en-US" sz="5400" dirty="0">
                <a:latin typeface="Calibri" pitchFamily="34" charset="0"/>
              </a:rPr>
              <a:t>C. </a:t>
            </a:r>
            <a:r>
              <a:rPr lang="en-US" sz="5400" dirty="0" smtClean="0">
                <a:latin typeface="Calibri" pitchFamily="34" charset="0"/>
              </a:rPr>
              <a:t>Hernandez-Garcia,  J. Hansknecht, </a:t>
            </a:r>
          </a:p>
          <a:p>
            <a:pPr algn="ctr" eaLnBrk="1" hangingPunct="1"/>
            <a:r>
              <a:rPr lang="en-US" sz="5400" dirty="0" smtClean="0">
                <a:latin typeface="Calibri" pitchFamily="34" charset="0"/>
              </a:rPr>
              <a:t>G</a:t>
            </a:r>
            <a:r>
              <a:rPr lang="en-US" sz="5400" dirty="0">
                <a:latin typeface="Calibri" pitchFamily="34" charset="0"/>
              </a:rPr>
              <a:t>. Krafft, R. </a:t>
            </a:r>
            <a:r>
              <a:rPr lang="en-US" sz="5400" dirty="0" err="1">
                <a:latin typeface="Calibri" pitchFamily="34" charset="0"/>
              </a:rPr>
              <a:t>Kazimi</a:t>
            </a:r>
            <a:r>
              <a:rPr lang="en-US" sz="5400" dirty="0">
                <a:latin typeface="Calibri" pitchFamily="34" charset="0"/>
              </a:rPr>
              <a:t>, M. </a:t>
            </a:r>
            <a:r>
              <a:rPr lang="en-US" sz="5400" dirty="0" smtClean="0">
                <a:latin typeface="Calibri" pitchFamily="34" charset="0"/>
              </a:rPr>
              <a:t>Poelker, M. A. Mamun, G. Palacios, R</a:t>
            </a:r>
            <a:r>
              <a:rPr lang="en-US" sz="5400" dirty="0">
                <a:latin typeface="Calibri" pitchFamily="34" charset="0"/>
              </a:rPr>
              <a:t>. </a:t>
            </a:r>
            <a:r>
              <a:rPr lang="en-US" sz="5400" dirty="0" smtClean="0">
                <a:latin typeface="Calibri" pitchFamily="34" charset="0"/>
              </a:rPr>
              <a:t>Suleiman, M. </a:t>
            </a:r>
            <a:r>
              <a:rPr lang="en-US" sz="5400" dirty="0" err="1" smtClean="0">
                <a:latin typeface="Calibri" pitchFamily="34" charset="0"/>
              </a:rPr>
              <a:t>Tiefenback</a:t>
            </a:r>
            <a:r>
              <a:rPr lang="en-US" sz="5400" dirty="0" smtClean="0">
                <a:latin typeface="Calibri" pitchFamily="34" charset="0"/>
              </a:rPr>
              <a:t>, S. </a:t>
            </a:r>
            <a:r>
              <a:rPr lang="en-US" sz="5400" dirty="0" err="1" smtClean="0">
                <a:latin typeface="Calibri" pitchFamily="34" charset="0"/>
              </a:rPr>
              <a:t>Wijethunga</a:t>
            </a:r>
            <a:r>
              <a:rPr lang="en-US" sz="5400" dirty="0" smtClean="0">
                <a:latin typeface="Calibri" pitchFamily="34" charset="0"/>
              </a:rPr>
              <a:t>, S</a:t>
            </a:r>
            <a:r>
              <a:rPr lang="en-US" sz="5400" dirty="0">
                <a:latin typeface="Calibri" pitchFamily="34" charset="0"/>
              </a:rPr>
              <a:t>. Zhang</a:t>
            </a:r>
          </a:p>
          <a:p>
            <a:pPr algn="ctr" eaLnBrk="1" hangingPunct="1"/>
            <a:r>
              <a:rPr lang="en-US" sz="5400" dirty="0" smtClean="0">
                <a:solidFill>
                  <a:srgbClr val="3333CC"/>
                </a:solidFill>
                <a:latin typeface="Calibri" pitchFamily="34" charset="0"/>
              </a:rPr>
              <a:t>Thomas Jefferson National Accelerator Facility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10092283" y="39001663"/>
            <a:ext cx="14332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Acknowledgement: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This work is supported by the Department of Energy, Laboratory Directed 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Research and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Development funding, under contract 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DE-AC05-06OR23177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7" y="39504937"/>
            <a:ext cx="7078564" cy="1276082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292" y="39831496"/>
            <a:ext cx="5120640" cy="1109159"/>
          </a:xfrm>
          <a:prstGeom prst="rect">
            <a:avLst/>
          </a:prstGeom>
        </p:spPr>
      </p:pic>
      <p:sp>
        <p:nvSpPr>
          <p:cNvPr id="349" name="Content Placeholder 2"/>
          <p:cNvSpPr txBox="1">
            <a:spLocks/>
          </p:cNvSpPr>
          <p:nvPr/>
        </p:nvSpPr>
        <p:spPr>
          <a:xfrm>
            <a:off x="10285079" y="26217659"/>
            <a:ext cx="5433649" cy="155187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ClrTx/>
              <a:buNone/>
            </a:pPr>
            <a:endParaRPr lang="en-US" sz="32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38554" y="10883286"/>
            <a:ext cx="184731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688800" y="26593800"/>
            <a:ext cx="8001000" cy="1228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sp>
        <p:nvSpPr>
          <p:cNvPr id="19" name="Rectangle 18"/>
          <p:cNvSpPr/>
          <p:nvPr/>
        </p:nvSpPr>
        <p:spPr>
          <a:xfrm>
            <a:off x="8423950" y="26565285"/>
            <a:ext cx="8035250" cy="1228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6611600" y="26587644"/>
            <a:ext cx="8001000" cy="1228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4688800" y="27731887"/>
            <a:ext cx="800100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Designed </a:t>
            </a:r>
            <a:r>
              <a:rPr lang="en-US" sz="3600" dirty="0"/>
              <a:t>&amp; built compact DC gun with inverted insulator geometry; HV conditioned gun using Kr gas; operated </a:t>
            </a:r>
            <a:r>
              <a:rPr lang="en-US" sz="3600" dirty="0" smtClean="0"/>
              <a:t>reliably at </a:t>
            </a:r>
            <a:r>
              <a:rPr lang="en-US" sz="3600" dirty="0"/>
              <a:t>300 </a:t>
            </a:r>
            <a:r>
              <a:rPr lang="en-US" sz="3600" dirty="0" smtClean="0"/>
              <a:t>kV.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Conducted </a:t>
            </a:r>
            <a:r>
              <a:rPr lang="en-US" sz="3600" dirty="0" smtClean="0"/>
              <a:t>beam emittance studies.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</a:t>
            </a:r>
            <a:r>
              <a:rPr lang="en-US" sz="3600" dirty="0" smtClean="0"/>
              <a:t>ow normalized </a:t>
            </a:r>
            <a:r>
              <a:rPr lang="en-US" sz="3600" dirty="0" smtClean="0"/>
              <a:t>emittances: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</a:t>
            </a:r>
            <a:r>
              <a:rPr lang="en-US" sz="3600" dirty="0" smtClean="0"/>
              <a:t> ~</a:t>
            </a:r>
            <a:r>
              <a:rPr lang="en-US" sz="3600" dirty="0" smtClean="0"/>
              <a:t>0.1 mm </a:t>
            </a:r>
            <a:r>
              <a:rPr lang="en-US" sz="3600" dirty="0" err="1" smtClean="0"/>
              <a:t>mrad</a:t>
            </a:r>
            <a:r>
              <a:rPr lang="en-US" sz="3600" dirty="0"/>
              <a:t> </a:t>
            </a:r>
            <a:r>
              <a:rPr lang="en-US" sz="3600" dirty="0" smtClean="0"/>
              <a:t>at 0.2 mm laser </a:t>
            </a:r>
            <a:endParaRPr lang="en-US" sz="3600" dirty="0" smtClean="0"/>
          </a:p>
          <a:p>
            <a:r>
              <a:rPr lang="en-US" sz="3600" dirty="0"/>
              <a:t> </a:t>
            </a:r>
            <a:r>
              <a:rPr lang="en-US" sz="3600" dirty="0" smtClean="0"/>
              <a:t>    </a:t>
            </a:r>
            <a:r>
              <a:rPr lang="en-US" sz="3600" dirty="0" smtClean="0"/>
              <a:t>rms size </a:t>
            </a:r>
            <a:r>
              <a:rPr lang="en-US" sz="3600" dirty="0" smtClean="0"/>
              <a:t>and 18 </a:t>
            </a:r>
            <a:r>
              <a:rPr lang="en-US" sz="3600" dirty="0" err="1" smtClean="0"/>
              <a:t>fC</a:t>
            </a:r>
            <a:r>
              <a:rPr lang="en-US" sz="3600" dirty="0" smtClean="0"/>
              <a:t> bunch </a:t>
            </a:r>
            <a:r>
              <a:rPr lang="en-US" sz="3600" dirty="0" smtClean="0"/>
              <a:t>charge;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</a:t>
            </a:r>
            <a:r>
              <a:rPr lang="en-US" sz="3600" dirty="0" smtClean="0"/>
              <a:t>warrants more study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CsK</a:t>
            </a:r>
            <a:r>
              <a:rPr lang="en-US" sz="3600" baseline="-25000" dirty="0"/>
              <a:t>2</a:t>
            </a:r>
            <a:r>
              <a:rPr lang="en-US" sz="3600" dirty="0"/>
              <a:t>Sb photocathode is </a:t>
            </a:r>
            <a:r>
              <a:rPr lang="en-US" sz="3600" dirty="0" smtClean="0"/>
              <a:t>robust: </a:t>
            </a:r>
            <a:r>
              <a:rPr lang="en-US" sz="3600" dirty="0" smtClean="0"/>
              <a:t>less sensitive to </a:t>
            </a:r>
            <a:r>
              <a:rPr lang="en-US" sz="3600" dirty="0" smtClean="0"/>
              <a:t>ion bombardment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but expected longer lifetime</a:t>
            </a:r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333CC"/>
                </a:solidFill>
              </a:rPr>
              <a:t>Make CsK</a:t>
            </a:r>
            <a:r>
              <a:rPr lang="en-US" sz="3600" baseline="-25000" dirty="0">
                <a:solidFill>
                  <a:srgbClr val="3333CC"/>
                </a:solidFill>
              </a:rPr>
              <a:t>2</a:t>
            </a:r>
            <a:r>
              <a:rPr lang="en-US" sz="3600" dirty="0">
                <a:solidFill>
                  <a:srgbClr val="3333CC"/>
                </a:solidFill>
              </a:rPr>
              <a:t>Sb photocathodes with different thickness </a:t>
            </a:r>
            <a:r>
              <a:rPr lang="en-US" sz="3600" dirty="0" smtClean="0">
                <a:solidFill>
                  <a:srgbClr val="3333CC"/>
                </a:solidFill>
              </a:rPr>
              <a:t>Sb layers</a:t>
            </a:r>
            <a:endParaRPr lang="en-US" sz="3600" dirty="0">
              <a:solidFill>
                <a:srgbClr val="3333CC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333CC"/>
                </a:solidFill>
              </a:rPr>
              <a:t>Quantify how surface roughness </a:t>
            </a:r>
            <a:endParaRPr lang="en-US" sz="3600" dirty="0" smtClean="0">
              <a:solidFill>
                <a:srgbClr val="3333CC"/>
              </a:solidFill>
            </a:endParaRPr>
          </a:p>
          <a:p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smtClean="0">
                <a:solidFill>
                  <a:srgbClr val="3333CC"/>
                </a:solidFill>
              </a:rPr>
              <a:t>    </a:t>
            </a:r>
            <a:r>
              <a:rPr lang="en-US" sz="3600" dirty="0" smtClean="0">
                <a:solidFill>
                  <a:srgbClr val="3333CC"/>
                </a:solidFill>
              </a:rPr>
              <a:t>of </a:t>
            </a:r>
            <a:r>
              <a:rPr lang="en-US" sz="3600" dirty="0">
                <a:solidFill>
                  <a:srgbClr val="3333CC"/>
                </a:solidFill>
              </a:rPr>
              <a:t>the photocathode affects </a:t>
            </a:r>
            <a:r>
              <a:rPr lang="en-US" sz="3600" dirty="0" smtClean="0">
                <a:solidFill>
                  <a:srgbClr val="3333CC"/>
                </a:solidFill>
              </a:rPr>
              <a:t>beam</a:t>
            </a:r>
          </a:p>
          <a:p>
            <a:r>
              <a:rPr lang="en-US" sz="3600" dirty="0">
                <a:solidFill>
                  <a:srgbClr val="3333CC"/>
                </a:solidFill>
              </a:rPr>
              <a:t> </a:t>
            </a:r>
            <a:r>
              <a:rPr lang="en-US" sz="3600" dirty="0" smtClean="0">
                <a:solidFill>
                  <a:srgbClr val="3333CC"/>
                </a:solidFill>
              </a:rPr>
              <a:t> </a:t>
            </a:r>
            <a:r>
              <a:rPr lang="en-US" sz="3600" dirty="0" smtClean="0">
                <a:solidFill>
                  <a:srgbClr val="3333CC"/>
                </a:solidFill>
              </a:rPr>
              <a:t>   emittance</a:t>
            </a:r>
            <a:r>
              <a:rPr lang="en-US" sz="3200" dirty="0" smtClean="0">
                <a:solidFill>
                  <a:srgbClr val="3333CC"/>
                </a:solidFill>
              </a:rPr>
              <a:t>.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630817" y="26854979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Summary &amp; </a:t>
            </a:r>
            <a:r>
              <a:rPr lang="en-US" sz="3600" b="1" dirty="0" smtClean="0">
                <a:solidFill>
                  <a:srgbClr val="3333CC"/>
                </a:solidFill>
              </a:rPr>
              <a:t>Plan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77109" y="26575032"/>
            <a:ext cx="8055717" cy="1228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11049000" y="5715000"/>
            <a:ext cx="10820400" cy="67852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77109" y="5715000"/>
            <a:ext cx="10619491" cy="67852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03" name="Picture 29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21" y="4213014"/>
            <a:ext cx="2679104" cy="133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4" name="Picture 29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632" y="4267200"/>
            <a:ext cx="1230968" cy="126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8" name="Picture 29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32" y="4579294"/>
            <a:ext cx="3651037" cy="6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5715000"/>
            <a:ext cx="10646203" cy="678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317" y="9934724"/>
            <a:ext cx="1631511" cy="231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301" y="10050173"/>
            <a:ext cx="2806853" cy="23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09" y="12626569"/>
            <a:ext cx="10619491" cy="67090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049000" y="12622892"/>
            <a:ext cx="10820399" cy="67090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584" y="15751948"/>
            <a:ext cx="3182105" cy="346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294" y="15891771"/>
            <a:ext cx="1918706" cy="327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21800" y="12649200"/>
            <a:ext cx="10623978" cy="67090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19507200"/>
            <a:ext cx="10646203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1" y="19507200"/>
            <a:ext cx="10820398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9" y="19507200"/>
            <a:ext cx="10619491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113" y="24364903"/>
            <a:ext cx="2104274" cy="177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103" y="24427788"/>
            <a:ext cx="1688168" cy="175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0" y="24364903"/>
            <a:ext cx="1704535" cy="183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879" y="22390093"/>
            <a:ext cx="4888949" cy="380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70956" y="5813416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Compact DC Gun / Inverted Insulator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87522" y="5826411"/>
            <a:ext cx="10526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                          Insulator / Shed </a:t>
            </a:r>
            <a:endParaRPr lang="en-US" sz="3600" b="1" dirty="0" smtClean="0">
              <a:solidFill>
                <a:srgbClr val="3333CC"/>
              </a:solidFill>
            </a:endParaRPr>
          </a:p>
          <a:p>
            <a:pPr algn="ctr"/>
            <a:r>
              <a:rPr lang="en-US" sz="3600" dirty="0" smtClean="0"/>
              <a:t>Insulator is 97% purity alumina, ~7- inch long. </a:t>
            </a:r>
            <a:r>
              <a:rPr lang="en-US" sz="3600" dirty="0" smtClean="0"/>
              <a:t>E</a:t>
            </a:r>
            <a:r>
              <a:rPr lang="en-US" sz="3600" dirty="0" smtClean="0"/>
              <a:t>lectric</a:t>
            </a:r>
            <a:r>
              <a:rPr lang="en-US" sz="3600" dirty="0"/>
              <a:t> </a:t>
            </a:r>
            <a:r>
              <a:rPr lang="en-US" sz="3600" dirty="0" smtClean="0"/>
              <a:t>field strength </a:t>
            </a:r>
            <a:r>
              <a:rPr lang="en-US" sz="3600" dirty="0" smtClean="0"/>
              <a:t>at </a:t>
            </a:r>
            <a:r>
              <a:rPr lang="en-US" sz="3600" dirty="0" smtClean="0"/>
              <a:t>triple point junction</a:t>
            </a:r>
            <a:r>
              <a:rPr lang="en-US" sz="3600" dirty="0" smtClean="0"/>
              <a:t> </a:t>
            </a:r>
            <a:r>
              <a:rPr lang="en-US" sz="3600" dirty="0" smtClean="0"/>
              <a:t>is very </a:t>
            </a:r>
          </a:p>
          <a:p>
            <a:pPr algn="ctr"/>
            <a:r>
              <a:rPr lang="en-US" sz="3600" dirty="0" smtClean="0"/>
              <a:t>high, up to 100 MV/m, when gun biased to 300kV</a:t>
            </a:r>
            <a:endParaRPr lang="en-US" sz="3600" dirty="0" smtClean="0"/>
          </a:p>
          <a:p>
            <a:pPr algn="ctr"/>
            <a:r>
              <a:rPr lang="en-US" sz="3600" dirty="0" smtClean="0"/>
              <a:t>Shed lowers the field and protects triple point junction, also linearizes potential along insulator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370573" y="12836808"/>
            <a:ext cx="52682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Five-Meter Beamline</a:t>
            </a:r>
          </a:p>
          <a:p>
            <a:pPr algn="ctr"/>
            <a:r>
              <a:rPr lang="en-US" sz="3600" dirty="0" smtClean="0"/>
              <a:t>Gun chamber</a:t>
            </a:r>
          </a:p>
          <a:p>
            <a:pPr algn="ctr"/>
            <a:r>
              <a:rPr lang="en-US" sz="3600" dirty="0" smtClean="0"/>
              <a:t>Lenses &amp; correctors</a:t>
            </a:r>
          </a:p>
          <a:p>
            <a:pPr algn="ctr"/>
            <a:r>
              <a:rPr lang="en-US" sz="3600" dirty="0" smtClean="0"/>
              <a:t>Harp &amp;</a:t>
            </a:r>
            <a:r>
              <a:rPr lang="en-US" sz="3600" dirty="0"/>
              <a:t> </a:t>
            </a:r>
            <a:r>
              <a:rPr lang="en-US" sz="3600" dirty="0" smtClean="0"/>
              <a:t>viewers</a:t>
            </a:r>
          </a:p>
          <a:p>
            <a:pPr algn="ctr"/>
            <a:r>
              <a:rPr lang="en-US" sz="3600" dirty="0" smtClean="0"/>
              <a:t>Vacuum pumps &amp; dump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816423" y="12872016"/>
            <a:ext cx="93666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Low Field Emission after HV Conditioning</a:t>
            </a:r>
          </a:p>
          <a:p>
            <a:pPr algn="ctr"/>
            <a:r>
              <a:rPr lang="en-US" sz="3600" dirty="0" smtClean="0"/>
              <a:t>Required</a:t>
            </a:r>
            <a:r>
              <a:rPr lang="en-US" sz="3600" dirty="0" smtClean="0"/>
              <a:t> </a:t>
            </a:r>
            <a:r>
              <a:rPr lang="en-US" sz="3600" dirty="0" smtClean="0"/>
              <a:t>150 hours to condition gun</a:t>
            </a:r>
          </a:p>
          <a:p>
            <a:pPr algn="ctr"/>
            <a:r>
              <a:rPr lang="en-US" sz="3600" dirty="0" smtClean="0"/>
              <a:t>Conditioned with Krypton </a:t>
            </a:r>
            <a:r>
              <a:rPr lang="en-US" sz="3600" dirty="0" smtClean="0"/>
              <a:t>to </a:t>
            </a:r>
            <a:r>
              <a:rPr lang="en-US" sz="3600" dirty="0" smtClean="0"/>
              <a:t>350k</a:t>
            </a:r>
          </a:p>
          <a:p>
            <a:pPr algn="ctr"/>
            <a:r>
              <a:rPr lang="en-US" sz="3600" dirty="0" smtClean="0"/>
              <a:t>Operated </a:t>
            </a:r>
            <a:r>
              <a:rPr lang="en-US" sz="3600" dirty="0" smtClean="0"/>
              <a:t>at </a:t>
            </a:r>
            <a:r>
              <a:rPr lang="en-US" sz="3600" dirty="0" smtClean="0"/>
              <a:t>300kV Minimal </a:t>
            </a:r>
            <a:r>
              <a:rPr lang="en-US" sz="3600" dirty="0" smtClean="0"/>
              <a:t>field emission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03992" y="19601129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Beam Profile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27186" y="20534531"/>
            <a:ext cx="10443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 Beam profiles are measured using YAG </a:t>
            </a:r>
            <a:r>
              <a:rPr lang="en-US" sz="3600" dirty="0" smtClean="0"/>
              <a:t>viewer</a:t>
            </a:r>
          </a:p>
          <a:p>
            <a:pPr algn="ctr"/>
            <a:r>
              <a:rPr lang="en-US" sz="3600" dirty="0" smtClean="0"/>
              <a:t> </a:t>
            </a:r>
            <a:r>
              <a:rPr lang="en-US" sz="3600" dirty="0" smtClean="0"/>
              <a:t>and </a:t>
            </a:r>
            <a:r>
              <a:rPr lang="en-US" sz="3600" dirty="0" smtClean="0"/>
              <a:t> </a:t>
            </a:r>
            <a:r>
              <a:rPr lang="en-US" sz="3600" dirty="0" smtClean="0"/>
              <a:t>wire scanner with low duty factor tune beam.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11172019" y="19904239"/>
            <a:ext cx="105466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33CC"/>
                </a:solidFill>
              </a:rPr>
              <a:t> </a:t>
            </a:r>
            <a:r>
              <a:rPr lang="en-US" sz="3600" dirty="0" smtClean="0">
                <a:solidFill>
                  <a:srgbClr val="3333CC"/>
                </a:solidFill>
              </a:rPr>
              <a:t>  </a:t>
            </a:r>
            <a:r>
              <a:rPr lang="en-US" sz="3600" b="1" dirty="0" smtClean="0">
                <a:solidFill>
                  <a:srgbClr val="3333CC"/>
                </a:solidFill>
              </a:rPr>
              <a:t>Photocathode Lifetime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Photocathode lifetime was measured using 4.5mA </a:t>
            </a:r>
          </a:p>
          <a:p>
            <a:pPr algn="ctr"/>
            <a:r>
              <a:rPr lang="en-US" sz="3600" dirty="0" smtClean="0"/>
              <a:t>CW beam for several </a:t>
            </a:r>
            <a:r>
              <a:rPr lang="en-US" sz="3600" dirty="0" smtClean="0"/>
              <a:t>hours</a:t>
            </a:r>
            <a:r>
              <a:rPr lang="en-US" sz="3600" dirty="0" smtClean="0"/>
              <a:t>, </a:t>
            </a:r>
            <a:r>
              <a:rPr lang="en-US" sz="3600" dirty="0" smtClean="0"/>
              <a:t>Lifetime </a:t>
            </a:r>
            <a:r>
              <a:rPr lang="en-US" sz="3600" dirty="0" smtClean="0"/>
              <a:t>164 </a:t>
            </a:r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391679" y="19601129"/>
            <a:ext cx="105049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                     CsK</a:t>
            </a:r>
            <a:r>
              <a:rPr lang="en-US" sz="3600" b="1" baseline="-25000" dirty="0" smtClean="0">
                <a:solidFill>
                  <a:srgbClr val="3333CC"/>
                </a:solidFill>
              </a:rPr>
              <a:t>2</a:t>
            </a:r>
            <a:r>
              <a:rPr lang="en-US" sz="3600" b="1" dirty="0" smtClean="0">
                <a:solidFill>
                  <a:srgbClr val="3333CC"/>
                </a:solidFill>
              </a:rPr>
              <a:t>Sb Photocathode</a:t>
            </a:r>
          </a:p>
          <a:p>
            <a:endParaRPr lang="en-US" sz="3600" b="1" dirty="0" smtClean="0">
              <a:solidFill>
                <a:srgbClr val="3333CC"/>
              </a:solidFill>
            </a:endParaRPr>
          </a:p>
          <a:p>
            <a:pPr algn="ctr"/>
            <a:r>
              <a:rPr lang="en-US" sz="3600" dirty="0" smtClean="0"/>
              <a:t>Photocathodes are made </a:t>
            </a:r>
            <a:r>
              <a:rPr lang="en-US" sz="3600" dirty="0" smtClean="0"/>
              <a:t>in-house: first deposit Sb layer on substrate, then co-deposit Cs and K while monitoring QE. Mask is used to control active photocathode area. Transfer photocathode to gun</a:t>
            </a:r>
            <a:endParaRPr lang="en-US" sz="3600" dirty="0" smtClean="0"/>
          </a:p>
          <a:p>
            <a:r>
              <a:rPr lang="en-US" sz="3600" dirty="0" smtClean="0"/>
              <a:t>                        chamber prior to use </a:t>
            </a:r>
            <a:endParaRPr lang="en-US" sz="3600" dirty="0"/>
          </a:p>
        </p:txBody>
      </p:sp>
      <p:sp>
        <p:nvSpPr>
          <p:cNvPr id="228" name="TextBox 227"/>
          <p:cNvSpPr txBox="1"/>
          <p:nvPr/>
        </p:nvSpPr>
        <p:spPr>
          <a:xfrm>
            <a:off x="4233119" y="5809360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Introduction</a:t>
            </a:r>
            <a:endParaRPr lang="en-US" sz="3600" b="1" dirty="0">
              <a:solidFill>
                <a:srgbClr val="3333CC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413414" y="6349678"/>
            <a:ext cx="104831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/>
              <a:t>The goal of </a:t>
            </a:r>
            <a:r>
              <a:rPr lang="en-US" sz="3600" dirty="0" smtClean="0"/>
              <a:t>this project </a:t>
            </a:r>
            <a:r>
              <a:rPr lang="en-US" sz="3600" dirty="0" smtClean="0"/>
              <a:t>is to develop a </a:t>
            </a:r>
            <a:r>
              <a:rPr lang="en-US" sz="3600" dirty="0" smtClean="0"/>
              <a:t>reliable, </a:t>
            </a:r>
            <a:r>
              <a:rPr lang="en-US" sz="3600" dirty="0" smtClean="0"/>
              <a:t>compact </a:t>
            </a:r>
            <a:r>
              <a:rPr lang="en-US" sz="3600" dirty="0" smtClean="0"/>
              <a:t>300kV DC </a:t>
            </a:r>
            <a:r>
              <a:rPr lang="en-US" sz="3600" dirty="0" smtClean="0"/>
              <a:t>high voltage </a:t>
            </a:r>
            <a:r>
              <a:rPr lang="en-US" sz="3600" dirty="0" smtClean="0"/>
              <a:t>photogun that operates with alkali-</a:t>
            </a:r>
            <a:r>
              <a:rPr lang="en-US" sz="3600" dirty="0" err="1" smtClean="0"/>
              <a:t>antimonide</a:t>
            </a:r>
            <a:r>
              <a:rPr lang="en-US" sz="3600" dirty="0" smtClean="0"/>
              <a:t> photocathodes, and to </a:t>
            </a:r>
            <a:r>
              <a:rPr lang="en-US" sz="3600" dirty="0" smtClean="0"/>
              <a:t>characterize </a:t>
            </a:r>
            <a:r>
              <a:rPr lang="en-US" sz="3600" dirty="0" smtClean="0"/>
              <a:t>beam </a:t>
            </a:r>
            <a:r>
              <a:rPr lang="en-US" sz="3600" dirty="0" smtClean="0"/>
              <a:t>quality. </a:t>
            </a:r>
            <a:r>
              <a:rPr lang="en-US" sz="3600" dirty="0"/>
              <a:t>I</a:t>
            </a:r>
            <a:r>
              <a:rPr lang="en-US" sz="3600" dirty="0" smtClean="0"/>
              <a:t>nverted </a:t>
            </a:r>
            <a:r>
              <a:rPr lang="en-US" sz="3600" dirty="0" smtClean="0"/>
              <a:t>insulator and </a:t>
            </a:r>
            <a:r>
              <a:rPr lang="en-US" sz="3600" dirty="0" smtClean="0"/>
              <a:t>spherical cathode electrode with shed</a:t>
            </a:r>
            <a:r>
              <a:rPr lang="en-US" sz="3600" dirty="0"/>
              <a:t> </a:t>
            </a:r>
            <a:r>
              <a:rPr lang="en-US" sz="3600" dirty="0" smtClean="0"/>
              <a:t>are </a:t>
            </a:r>
            <a:r>
              <a:rPr lang="en-US" sz="3600" dirty="0" smtClean="0"/>
              <a:t>the key design features. Preliminary studies show very promising results: </a:t>
            </a:r>
            <a:r>
              <a:rPr lang="en-US" sz="3600" dirty="0"/>
              <a:t>gun operates </a:t>
            </a:r>
            <a:r>
              <a:rPr lang="en-US" sz="3600" dirty="0" smtClean="0"/>
              <a:t>reliably at 300kV; shed protects triple </a:t>
            </a:r>
            <a:r>
              <a:rPr lang="en-US" sz="3600" dirty="0" smtClean="0"/>
              <a:t>point junction; alkali-</a:t>
            </a:r>
            <a:r>
              <a:rPr lang="en-US" sz="3600" dirty="0" err="1" smtClean="0"/>
              <a:t>antimonide</a:t>
            </a:r>
            <a:r>
              <a:rPr lang="en-US" sz="3600" dirty="0"/>
              <a:t> </a:t>
            </a:r>
            <a:r>
              <a:rPr lang="en-US" sz="3600" dirty="0" smtClean="0"/>
              <a:t>photo-cathodes are less </a:t>
            </a:r>
            <a:r>
              <a:rPr lang="en-US" sz="3600" dirty="0" smtClean="0"/>
              <a:t>sensitive to ion </a:t>
            </a:r>
            <a:r>
              <a:rPr lang="en-US" sz="3600" dirty="0" smtClean="0"/>
              <a:t>bombardment than </a:t>
            </a:r>
            <a:r>
              <a:rPr lang="en-US" sz="3600" dirty="0"/>
              <a:t>G</a:t>
            </a:r>
            <a:r>
              <a:rPr lang="en-US" sz="3600" dirty="0" smtClean="0"/>
              <a:t>aAs; </a:t>
            </a:r>
            <a:r>
              <a:rPr lang="en-US" sz="3600" dirty="0" smtClean="0"/>
              <a:t>beam emittance is low compared </a:t>
            </a:r>
            <a:r>
              <a:rPr lang="en-US" sz="3600" dirty="0" smtClean="0"/>
              <a:t>to</a:t>
            </a:r>
            <a:r>
              <a:rPr lang="en-US" sz="3600" dirty="0" smtClean="0"/>
              <a:t> </a:t>
            </a:r>
            <a:r>
              <a:rPr lang="en-US" sz="3600" dirty="0" smtClean="0"/>
              <a:t>published data. </a:t>
            </a:r>
            <a:endParaRPr lang="en-US" sz="3600" dirty="0"/>
          </a:p>
        </p:txBody>
      </p:sp>
      <p:sp>
        <p:nvSpPr>
          <p:cNvPr id="230" name="TextBox 229"/>
          <p:cNvSpPr txBox="1"/>
          <p:nvPr/>
        </p:nvSpPr>
        <p:spPr>
          <a:xfrm>
            <a:off x="27813000" y="12836808"/>
            <a:ext cx="42627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33CC"/>
                </a:solidFill>
              </a:rPr>
              <a:t>Beam Operations</a:t>
            </a:r>
          </a:p>
          <a:p>
            <a:pPr algn="ctr"/>
            <a:r>
              <a:rPr lang="en-US" sz="3600" dirty="0" smtClean="0"/>
              <a:t>Operates at 300kV</a:t>
            </a:r>
          </a:p>
          <a:p>
            <a:pPr algn="ctr"/>
            <a:r>
              <a:rPr lang="en-US" sz="3600" dirty="0" smtClean="0"/>
              <a:t>14-month period</a:t>
            </a:r>
          </a:p>
          <a:p>
            <a:pPr algn="ctr"/>
            <a:r>
              <a:rPr lang="en-US" sz="3600" dirty="0" smtClean="0"/>
              <a:t>1400 </a:t>
            </a:r>
            <a:r>
              <a:rPr lang="en-US" sz="3600" dirty="0" err="1" smtClean="0"/>
              <a:t>hrs</a:t>
            </a:r>
            <a:r>
              <a:rPr lang="en-US" sz="3600" dirty="0" smtClean="0"/>
              <a:t> beam time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670" y="15652706"/>
            <a:ext cx="4862260" cy="359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" name="TextBox 230"/>
          <p:cNvSpPr txBox="1"/>
          <p:nvPr/>
        </p:nvSpPr>
        <p:spPr>
          <a:xfrm>
            <a:off x="11598415" y="6476133"/>
            <a:ext cx="10024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   New </a:t>
            </a:r>
            <a:r>
              <a:rPr lang="en-US" sz="3600" dirty="0" smtClean="0"/>
              <a:t>design </a:t>
            </a:r>
            <a:r>
              <a:rPr lang="en-US" sz="3600" dirty="0" smtClean="0"/>
              <a:t>employs </a:t>
            </a:r>
            <a:r>
              <a:rPr lang="en-US" sz="3600" dirty="0" smtClean="0"/>
              <a:t>inverted-insulator  </a:t>
            </a:r>
          </a:p>
          <a:p>
            <a:r>
              <a:rPr lang="en-US" sz="3600" dirty="0" smtClean="0"/>
              <a:t>   geometry</a:t>
            </a:r>
            <a:r>
              <a:rPr lang="en-US" sz="3600" dirty="0" smtClean="0"/>
              <a:t>, which reduces interior surface </a:t>
            </a:r>
            <a:r>
              <a:rPr lang="en-US" sz="3600" dirty="0" smtClean="0"/>
              <a:t>area</a:t>
            </a:r>
            <a:endParaRPr lang="en-US" sz="3600" dirty="0"/>
          </a:p>
        </p:txBody>
      </p:sp>
      <p:sp>
        <p:nvSpPr>
          <p:cNvPr id="232" name="TextBox 231"/>
          <p:cNvSpPr txBox="1"/>
          <p:nvPr/>
        </p:nvSpPr>
        <p:spPr>
          <a:xfrm>
            <a:off x="22146296" y="20534531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</a:t>
            </a:r>
          </a:p>
        </p:txBody>
      </p:sp>
      <p:pic>
        <p:nvPicPr>
          <p:cNvPr id="1090" name="Picture 6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042" y="4253637"/>
            <a:ext cx="3305853" cy="123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Rectangle 81"/>
          <p:cNvSpPr/>
          <p:nvPr/>
        </p:nvSpPr>
        <p:spPr>
          <a:xfrm>
            <a:off x="1558022" y="26785887"/>
            <a:ext cx="5570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3333CC"/>
                </a:solidFill>
              </a:rPr>
              <a:t>Beam Emittance </a:t>
            </a:r>
            <a:r>
              <a:rPr lang="en-US" sz="3600" b="1" dirty="0">
                <a:solidFill>
                  <a:srgbClr val="3333CC"/>
                </a:solidFill>
              </a:rPr>
              <a:t>Studies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1679" y="27501310"/>
            <a:ext cx="79772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Beam </a:t>
            </a:r>
            <a:r>
              <a:rPr lang="en-US" sz="3600" dirty="0"/>
              <a:t>emittance was calculated by varying lens </a:t>
            </a:r>
            <a:r>
              <a:rPr lang="en-US" sz="3600" dirty="0" smtClean="0"/>
              <a:t>strength </a:t>
            </a:r>
            <a:r>
              <a:rPr lang="en-US" sz="3600" dirty="0"/>
              <a:t>and measuring corresponding beam </a:t>
            </a:r>
            <a:r>
              <a:rPr lang="en-US" sz="3600" dirty="0" smtClean="0"/>
              <a:t>sizes. Studies </a:t>
            </a:r>
            <a:r>
              <a:rPr lang="en-US" sz="3600" dirty="0"/>
              <a:t>were </a:t>
            </a:r>
            <a:r>
              <a:rPr lang="en-US" sz="3600" dirty="0" smtClean="0"/>
              <a:t>conducted under </a:t>
            </a:r>
            <a:r>
              <a:rPr lang="en-US" sz="3600" dirty="0"/>
              <a:t>different </a:t>
            </a:r>
            <a:r>
              <a:rPr lang="en-US" sz="3600" dirty="0" smtClean="0"/>
              <a:t>conditions: varying gun high voltage, laser size, laser position on photocathode, electron </a:t>
            </a:r>
            <a:r>
              <a:rPr lang="en-US" sz="3600" dirty="0"/>
              <a:t>beam </a:t>
            </a:r>
            <a:r>
              <a:rPr lang="en-US" sz="3600" dirty="0" smtClean="0"/>
              <a:t>current. Emittance </a:t>
            </a:r>
            <a:r>
              <a:rPr lang="en-US" sz="3600" dirty="0"/>
              <a:t>near </a:t>
            </a:r>
            <a:r>
              <a:rPr lang="en-US" sz="3600" dirty="0" smtClean="0"/>
              <a:t>damaged spot </a:t>
            </a:r>
            <a:r>
              <a:rPr lang="en-US" sz="3600" dirty="0"/>
              <a:t>was also </a:t>
            </a:r>
            <a:r>
              <a:rPr lang="en-US" sz="3600" dirty="0" smtClean="0"/>
              <a:t>studied.</a:t>
            </a:r>
            <a:endParaRPr lang="en-US" sz="3600" dirty="0"/>
          </a:p>
        </p:txBody>
      </p:sp>
      <p:pic>
        <p:nvPicPr>
          <p:cNvPr id="1129" name="Picture 10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184" y="4253637"/>
            <a:ext cx="1453798" cy="127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6" y="24399407"/>
            <a:ext cx="1888278" cy="172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58" y="24379354"/>
            <a:ext cx="1733146" cy="179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6701" y="23644830"/>
            <a:ext cx="1063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Prep chamber / Puck   /  </a:t>
            </a:r>
            <a:r>
              <a:rPr lang="en-US" sz="2800" dirty="0">
                <a:solidFill>
                  <a:srgbClr val="00B050"/>
                </a:solidFill>
              </a:rPr>
              <a:t>A</a:t>
            </a:r>
            <a:r>
              <a:rPr lang="en-US" sz="2800" dirty="0" smtClean="0">
                <a:solidFill>
                  <a:srgbClr val="00B050"/>
                </a:solidFill>
              </a:rPr>
              <a:t>ctive area /  damaged spots  / QE map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926" y="7783602"/>
            <a:ext cx="2888074" cy="456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26886" y="8001577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Old gun design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513783" y="8038249"/>
            <a:ext cx="239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New Design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15946" y="8622447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Insulator</a:t>
            </a:r>
            <a:endParaRPr lang="en-US" sz="32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993750" y="9171378"/>
            <a:ext cx="877805" cy="12870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2652963" y="8906385"/>
            <a:ext cx="127387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2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316" y="14944448"/>
            <a:ext cx="1903284" cy="43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4" name="Picture 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64" y="12730699"/>
            <a:ext cx="1952721" cy="208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5" name="TextBox 1124"/>
          <p:cNvSpPr txBox="1"/>
          <p:nvPr/>
        </p:nvSpPr>
        <p:spPr>
          <a:xfrm>
            <a:off x="564511" y="12895596"/>
            <a:ext cx="7631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CC"/>
                </a:solidFill>
              </a:rPr>
              <a:t>                       Simulation</a:t>
            </a:r>
            <a:endParaRPr lang="en-US" sz="3600" b="1" dirty="0">
              <a:solidFill>
                <a:srgbClr val="3333CC"/>
              </a:solidFill>
            </a:endParaRPr>
          </a:p>
          <a:p>
            <a:pPr algn="ctr"/>
            <a:r>
              <a:rPr lang="en-US" sz="3600" dirty="0"/>
              <a:t>Poisson &amp; </a:t>
            </a:r>
            <a:r>
              <a:rPr lang="en-US" sz="3600" dirty="0" smtClean="0"/>
              <a:t>COMSOL are </a:t>
            </a:r>
            <a:r>
              <a:rPr lang="en-US" sz="3600" dirty="0"/>
              <a:t>used to simulate </a:t>
            </a:r>
            <a:r>
              <a:rPr lang="en-US" sz="3600" dirty="0" smtClean="0"/>
              <a:t>electric </a:t>
            </a:r>
            <a:r>
              <a:rPr lang="en-US" sz="3600" dirty="0"/>
              <a:t>field </a:t>
            </a:r>
            <a:r>
              <a:rPr lang="en-US" sz="3600" dirty="0" smtClean="0"/>
              <a:t>and potential</a:t>
            </a:r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139" y="9963586"/>
            <a:ext cx="2383261" cy="228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400" y="9934724"/>
            <a:ext cx="2346954" cy="231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0" name="Picture 13" descr="C:\Users\ywang\Documents\Documents\ACC\HV Gun\Photos\DSC02690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749" y="9934724"/>
            <a:ext cx="3052407" cy="228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1" name="TextBox 1130"/>
          <p:cNvSpPr txBox="1"/>
          <p:nvPr/>
        </p:nvSpPr>
        <p:spPr>
          <a:xfrm>
            <a:off x="23509206" y="9378811"/>
            <a:ext cx="3835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Triple point junction </a:t>
            </a:r>
            <a:endParaRPr lang="en-US" sz="3200" dirty="0">
              <a:solidFill>
                <a:srgbClr val="00B050"/>
              </a:solidFill>
            </a:endParaRPr>
          </a:p>
        </p:txBody>
      </p:sp>
      <p:cxnSp>
        <p:nvCxnSpPr>
          <p:cNvPr id="1133" name="Straight Arrow Connector 1132"/>
          <p:cNvCxnSpPr/>
          <p:nvPr/>
        </p:nvCxnSpPr>
        <p:spPr>
          <a:xfrm>
            <a:off x="25542474" y="9963586"/>
            <a:ext cx="1088343" cy="131401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4" name="Straight Arrow Connector 1143"/>
          <p:cNvCxnSpPr/>
          <p:nvPr/>
        </p:nvCxnSpPr>
        <p:spPr>
          <a:xfrm flipH="1">
            <a:off x="24036337" y="9963586"/>
            <a:ext cx="1488513" cy="49486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6" name="TextBox 1145"/>
          <p:cNvSpPr txBox="1"/>
          <p:nvPr/>
        </p:nvSpPr>
        <p:spPr>
          <a:xfrm>
            <a:off x="30181626" y="9378811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Shed</a:t>
            </a:r>
            <a:endParaRPr lang="en-US" sz="3200" dirty="0">
              <a:solidFill>
                <a:srgbClr val="00B050"/>
              </a:solidFill>
            </a:endParaRPr>
          </a:p>
        </p:txBody>
      </p:sp>
      <p:cxnSp>
        <p:nvCxnSpPr>
          <p:cNvPr id="1148" name="Straight Arrow Connector 1147"/>
          <p:cNvCxnSpPr>
            <a:stCxn id="1146" idx="2"/>
          </p:cNvCxnSpPr>
          <p:nvPr/>
        </p:nvCxnSpPr>
        <p:spPr>
          <a:xfrm flipH="1">
            <a:off x="29944352" y="9963586"/>
            <a:ext cx="808104" cy="49486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>
            <a:off x="30752455" y="9963586"/>
            <a:ext cx="718145" cy="111579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6" name="Picture 1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944448"/>
            <a:ext cx="2933794" cy="433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" name="TextBox 244"/>
          <p:cNvSpPr txBox="1"/>
          <p:nvPr/>
        </p:nvSpPr>
        <p:spPr>
          <a:xfrm>
            <a:off x="9228108" y="16306800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&lt;10 MV/m</a:t>
            </a:r>
            <a:endParaRPr lang="en-US" sz="1600" dirty="0"/>
          </a:p>
        </p:txBody>
      </p:sp>
      <p:sp>
        <p:nvSpPr>
          <p:cNvPr id="246" name="TextBox 245"/>
          <p:cNvSpPr txBox="1"/>
          <p:nvPr/>
        </p:nvSpPr>
        <p:spPr>
          <a:xfrm>
            <a:off x="6305066" y="16616779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&gt; 100 MV/m</a:t>
            </a:r>
            <a:endParaRPr lang="en-US" sz="1600" dirty="0"/>
          </a:p>
        </p:txBody>
      </p:sp>
      <p:cxnSp>
        <p:nvCxnSpPr>
          <p:cNvPr id="248" name="Straight Arrow Connector 247"/>
          <p:cNvCxnSpPr/>
          <p:nvPr/>
        </p:nvCxnSpPr>
        <p:spPr>
          <a:xfrm flipH="1">
            <a:off x="6172200" y="16955333"/>
            <a:ext cx="381000" cy="1561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0" y="22345751"/>
            <a:ext cx="5540847" cy="38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137" y="35301966"/>
            <a:ext cx="7556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72" y="31394400"/>
            <a:ext cx="7556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65" name="Straight Arrow Connector 2064"/>
          <p:cNvCxnSpPr/>
          <p:nvPr/>
        </p:nvCxnSpPr>
        <p:spPr>
          <a:xfrm>
            <a:off x="23579236" y="31699200"/>
            <a:ext cx="80476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Arrow Connector 2066"/>
          <p:cNvCxnSpPr/>
          <p:nvPr/>
        </p:nvCxnSpPr>
        <p:spPr>
          <a:xfrm flipV="1">
            <a:off x="24003000" y="35204400"/>
            <a:ext cx="0" cy="7381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677" y="8854316"/>
            <a:ext cx="4418086" cy="349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69" name="Straight Arrow Connector 2068"/>
          <p:cNvCxnSpPr/>
          <p:nvPr/>
        </p:nvCxnSpPr>
        <p:spPr>
          <a:xfrm>
            <a:off x="17414831" y="8623024"/>
            <a:ext cx="588984" cy="22602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Arrow Connector 2072"/>
          <p:cNvCxnSpPr/>
          <p:nvPr/>
        </p:nvCxnSpPr>
        <p:spPr>
          <a:xfrm flipH="1">
            <a:off x="16610877" y="8623024"/>
            <a:ext cx="803954" cy="14447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5" name="Picture 207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674" y="22549785"/>
            <a:ext cx="5222014" cy="3546182"/>
          </a:xfrm>
          <a:prstGeom prst="rect">
            <a:avLst/>
          </a:prstGeom>
        </p:spPr>
      </p:pic>
      <p:pic>
        <p:nvPicPr>
          <p:cNvPr id="2076" name="Picture 207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49" y="22549784"/>
            <a:ext cx="5159851" cy="3546183"/>
          </a:xfrm>
          <a:prstGeom prst="rect">
            <a:avLst/>
          </a:prstGeom>
        </p:spPr>
      </p:pic>
      <p:pic>
        <p:nvPicPr>
          <p:cNvPr id="2077" name="Picture 207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67" y="32461200"/>
            <a:ext cx="3989766" cy="6206177"/>
          </a:xfrm>
          <a:prstGeom prst="rect">
            <a:avLst/>
          </a:prstGeom>
        </p:spPr>
      </p:pic>
      <p:pic>
        <p:nvPicPr>
          <p:cNvPr id="2078" name="Picture 207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9" y="32461200"/>
            <a:ext cx="3988625" cy="6195342"/>
          </a:xfrm>
          <a:prstGeom prst="rect">
            <a:avLst/>
          </a:prstGeom>
        </p:spPr>
      </p:pic>
      <p:pic>
        <p:nvPicPr>
          <p:cNvPr id="2079" name="Picture 207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57" y="15652707"/>
            <a:ext cx="5253171" cy="359158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15891771"/>
            <a:ext cx="4922559" cy="3342826"/>
          </a:xfrm>
          <a:prstGeom prst="rect">
            <a:avLst/>
          </a:prstGeom>
        </p:spPr>
      </p:pic>
      <p:graphicFrame>
        <p:nvGraphicFramePr>
          <p:cNvPr id="193" name="Chart 19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885288"/>
              </p:ext>
            </p:extLst>
          </p:nvPr>
        </p:nvGraphicFramePr>
        <p:xfrm>
          <a:off x="16840200" y="34906451"/>
          <a:ext cx="7537422" cy="3781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graphicFrame>
        <p:nvGraphicFramePr>
          <p:cNvPr id="195" name="Chart 19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197650"/>
              </p:ext>
            </p:extLst>
          </p:nvPr>
        </p:nvGraphicFramePr>
        <p:xfrm>
          <a:off x="16840200" y="31022117"/>
          <a:ext cx="7537422" cy="379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graphicFrame>
        <p:nvGraphicFramePr>
          <p:cNvPr id="196" name="Chart 19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97979"/>
              </p:ext>
            </p:extLst>
          </p:nvPr>
        </p:nvGraphicFramePr>
        <p:xfrm>
          <a:off x="16840200" y="26785887"/>
          <a:ext cx="7537422" cy="4121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graphicFrame>
        <p:nvGraphicFramePr>
          <p:cNvPr id="201" name="Chart 2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395251"/>
              </p:ext>
            </p:extLst>
          </p:nvPr>
        </p:nvGraphicFramePr>
        <p:xfrm>
          <a:off x="8593474" y="34899599"/>
          <a:ext cx="7696201" cy="376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graphicFrame>
        <p:nvGraphicFramePr>
          <p:cNvPr id="202" name="Chart 20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201353"/>
              </p:ext>
            </p:extLst>
          </p:nvPr>
        </p:nvGraphicFramePr>
        <p:xfrm>
          <a:off x="8598237" y="31013400"/>
          <a:ext cx="7686675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graphicFrame>
        <p:nvGraphicFramePr>
          <p:cNvPr id="203" name="Chart 2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835212"/>
              </p:ext>
            </p:extLst>
          </p:nvPr>
        </p:nvGraphicFramePr>
        <p:xfrm>
          <a:off x="438365" y="14944448"/>
          <a:ext cx="5320885" cy="433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graphicFrame>
        <p:nvGraphicFramePr>
          <p:cNvPr id="205" name="Chart 20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240207"/>
              </p:ext>
            </p:extLst>
          </p:nvPr>
        </p:nvGraphicFramePr>
        <p:xfrm>
          <a:off x="8626812" y="26796397"/>
          <a:ext cx="7629525" cy="4062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31280</TotalTime>
  <Words>708</Words>
  <Application>Microsoft Office PowerPoint</Application>
  <PresentationFormat>Custom</PresentationFormat>
  <Paragraphs>90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source</dc:creator>
  <cp:lastModifiedBy>Yan Wang</cp:lastModifiedBy>
  <cp:revision>769</cp:revision>
  <cp:lastPrinted>2018-04-20T12:51:04Z</cp:lastPrinted>
  <dcterms:created xsi:type="dcterms:W3CDTF">2012-07-12T18:27:22Z</dcterms:created>
  <dcterms:modified xsi:type="dcterms:W3CDTF">2018-04-20T20:17:30Z</dcterms:modified>
</cp:coreProperties>
</file>