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14" autoAdjust="0"/>
  </p:normalViewPr>
  <p:slideViewPr>
    <p:cSldViewPr snapToGrid="0" snapToObjects="1">
      <p:cViewPr varScale="1">
        <p:scale>
          <a:sx n="109" d="100"/>
          <a:sy n="109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9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3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0DD6-C160-F54D-9C69-D4A5A0CACBBC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7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173" y="597708"/>
            <a:ext cx="8832305" cy="4985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Source Planning Meeting - Summer 2016 SAD </a:t>
            </a:r>
          </a:p>
          <a:p>
            <a:pPr algn="ctr"/>
            <a:r>
              <a:rPr lang="en-US" sz="2400" dirty="0" smtClean="0"/>
              <a:t>January 14, 2016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 smtClean="0"/>
              <a:t>Agenda</a:t>
            </a:r>
          </a:p>
          <a:p>
            <a:pPr marL="285750" indent="-285750" algn="ctr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Joe </a:t>
            </a:r>
            <a:r>
              <a:rPr lang="en-US" dirty="0"/>
              <a:t>- Quick overview of Arne's program goals and summer SAD time table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John </a:t>
            </a:r>
            <a:r>
              <a:rPr lang="en-US" dirty="0"/>
              <a:t>- Addition and plans of 4th laser to polarized source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Roger </a:t>
            </a:r>
            <a:r>
              <a:rPr lang="en-US" dirty="0"/>
              <a:t>- SCAM-II requirements and plans, differences from SCAM-I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Tomasz </a:t>
            </a:r>
            <a:r>
              <a:rPr lang="en-US" dirty="0"/>
              <a:t>- Plans to deploy new dedicated laser LLRF modules for 4-laser system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Henry – </a:t>
            </a:r>
            <a:r>
              <a:rPr lang="en-US" dirty="0"/>
              <a:t>Consideration </a:t>
            </a:r>
            <a:r>
              <a:rPr lang="en-US" dirty="0" smtClean="0"/>
              <a:t>to </a:t>
            </a:r>
            <a:r>
              <a:rPr lang="en-US" dirty="0"/>
              <a:t>reconfigure PSS/HVPS interface for "always on" 4-hall </a:t>
            </a:r>
            <a:r>
              <a:rPr lang="en-US" dirty="0" smtClean="0"/>
              <a:t>operation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 – Other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5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564" y="921890"/>
            <a:ext cx="8669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Hall D </a:t>
            </a:r>
            <a:r>
              <a:rPr lang="en-US" dirty="0" err="1" smtClean="0"/>
              <a:t>GlueX</a:t>
            </a:r>
            <a:r>
              <a:rPr lang="en-US" dirty="0" smtClean="0"/>
              <a:t> program is a cornerstone of the 12 </a:t>
            </a:r>
            <a:r>
              <a:rPr lang="en-US" dirty="0" err="1" smtClean="0"/>
              <a:t>GeV</a:t>
            </a:r>
            <a:r>
              <a:rPr lang="en-US" dirty="0" smtClean="0"/>
              <a:t> proposal</a:t>
            </a:r>
            <a:r>
              <a:rPr lang="is-IS" dirty="0" smtClean="0"/>
              <a:t>…  </a:t>
            </a:r>
            <a:r>
              <a:rPr lang="is-IS" dirty="0" smtClean="0">
                <a:solidFill>
                  <a:srgbClr val="008000"/>
                </a:solidFill>
                <a:sym typeface="Wingdings"/>
              </a:rPr>
              <a:t></a:t>
            </a:r>
          </a:p>
          <a:p>
            <a:endParaRPr lang="is-IS" dirty="0">
              <a:sym typeface="Wingdings"/>
            </a:endParaRPr>
          </a:p>
          <a:p>
            <a:r>
              <a:rPr lang="is-IS" dirty="0" smtClean="0">
                <a:sym typeface="Wingdings"/>
              </a:rPr>
              <a:t>...but, we only have a 3-beam CEBAF to support a 4-hall program... </a:t>
            </a:r>
            <a:r>
              <a:rPr lang="is-IS" dirty="0" smtClean="0">
                <a:solidFill>
                  <a:srgbClr val="FF0000"/>
                </a:solidFill>
                <a:sym typeface="Wingdings"/>
              </a:rPr>
              <a:t></a:t>
            </a:r>
          </a:p>
          <a:p>
            <a:endParaRPr lang="is-IS" dirty="0">
              <a:sym typeface="Wingdings"/>
            </a:endParaRPr>
          </a:p>
          <a:p>
            <a:r>
              <a:rPr lang="is-IS" dirty="0">
                <a:sym typeface="Wingdings"/>
              </a:rPr>
              <a:t>...however, Reza has the good idea </a:t>
            </a:r>
            <a:r>
              <a:rPr lang="is-IS" dirty="0" smtClean="0">
                <a:sym typeface="Wingdings"/>
              </a:rPr>
              <a:t>and </a:t>
            </a:r>
            <a:r>
              <a:rPr lang="is-IS" dirty="0">
                <a:sym typeface="Wingdings"/>
              </a:rPr>
              <a:t>proposes how to satisfy 4-halls </a:t>
            </a:r>
            <a:r>
              <a:rPr lang="is-IS" dirty="0" smtClean="0">
                <a:sym typeface="Wingdings"/>
              </a:rPr>
              <a:t>simultaneously! </a:t>
            </a:r>
            <a:r>
              <a:rPr lang="is-IS" dirty="0" smtClean="0">
                <a:solidFill>
                  <a:srgbClr val="008000"/>
                </a:solidFill>
                <a:sym typeface="Wingdings"/>
              </a:rPr>
              <a:t></a:t>
            </a:r>
            <a:endParaRPr lang="is-IS" dirty="0">
              <a:solidFill>
                <a:srgbClr val="008000"/>
              </a:solidFill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7905" y="209716"/>
            <a:ext cx="6009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Story of the CEBAF 4-Laser Upgrade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79653" y="2639949"/>
            <a:ext cx="84011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>
                <a:sym typeface="Wingdings"/>
              </a:rPr>
              <a:t>Through some pretty significant efforts two new systems are designed, fabricated and </a:t>
            </a:r>
            <a:r>
              <a:rPr lang="is-IS" dirty="0" smtClean="0">
                <a:sym typeface="Wingdings"/>
              </a:rPr>
              <a:t>have been commissioned </a:t>
            </a:r>
            <a:r>
              <a:rPr lang="is-IS" dirty="0">
                <a:sym typeface="Wingdings"/>
              </a:rPr>
              <a:t>over the last two years:</a:t>
            </a:r>
          </a:p>
          <a:p>
            <a:endParaRPr lang="is-IS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is-IS" dirty="0">
                <a:sym typeface="Wingdings"/>
              </a:rPr>
              <a:t>750 MHz separators which allow </a:t>
            </a:r>
            <a:r>
              <a:rPr lang="is-IS" dirty="0" smtClean="0">
                <a:sym typeface="Wingdings"/>
              </a:rPr>
              <a:t>Halls A/B/C to </a:t>
            </a:r>
            <a:r>
              <a:rPr lang="is-IS" dirty="0">
                <a:sym typeface="Wingdings"/>
              </a:rPr>
              <a:t>share 5th pass with Hall D</a:t>
            </a:r>
          </a:p>
          <a:p>
            <a:pPr marL="285750" indent="-285750">
              <a:buFont typeface="Arial"/>
              <a:buChar char="•"/>
            </a:pPr>
            <a:endParaRPr lang="is-IS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is-IS" dirty="0">
                <a:sym typeface="Wingdings"/>
              </a:rPr>
              <a:t>250 MHz lasers </a:t>
            </a:r>
            <a:r>
              <a:rPr lang="is-IS" dirty="0" smtClean="0">
                <a:sym typeface="Wingdings"/>
              </a:rPr>
              <a:t>which satisfy the </a:t>
            </a:r>
            <a:r>
              <a:rPr lang="is-IS" dirty="0">
                <a:sym typeface="Wingdings"/>
              </a:rPr>
              <a:t>linac (1500 MHz), lower pass </a:t>
            </a:r>
            <a:r>
              <a:rPr lang="is-IS" dirty="0" smtClean="0">
                <a:sym typeface="Wingdings"/>
              </a:rPr>
              <a:t>separators (</a:t>
            </a:r>
            <a:r>
              <a:rPr lang="is-IS" dirty="0">
                <a:sym typeface="Wingdings"/>
              </a:rPr>
              <a:t>500 MHz) and </a:t>
            </a:r>
            <a:r>
              <a:rPr lang="is-IS" dirty="0" smtClean="0">
                <a:sym typeface="Wingdings"/>
              </a:rPr>
              <a:t>new 5th </a:t>
            </a:r>
            <a:r>
              <a:rPr lang="is-IS" dirty="0">
                <a:sym typeface="Wingdings"/>
              </a:rPr>
              <a:t>pass separators (750 MHz</a:t>
            </a:r>
            <a:r>
              <a:rPr lang="is-IS" dirty="0" smtClean="0">
                <a:sym typeface="Wingdings"/>
              </a:rPr>
              <a:t>)</a:t>
            </a:r>
          </a:p>
          <a:p>
            <a:pPr marL="285750" indent="-285750">
              <a:buFont typeface="Arial"/>
              <a:buChar char="•"/>
            </a:pPr>
            <a:endParaRPr lang="is-IS" dirty="0" smtClean="0">
              <a:sym typeface="Wingdings"/>
            </a:endParaRPr>
          </a:p>
          <a:p>
            <a:r>
              <a:rPr lang="is-IS" dirty="0" smtClean="0">
                <a:sym typeface="Wingdings"/>
              </a:rPr>
              <a:t>This mode of beam </a:t>
            </a:r>
            <a:r>
              <a:rPr lang="is-IS" dirty="0">
                <a:sym typeface="Wingdings"/>
              </a:rPr>
              <a:t>operation was successfully </a:t>
            </a:r>
            <a:r>
              <a:rPr lang="is-IS" dirty="0" smtClean="0">
                <a:sym typeface="Wingdings"/>
              </a:rPr>
              <a:t>used in </a:t>
            </a:r>
            <a:r>
              <a:rPr lang="is-IS" dirty="0">
                <a:sym typeface="Wingdings"/>
              </a:rPr>
              <a:t>December </a:t>
            </a:r>
            <a:r>
              <a:rPr lang="is-IS" dirty="0" smtClean="0">
                <a:sym typeface="Wingdings"/>
              </a:rPr>
              <a:t>2015!</a:t>
            </a:r>
            <a:r>
              <a:rPr lang="is-IS" dirty="0">
                <a:sym typeface="Wingdings"/>
              </a:rPr>
              <a:t>!!  </a:t>
            </a:r>
            <a:r>
              <a:rPr lang="is-IS" dirty="0" smtClean="0">
                <a:solidFill>
                  <a:srgbClr val="008000"/>
                </a:solidFill>
                <a:sym typeface="Wingdings"/>
              </a:rPr>
              <a:t></a:t>
            </a:r>
            <a:endParaRPr lang="is-IS" dirty="0">
              <a:solidFill>
                <a:srgbClr val="008000"/>
              </a:solidFill>
              <a:sym typeface="Wingding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653" y="5549316"/>
            <a:ext cx="7885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 smtClean="0">
                <a:sym typeface="Wingdings"/>
              </a:rPr>
              <a:t>So</a:t>
            </a:r>
            <a:r>
              <a:rPr lang="is-IS" dirty="0">
                <a:sym typeface="Wingdings"/>
              </a:rPr>
              <a:t>, why are we here now....</a:t>
            </a:r>
            <a:r>
              <a:rPr lang="is-IS" dirty="0" smtClean="0">
                <a:sym typeface="Wingdings"/>
              </a:rPr>
              <a:t>?</a:t>
            </a:r>
          </a:p>
          <a:p>
            <a:endParaRPr lang="is-IS" dirty="0">
              <a:sym typeface="Wingdings"/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We only have 3 lasers, so we need to add a 4</a:t>
            </a:r>
            <a:r>
              <a:rPr lang="en-US" sz="2800" baseline="30000" dirty="0">
                <a:solidFill>
                  <a:srgbClr val="FF0000"/>
                </a:solidFill>
              </a:rPr>
              <a:t>th</a:t>
            </a:r>
            <a:r>
              <a:rPr lang="en-US" sz="2800" dirty="0">
                <a:solidFill>
                  <a:srgbClr val="FF0000"/>
                </a:solidFill>
              </a:rPr>
              <a:t> !!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7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80403"/>
              </p:ext>
            </p:extLst>
          </p:nvPr>
        </p:nvGraphicFramePr>
        <p:xfrm>
          <a:off x="233043" y="849410"/>
          <a:ext cx="8739089" cy="535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9033"/>
                <a:gridCol w="6630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Jan 28 – Apr 14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3-laser @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250 MHz for A/B/D + commission C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Apr 15 – Apr 30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CHL transition (configure one CHL for both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linacs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PSS certification (static, functional, float)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1 – May 28,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3-laser @ 250 MHz for Hall B PRAD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May 30 – Jun 20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1-laser @ 499 MHz for Injector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Bubble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Jun 20 – Aug 13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4-laser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upgrade (table re-work, SCAM-II, LLRF, commissioning)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15 – Aug 29,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1-laser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@ 499 MHz for Injector Bubble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29 – Sep 4,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1-laser @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499 MHz for Hall C commissioning @ 5.5 pass 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  <a:sym typeface="Wingdings"/>
                        </a:rPr>
                        <a:t> 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Sep 5 – Sep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30, 2016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CHL transition (configure one CHL per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linac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PSS certification (static, functional, float)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Oct 1 – Dec 19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3-laser @ 250 MHz for A/C/D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Dec 19 –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Dec 22,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4-laser @ 250 MHz for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4-hall demonstration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Dec 22 – Feb 10, 2017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Winter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SAD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Feb 10 – Jun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6, 2017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4-laser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@ 250 MHz for 4 Hall program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93553" y="95392"/>
            <a:ext cx="490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Laser Upgrade : Calendar and Plans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981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507</Words>
  <Application>Microsoft Macintosh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20</cp:revision>
  <dcterms:created xsi:type="dcterms:W3CDTF">2016-01-13T16:21:24Z</dcterms:created>
  <dcterms:modified xsi:type="dcterms:W3CDTF">2016-01-14T13:41:18Z</dcterms:modified>
</cp:coreProperties>
</file>