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323" r:id="rId5"/>
    <p:sldId id="319" r:id="rId6"/>
    <p:sldId id="321" r:id="rId7"/>
    <p:sldId id="320" r:id="rId8"/>
    <p:sldId id="322" r:id="rId9"/>
    <p:sldId id="324" r:id="rId10"/>
    <p:sldId id="328" r:id="rId11"/>
    <p:sldId id="329" r:id="rId12"/>
    <p:sldId id="327" r:id="rId13"/>
    <p:sldId id="310" r:id="rId14"/>
    <p:sldId id="311" r:id="rId15"/>
    <p:sldId id="330" r:id="rId16"/>
    <p:sldId id="312" r:id="rId17"/>
    <p:sldId id="331" r:id="rId18"/>
    <p:sldId id="316" r:id="rId19"/>
    <p:sldId id="313" r:id="rId20"/>
    <p:sldId id="314" r:id="rId21"/>
    <p:sldId id="31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sitron Collection Scheme for Ce+BAF" id="{7C71AA3F-0C02-4D42-910C-919C9E4AD07E}">
          <p14:sldIdLst>
            <p14:sldId id="323"/>
          </p14:sldIdLst>
        </p14:section>
        <p14:section name="Positron Collection Scheme for Ce+BAF" id="{10B60D90-B16B-4F45-9E54-A3CC2EC867B2}">
          <p14:sldIdLst>
            <p14:sldId id="319"/>
            <p14:sldId id="321"/>
            <p14:sldId id="320"/>
            <p14:sldId id="322"/>
          </p14:sldIdLst>
        </p14:section>
        <p14:section name="Positron characterization" id="{CF201F22-C5A1-4F14-8D7A-60B80CCE726B}">
          <p14:sldIdLst>
            <p14:sldId id="324"/>
            <p14:sldId id="328"/>
            <p14:sldId id="329"/>
            <p14:sldId id="327"/>
            <p14:sldId id="310"/>
            <p14:sldId id="311"/>
            <p14:sldId id="330"/>
            <p14:sldId id="312"/>
            <p14:sldId id="331"/>
            <p14:sldId id="316"/>
            <p14:sldId id="313"/>
            <p14:sldId id="314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408" autoAdjust="0"/>
  </p:normalViewPr>
  <p:slideViewPr>
    <p:cSldViewPr snapToGrid="0" snapToObjects="1">
      <p:cViewPr varScale="1">
        <p:scale>
          <a:sx n="101" d="100"/>
          <a:sy n="101" d="100"/>
        </p:scale>
        <p:origin x="156" y="76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i HABET" userId="4b95c22b-4c75-40e1-a2b3-5b679cf79235" providerId="ADAL" clId="{376BE569-6135-4216-AA50-4A20CDD6D84B}"/>
    <pc:docChg chg="undo custSel modSld">
      <pc:chgData name="Sami HABET" userId="4b95c22b-4c75-40e1-a2b3-5b679cf79235" providerId="ADAL" clId="{376BE569-6135-4216-AA50-4A20CDD6D84B}" dt="2023-02-27T14:34:49.163" v="93" actId="1076"/>
      <pc:docMkLst>
        <pc:docMk/>
      </pc:docMkLst>
      <pc:sldChg chg="modSp">
        <pc:chgData name="Sami HABET" userId="4b95c22b-4c75-40e1-a2b3-5b679cf79235" providerId="ADAL" clId="{376BE569-6135-4216-AA50-4A20CDD6D84B}" dt="2023-02-27T14:30:33.249" v="68" actId="20577"/>
        <pc:sldMkLst>
          <pc:docMk/>
          <pc:sldMk cId="1751402343" sldId="310"/>
        </pc:sldMkLst>
        <pc:spChg chg="mod">
          <ac:chgData name="Sami HABET" userId="4b95c22b-4c75-40e1-a2b3-5b679cf79235" providerId="ADAL" clId="{376BE569-6135-4216-AA50-4A20CDD6D84B}" dt="2023-02-27T14:30:33.249" v="68" actId="20577"/>
          <ac:spMkLst>
            <pc:docMk/>
            <pc:sldMk cId="1751402343" sldId="310"/>
            <ac:spMk id="3" creationId="{00000000-0000-0000-0000-000000000000}"/>
          </ac:spMkLst>
        </pc:spChg>
      </pc:sldChg>
      <pc:sldChg chg="modSp modAnim">
        <pc:chgData name="Sami HABET" userId="4b95c22b-4c75-40e1-a2b3-5b679cf79235" providerId="ADAL" clId="{376BE569-6135-4216-AA50-4A20CDD6D84B}" dt="2023-02-27T14:31:05.190" v="75" actId="20577"/>
        <pc:sldMkLst>
          <pc:docMk/>
          <pc:sldMk cId="1434493689" sldId="314"/>
        </pc:sldMkLst>
        <pc:spChg chg="mod">
          <ac:chgData name="Sami HABET" userId="4b95c22b-4c75-40e1-a2b3-5b679cf79235" providerId="ADAL" clId="{376BE569-6135-4216-AA50-4A20CDD6D84B}" dt="2023-02-27T14:31:05.190" v="75" actId="20577"/>
          <ac:spMkLst>
            <pc:docMk/>
            <pc:sldMk cId="1434493689" sldId="314"/>
            <ac:spMk id="3" creationId="{00000000-0000-0000-0000-000000000000}"/>
          </ac:spMkLst>
        </pc:spChg>
      </pc:sldChg>
      <pc:sldChg chg="modSp">
        <pc:chgData name="Sami HABET" userId="4b95c22b-4c75-40e1-a2b3-5b679cf79235" providerId="ADAL" clId="{376BE569-6135-4216-AA50-4A20CDD6D84B}" dt="2023-02-27T14:34:49.163" v="93" actId="1076"/>
        <pc:sldMkLst>
          <pc:docMk/>
          <pc:sldMk cId="1477209560" sldId="319"/>
        </pc:sldMkLst>
        <pc:picChg chg="mod">
          <ac:chgData name="Sami HABET" userId="4b95c22b-4c75-40e1-a2b3-5b679cf79235" providerId="ADAL" clId="{376BE569-6135-4216-AA50-4A20CDD6D84B}" dt="2023-02-27T14:34:49.163" v="93" actId="1076"/>
          <ac:picMkLst>
            <pc:docMk/>
            <pc:sldMk cId="1477209560" sldId="319"/>
            <ac:picMk id="8" creationId="{7875AD5E-B556-47E3-8CDD-7F3FF210A408}"/>
          </ac:picMkLst>
        </pc:picChg>
      </pc:sldChg>
      <pc:sldChg chg="modSp">
        <pc:chgData name="Sami HABET" userId="4b95c22b-4c75-40e1-a2b3-5b679cf79235" providerId="ADAL" clId="{376BE569-6135-4216-AA50-4A20CDD6D84B}" dt="2023-02-27T14:33:59.157" v="89" actId="14100"/>
        <pc:sldMkLst>
          <pc:docMk/>
          <pc:sldMk cId="824666946" sldId="320"/>
        </pc:sldMkLst>
        <pc:picChg chg="mod">
          <ac:chgData name="Sami HABET" userId="4b95c22b-4c75-40e1-a2b3-5b679cf79235" providerId="ADAL" clId="{376BE569-6135-4216-AA50-4A20CDD6D84B}" dt="2023-02-27T14:33:59.157" v="89" actId="14100"/>
          <ac:picMkLst>
            <pc:docMk/>
            <pc:sldMk cId="824666946" sldId="320"/>
            <ac:picMk id="4" creationId="{7C2E9F31-5CEE-487E-B725-2B4A14CD0286}"/>
          </ac:picMkLst>
        </pc:picChg>
      </pc:sldChg>
      <pc:sldChg chg="modSp">
        <pc:chgData name="Sami HABET" userId="4b95c22b-4c75-40e1-a2b3-5b679cf79235" providerId="ADAL" clId="{376BE569-6135-4216-AA50-4A20CDD6D84B}" dt="2023-02-27T14:33:35.935" v="86" actId="14100"/>
        <pc:sldMkLst>
          <pc:docMk/>
          <pc:sldMk cId="1011403055" sldId="321"/>
        </pc:sldMkLst>
        <pc:picChg chg="mod">
          <ac:chgData name="Sami HABET" userId="4b95c22b-4c75-40e1-a2b3-5b679cf79235" providerId="ADAL" clId="{376BE569-6135-4216-AA50-4A20CDD6D84B}" dt="2023-02-27T14:33:35.935" v="86" actId="14100"/>
          <ac:picMkLst>
            <pc:docMk/>
            <pc:sldMk cId="1011403055" sldId="321"/>
            <ac:picMk id="13" creationId="{0E1F45B8-B079-4ABB-8F73-516F7EBAAFA2}"/>
          </ac:picMkLst>
        </pc:picChg>
      </pc:sldChg>
      <pc:sldChg chg="modSp">
        <pc:chgData name="Sami HABET" userId="4b95c22b-4c75-40e1-a2b3-5b679cf79235" providerId="ADAL" clId="{376BE569-6135-4216-AA50-4A20CDD6D84B}" dt="2023-02-27T14:34:21.307" v="92" actId="14100"/>
        <pc:sldMkLst>
          <pc:docMk/>
          <pc:sldMk cId="3413608936" sldId="322"/>
        </pc:sldMkLst>
        <pc:picChg chg="mod">
          <ac:chgData name="Sami HABET" userId="4b95c22b-4c75-40e1-a2b3-5b679cf79235" providerId="ADAL" clId="{376BE569-6135-4216-AA50-4A20CDD6D84B}" dt="2023-02-27T14:34:21.307" v="92" actId="14100"/>
          <ac:picMkLst>
            <pc:docMk/>
            <pc:sldMk cId="3413608936" sldId="322"/>
            <ac:picMk id="10" creationId="{5D16EC70-30CB-4561-AFF8-269A509BCDA6}"/>
          </ac:picMkLst>
        </pc:picChg>
      </pc:sldChg>
      <pc:sldChg chg="modSp">
        <pc:chgData name="Sami HABET" userId="4b95c22b-4c75-40e1-a2b3-5b679cf79235" providerId="ADAL" clId="{376BE569-6135-4216-AA50-4A20CDD6D84B}" dt="2023-02-27T14:31:29.443" v="76" actId="1076"/>
        <pc:sldMkLst>
          <pc:docMk/>
          <pc:sldMk cId="772489410" sldId="323"/>
        </pc:sldMkLst>
        <pc:picChg chg="mod">
          <ac:chgData name="Sami HABET" userId="4b95c22b-4c75-40e1-a2b3-5b679cf79235" providerId="ADAL" clId="{376BE569-6135-4216-AA50-4A20CDD6D84B}" dt="2023-02-27T14:31:29.443" v="76" actId="1076"/>
          <ac:picMkLst>
            <pc:docMk/>
            <pc:sldMk cId="772489410" sldId="323"/>
            <ac:picMk id="9" creationId="{E77FBBBA-58C1-4724-B3B7-9C08033B1C3B}"/>
          </ac:picMkLst>
        </pc:picChg>
      </pc:sldChg>
      <pc:sldChg chg="addSp delSp modSp modAnim">
        <pc:chgData name="Sami HABET" userId="4b95c22b-4c75-40e1-a2b3-5b679cf79235" providerId="ADAL" clId="{376BE569-6135-4216-AA50-4A20CDD6D84B}" dt="2023-02-27T14:30:39.345" v="69" actId="20577"/>
        <pc:sldMkLst>
          <pc:docMk/>
          <pc:sldMk cId="3576221548" sldId="328"/>
        </pc:sldMkLst>
        <pc:spChg chg="mod">
          <ac:chgData name="Sami HABET" userId="4b95c22b-4c75-40e1-a2b3-5b679cf79235" providerId="ADAL" clId="{376BE569-6135-4216-AA50-4A20CDD6D84B}" dt="2023-02-27T14:30:39.345" v="69" actId="20577"/>
          <ac:spMkLst>
            <pc:docMk/>
            <pc:sldMk cId="3576221548" sldId="328"/>
            <ac:spMk id="3" creationId="{00000000-0000-0000-0000-000000000000}"/>
          </ac:spMkLst>
        </pc:spChg>
        <pc:graphicFrameChg chg="del">
          <ac:chgData name="Sami HABET" userId="4b95c22b-4c75-40e1-a2b3-5b679cf79235" providerId="ADAL" clId="{376BE569-6135-4216-AA50-4A20CDD6D84B}" dt="2023-02-26T22:14:34.105" v="6" actId="478"/>
          <ac:graphicFrameMkLst>
            <pc:docMk/>
            <pc:sldMk cId="3576221548" sldId="328"/>
            <ac:graphicFrameMk id="14" creationId="{209511EA-EEFA-4ED9-83FD-0895A983350A}"/>
          </ac:graphicFrameMkLst>
        </pc:graphicFrameChg>
        <pc:picChg chg="mod">
          <ac:chgData name="Sami HABET" userId="4b95c22b-4c75-40e1-a2b3-5b679cf79235" providerId="ADAL" clId="{376BE569-6135-4216-AA50-4A20CDD6D84B}" dt="2023-02-26T22:14:41.246" v="7" actId="1076"/>
          <ac:picMkLst>
            <pc:docMk/>
            <pc:sldMk cId="3576221548" sldId="328"/>
            <ac:picMk id="6" creationId="{44932F3D-CFA4-4BCF-B68D-05E773646E5F}"/>
          </ac:picMkLst>
        </pc:picChg>
        <pc:cxnChg chg="add mod">
          <ac:chgData name="Sami HABET" userId="4b95c22b-4c75-40e1-a2b3-5b679cf79235" providerId="ADAL" clId="{376BE569-6135-4216-AA50-4A20CDD6D84B}" dt="2023-02-26T22:13:54.586" v="1" actId="13822"/>
          <ac:cxnSpMkLst>
            <pc:docMk/>
            <pc:sldMk cId="3576221548" sldId="328"/>
            <ac:cxnSpMk id="9" creationId="{E75DBC06-11A8-4B53-804A-AB8999252B2F}"/>
          </ac:cxnSpMkLst>
        </pc:cxnChg>
      </pc:sldChg>
      <pc:sldChg chg="modSp">
        <pc:chgData name="Sami HABET" userId="4b95c22b-4c75-40e1-a2b3-5b679cf79235" providerId="ADAL" clId="{376BE569-6135-4216-AA50-4A20CDD6D84B}" dt="2023-02-27T14:27:34.109" v="20" actId="20577"/>
        <pc:sldMkLst>
          <pc:docMk/>
          <pc:sldMk cId="417926791" sldId="329"/>
        </pc:sldMkLst>
        <pc:spChg chg="mod">
          <ac:chgData name="Sami HABET" userId="4b95c22b-4c75-40e1-a2b3-5b679cf79235" providerId="ADAL" clId="{376BE569-6135-4216-AA50-4A20CDD6D84B}" dt="2023-02-27T14:27:34.109" v="20" actId="20577"/>
          <ac:spMkLst>
            <pc:docMk/>
            <pc:sldMk cId="417926791" sldId="32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61032AD-1A10-4538-B689-4070CC8F23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7FBBBA-58C1-4724-B3B7-9C08033B1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348" y="1624540"/>
            <a:ext cx="6383652" cy="439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8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Accelerating</a:t>
            </a:r>
            <a:r>
              <a:rPr lang="fr-FR" dirty="0"/>
              <a:t> warm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Goal: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Reduce the energy spread of the accepted e</a:t>
            </a:r>
            <a:r>
              <a:rPr lang="en-US" baseline="30000" dirty="0"/>
              <a:t>+</a:t>
            </a:r>
            <a:r>
              <a:rPr lang="en-US" dirty="0"/>
              <a:t> at p = 60 MeV/c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err="1"/>
              <a:t>Contibute</a:t>
            </a:r>
            <a:r>
              <a:rPr lang="fr-FR" dirty="0"/>
              <a:t> to </a:t>
            </a:r>
            <a:r>
              <a:rPr lang="fr-FR" dirty="0" err="1"/>
              <a:t>improve</a:t>
            </a:r>
            <a:r>
              <a:rPr lang="fr-FR" dirty="0"/>
              <a:t> the </a:t>
            </a:r>
            <a:r>
              <a:rPr lang="fr-FR" dirty="0" err="1"/>
              <a:t>angluar</a:t>
            </a:r>
            <a:r>
              <a:rPr lang="fr-FR" dirty="0"/>
              <a:t> </a:t>
            </a:r>
            <a:r>
              <a:rPr lang="fr-FR" dirty="0" err="1"/>
              <a:t>trasverse</a:t>
            </a:r>
            <a:r>
              <a:rPr lang="fr-FR" dirty="0"/>
              <a:t> spread </a:t>
            </a:r>
            <a:r>
              <a:rPr lang="fr-FR" dirty="0" err="1"/>
              <a:t>x</a:t>
            </a:r>
            <a:r>
              <a:rPr lang="fr-FR" baseline="-25000" dirty="0" err="1"/>
              <a:t>p</a:t>
            </a:r>
            <a:r>
              <a:rPr lang="fr-FR" dirty="0"/>
              <a:t> and </a:t>
            </a:r>
            <a:r>
              <a:rPr lang="fr-FR" dirty="0" err="1"/>
              <a:t>y</a:t>
            </a:r>
            <a:r>
              <a:rPr lang="fr-FR" baseline="-25000" dirty="0" err="1"/>
              <a:t>p</a:t>
            </a:r>
            <a:endParaRPr lang="en-US" dirty="0"/>
          </a:p>
          <a:p>
            <a:r>
              <a:rPr lang="fr-FR" dirty="0" err="1"/>
              <a:t>Optimization</a:t>
            </a:r>
            <a:r>
              <a:rPr lang="fr-FR" dirty="0"/>
              <a:t> </a:t>
            </a:r>
            <a:r>
              <a:rPr lang="fr-FR" dirty="0" err="1"/>
              <a:t>procedure</a:t>
            </a:r>
            <a:r>
              <a:rPr lang="fr-FR" dirty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Perform off-crest setup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Allocate the maximum available gradient to the slowest particle, and assign less accelerating field to the fastest particle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Utilize distinct phase values</a:t>
            </a:r>
          </a:p>
          <a:p>
            <a:r>
              <a:rPr lang="fr-FR" dirty="0"/>
              <a:t>C</a:t>
            </a:r>
            <a:r>
              <a:rPr lang="en-US" dirty="0" err="1"/>
              <a:t>avities</a:t>
            </a:r>
            <a:r>
              <a:rPr lang="en-US" dirty="0"/>
              <a:t> configuration: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F = 1497 Mhz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err="1"/>
              <a:t>L</a:t>
            </a:r>
            <a:r>
              <a:rPr lang="fr-FR" baseline="-25000" dirty="0" err="1"/>
              <a:t>cell</a:t>
            </a:r>
            <a:r>
              <a:rPr lang="fr-FR" dirty="0"/>
              <a:t> = 0.2 cm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err="1"/>
              <a:t>T</a:t>
            </a:r>
            <a:r>
              <a:rPr lang="fr-FR" baseline="-25000" dirty="0" err="1"/>
              <a:t>period</a:t>
            </a:r>
            <a:r>
              <a:rPr lang="fr-FR" dirty="0"/>
              <a:t> = 66 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err="1"/>
              <a:t>R</a:t>
            </a:r>
            <a:r>
              <a:rPr lang="fr-FR" baseline="-25000" dirty="0" err="1"/>
              <a:t>cell</a:t>
            </a:r>
            <a:r>
              <a:rPr lang="fr-FR" dirty="0"/>
              <a:t> = 3 cm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0CBCB2-3C62-4B9A-96F0-B76158411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03998"/>
            <a:ext cx="5895500" cy="33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collimation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ABEBAD-596B-4371-8AF2-C00ABED77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6" y="1031121"/>
            <a:ext cx="7354454" cy="5143605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E3E26165-2F41-48E5-9624-D44F3D1613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3055146"/>
                  </p:ext>
                </p:extLst>
              </p:nvPr>
            </p:nvGraphicFramePr>
            <p:xfrm flipV="1">
              <a:off x="3403600" y="3512433"/>
              <a:ext cx="127000" cy="71438"/>
            </p:xfrm>
            <a:graphic>
              <a:graphicData uri="http://schemas.microsoft.com/office/powerpoint/2016/slidezoom">
                <pslz:sldZm>
                  <pslz:sldZmObj sldId="330" cId="1082801617">
                    <pslz:zmPr id="{77338E89-9FC7-47A2-B098-B34EE64FF61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V="1">
                          <a:off x="0" y="0"/>
                          <a:ext cx="127000" cy="7143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4" name="Slide Zoom 23">
                <a:extLst>
                  <a:ext uri="{FF2B5EF4-FFF2-40B4-BE49-F238E27FC236}">
                    <a16:creationId xmlns:a16="http://schemas.microsoft.com/office/drawing/2014/main" id="{E3E26165-2F41-48E5-9624-D44F3D1613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V="1">
                <a:off x="3403600" y="3512433"/>
                <a:ext cx="127000" cy="7143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82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collimation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EA26C9-5B0E-4D8C-9BB5-BFF39360E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DFC8A3-2F85-4C0D-B40E-D3C767C39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512" y="4008999"/>
            <a:ext cx="4183015" cy="2359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B247F1-BFDC-4DD1-A944-295E52601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512" y="847201"/>
            <a:ext cx="3916323" cy="3096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393B32-C2AB-4A6D-B2CA-8A6FECB4C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3" y="941005"/>
            <a:ext cx="6326258" cy="54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optimization: Energy spread and bunch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Compression factor: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𝐵𝑢𝑛𝑐h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𝑙𝑒𝑛𝑔𝑡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𝐸𝑛𝑡𝑟𝑎𝑛𝑐𝑒</m:t>
                            </m:r>
                          </m:sub>
                        </m:sSub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𝐵𝑢𝑛𝑐h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𝑙𝑒𝑛𝑔𝑡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𝐸𝑥𝑖𝑡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US" dirty="0"/>
                  <a:t> : Longitudinal chicane element.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𝑒𝑉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func>
                      </m:den>
                    </m:f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i="1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dirty="0"/>
                  <a:t>: Energy chirp parameters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f : </a:t>
                </a:r>
                <a:r>
                  <a:rPr lang="fr-FR" dirty="0" err="1"/>
                  <a:t>cavity</a:t>
                </a:r>
                <a:r>
                  <a:rPr lang="fr-FR" dirty="0"/>
                  <a:t> </a:t>
                </a:r>
                <a:r>
                  <a:rPr lang="fr-FR" dirty="0" err="1"/>
                  <a:t>frequency</a:t>
                </a:r>
                <a:endParaRPr lang="fr-FR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eV</a:t>
                </a:r>
                <a:r>
                  <a:rPr lang="fr-FR" baseline="-25000" dirty="0"/>
                  <a:t>0</a:t>
                </a:r>
                <a:r>
                  <a:rPr lang="fr-FR" dirty="0"/>
                  <a:t> : </a:t>
                </a:r>
                <a:r>
                  <a:rPr lang="en-US" dirty="0"/>
                  <a:t>Cavity acceleration [MeV]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E</a:t>
                </a:r>
                <a:r>
                  <a:rPr lang="en-US" baseline="-25000" dirty="0"/>
                  <a:t>0</a:t>
                </a:r>
                <a:r>
                  <a:rPr lang="en-US" dirty="0"/>
                  <a:t> : Central energy [MeV]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: Cavity phase advance.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56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0+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𝑒𝑉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func>
                                    <m:func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den>
                              </m:f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30" t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8B3FF5-EA01-4C81-A732-DA627F54E622}"/>
              </a:ext>
            </a:extLst>
          </p:cNvPr>
          <p:cNvSpPr/>
          <p:nvPr/>
        </p:nvSpPr>
        <p:spPr>
          <a:xfrm>
            <a:off x="655781" y="2743200"/>
            <a:ext cx="293316" cy="3140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1CCBE3-4313-494D-A2A4-BDE02FF561C2}"/>
              </a:ext>
            </a:extLst>
          </p:cNvPr>
          <p:cNvSpPr/>
          <p:nvPr/>
        </p:nvSpPr>
        <p:spPr>
          <a:xfrm>
            <a:off x="2050474" y="1884221"/>
            <a:ext cx="205570" cy="248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02D68A-BE55-48B6-91C0-416B57AD0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246" y="929111"/>
            <a:ext cx="4111794" cy="54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3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optimization: Energy spread and bunch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Compression factor: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𝐵𝑢𝑛𝑐h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𝑙𝑒𝑛𝑔𝑡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𝐸𝑛𝑡𝑟𝑎𝑛𝑐𝑒</m:t>
                            </m:r>
                          </m:sub>
                        </m:sSub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𝐵𝑢𝑛𝑐h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𝑙𝑒𝑛𝑔𝑡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𝐸𝑥𝑖𝑡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US" dirty="0"/>
                  <a:t> : Longitudinal chicane element.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𝑒𝑉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func>
                      </m:den>
                    </m:f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i="1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dirty="0"/>
                  <a:t>: Energy chirp parameters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f : </a:t>
                </a:r>
                <a:r>
                  <a:rPr lang="fr-FR" dirty="0" err="1"/>
                  <a:t>cavity</a:t>
                </a:r>
                <a:r>
                  <a:rPr lang="fr-FR" dirty="0"/>
                  <a:t> </a:t>
                </a:r>
                <a:r>
                  <a:rPr lang="fr-FR" dirty="0" err="1"/>
                  <a:t>frequency</a:t>
                </a:r>
                <a:endParaRPr lang="fr-FR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eV</a:t>
                </a:r>
                <a:r>
                  <a:rPr lang="fr-FR" baseline="-25000" dirty="0"/>
                  <a:t>0</a:t>
                </a:r>
                <a:r>
                  <a:rPr lang="fr-FR" dirty="0"/>
                  <a:t> : </a:t>
                </a:r>
                <a:r>
                  <a:rPr lang="en-US" dirty="0"/>
                  <a:t>Cavity acceleration [MeV]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E</a:t>
                </a:r>
                <a:r>
                  <a:rPr lang="en-US" baseline="-25000" dirty="0"/>
                  <a:t>0</a:t>
                </a:r>
                <a:r>
                  <a:rPr lang="en-US" dirty="0"/>
                  <a:t> : Central energy [MeV]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: Cavity phase advance.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56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0+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𝑒𝑉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func>
                                    <m:func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den>
                              </m:f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30" t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8B3FF5-EA01-4C81-A732-DA627F54E622}"/>
              </a:ext>
            </a:extLst>
          </p:cNvPr>
          <p:cNvSpPr/>
          <p:nvPr/>
        </p:nvSpPr>
        <p:spPr>
          <a:xfrm>
            <a:off x="655781" y="2743200"/>
            <a:ext cx="293316" cy="3140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1CCBE3-4313-494D-A2A4-BDE02FF561C2}"/>
              </a:ext>
            </a:extLst>
          </p:cNvPr>
          <p:cNvSpPr/>
          <p:nvPr/>
        </p:nvSpPr>
        <p:spPr>
          <a:xfrm>
            <a:off x="2050474" y="1884221"/>
            <a:ext cx="205570" cy="248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44D27-5D4C-4673-99B6-F434FB5DE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546" y="864459"/>
            <a:ext cx="4648565" cy="2886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489F48-4D56-435B-8799-2BA1AE36A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436" y="3750823"/>
            <a:ext cx="4499613" cy="26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0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</a:t>
            </a:r>
            <a:r>
              <a:rPr lang="en-US" baseline="30000" dirty="0" err="1"/>
              <a:t>+</a:t>
            </a:r>
            <a:r>
              <a:rPr lang="en-US" dirty="0" err="1"/>
              <a:t>BAF</a:t>
            </a:r>
            <a:r>
              <a:rPr lang="en-US" dirty="0"/>
              <a:t> Injection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F8693D-31AF-47D6-AA93-09C557142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687" y="1006763"/>
            <a:ext cx="9664987" cy="535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3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548A3-4A25-477B-96CF-0F4ECE522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37" y="1643818"/>
            <a:ext cx="9685125" cy="35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49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4" y="966055"/>
                <a:ext cx="11222214" cy="5381694"/>
              </a:xfrm>
            </p:spPr>
            <p:txBody>
              <a:bodyPr/>
              <a:lstStyle/>
              <a:p>
                <a:r>
                  <a:rPr lang="en-US" dirty="0"/>
                  <a:t>The central momentum heavily influences the performance of the positron system. For a high yield of positrons, the central momentum should be set to 15 MeV/c, while a high polarization requires a central momentum of 60 MeV/c</a:t>
                </a:r>
              </a:p>
              <a:p>
                <a:r>
                  <a:rPr lang="en-US" dirty="0"/>
                  <a:t>The QWT helps the selection of the desired momentum and reduces the spread of transverse angles</a:t>
                </a:r>
              </a:p>
              <a:p>
                <a:r>
                  <a:rPr lang="en-US" dirty="0"/>
                  <a:t>The accelerating section exerts significant influence on the longitudinal plane, thereby reducing the energy spread to meet the CEBAF requirement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𝑑𝑝</m:t>
                        </m:r>
                        <m:r>
                          <m:rPr>
                            <m:lit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=±1%</m:t>
                    </m:r>
                  </m:oMath>
                </a14:m>
                <a:endParaRPr lang="fr-FR" dirty="0"/>
              </a:p>
              <a:p>
                <a:r>
                  <a:rPr lang="en-US" dirty="0"/>
                  <a:t>It is possible to achieve a compromise between the energy spread and the bunch length in order to meet the appropriate longitudinal CEBAF requirement during injection</a:t>
                </a:r>
              </a:p>
              <a:p>
                <a:r>
                  <a:rPr lang="en-US" dirty="0"/>
                  <a:t>In order to achieve a higher current of around a (~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 for the unpolarized (~15 MeV/c) mode with a momentum of 15 MeV/c, it is necessary to adjust the variable parameters of the layout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4" y="966055"/>
                <a:ext cx="11222214" cy="5381694"/>
              </a:xfrm>
              <a:blipFill>
                <a:blip r:embed="rId2"/>
                <a:stretch>
                  <a:fillRect l="-652" t="-1246" r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samih@</a:t>
            </a:r>
            <a:r>
              <a:rPr lang="fr-FR" err="1"/>
              <a:t>jlab</a:t>
            </a:r>
            <a:r>
              <a:rPr lang="fr-FR"/>
              <a:t>.org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fr-FR" sz="5400" dirty="0"/>
            </a:br>
            <a:br>
              <a:rPr lang="fr-FR" sz="5400" dirty="0"/>
            </a:br>
            <a:r>
              <a:rPr lang="fr-FR" sz="5400" dirty="0"/>
              <a:t>THANK YOU!</a:t>
            </a:r>
            <a:endParaRPr lang="en-US" sz="5400" dirty="0"/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1CD17600-0BF2-446B-94C9-E8E9CABBC12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33" b="1133"/>
          <a:stretch>
            <a:fillRect/>
          </a:stretch>
        </p:blipFill>
        <p:spPr>
          <a:xfrm>
            <a:off x="6572250" y="1835150"/>
            <a:ext cx="5619750" cy="38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Positron </a:t>
            </a:r>
            <a:r>
              <a:rPr lang="fr-FR" dirty="0" err="1"/>
              <a:t>charcterization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e+ Collection system: QWT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75AD5E-B556-47E3-8CDD-7F3FF210A40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09488" y="1615618"/>
            <a:ext cx="6382512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0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</a:t>
            </a:r>
            <a:r>
              <a:rPr lang="en-US" dirty="0" err="1"/>
              <a:t>arget</a:t>
            </a:r>
            <a:r>
              <a:rPr lang="en-US" dirty="0"/>
              <a:t>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e+ Collection system: QWT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Momentum collimation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1F45B8-B079-4ABB-8F73-516F7EBAAFA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26546" y="1644073"/>
            <a:ext cx="6384962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0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</a:t>
            </a:r>
            <a:r>
              <a:rPr lang="en-US" dirty="0" err="1"/>
              <a:t>arget</a:t>
            </a:r>
            <a:r>
              <a:rPr lang="en-US" dirty="0"/>
              <a:t>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e+ Collection system: QWT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Momentum collimation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Longitudinal </a:t>
            </a:r>
            <a:r>
              <a:rPr lang="fr-FR" dirty="0" err="1"/>
              <a:t>optimization</a:t>
            </a: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E9F31-5CEE-487E-B725-2B4A14CD028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82733" y="1695393"/>
            <a:ext cx="6382512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6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</a:t>
            </a:r>
            <a:r>
              <a:rPr lang="en-US" dirty="0" err="1"/>
              <a:t>arget</a:t>
            </a:r>
            <a:r>
              <a:rPr lang="en-US" dirty="0"/>
              <a:t>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e+ Collection system: QWT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Momentum collimation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Longitudinal optimisation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D16EC70-30CB-4561-AFF8-269A509BCDA6}"/>
              </a:ext>
            </a:extLst>
          </p:cNvPr>
          <p:cNvPicPr>
            <a:picLocks noGrp="1"/>
          </p:cNvPicPr>
          <p:nvPr>
            <p:ph type="pic" sz="quarter" idx="15"/>
          </p:nvPr>
        </p:nvPicPr>
        <p:blipFill>
          <a:blip r:embed="rId2"/>
          <a:srcRect t="3658" b="3658"/>
          <a:stretch>
            <a:fillRect/>
          </a:stretch>
        </p:blipFill>
        <p:spPr>
          <a:xfrm>
            <a:off x="5689600" y="1720850"/>
            <a:ext cx="6382512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0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9D1B-C902-4C25-8E35-588689E0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Positron </a:t>
            </a:r>
            <a:r>
              <a:rPr lang="fr-FR" dirty="0" err="1"/>
              <a:t>characterization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74ECA-854C-459A-8B0C-C31F5BD04F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                  Un-</a:t>
                </a:r>
                <a:r>
                  <a:rPr lang="fr-FR" dirty="0" err="1"/>
                  <a:t>polarized</a:t>
                </a:r>
                <a:r>
                  <a:rPr lang="fr-FR" dirty="0"/>
                  <a:t> mode</a:t>
                </a:r>
              </a:p>
              <a:p>
                <a:pPr marL="457200" lvl="1" indent="0">
                  <a:buNone/>
                </a:pPr>
                <a:endParaRPr lang="fr-FR" dirty="0"/>
              </a:p>
              <a:p>
                <a:pPr marL="457200" lvl="1" indent="0">
                  <a:buNone/>
                </a:pPr>
                <a:r>
                  <a:rPr lang="fr-FR" dirty="0"/>
                  <a:t>                 </a:t>
                </a:r>
                <a:r>
                  <a:rPr lang="fr-FR" dirty="0" err="1"/>
                  <a:t>Efficiency</a:t>
                </a:r>
                <a:r>
                  <a:rPr lang="fr-FR" dirty="0"/>
                  <a:t> :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74ECA-854C-459A-8B0C-C31F5BD04F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2B6E5-D88C-4E3E-8ABF-D8B1E75C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39891-76D1-405E-839B-AF974586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08919B3-4BAB-428A-8F8F-1CE45E22D73B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6204856" y="966055"/>
                <a:ext cx="5492873" cy="538169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                           </a:t>
                </a:r>
                <a:r>
                  <a:rPr lang="fr-FR" dirty="0" err="1"/>
                  <a:t>Polarized</a:t>
                </a:r>
                <a:r>
                  <a:rPr lang="fr-FR" dirty="0"/>
                  <a:t> mode</a:t>
                </a:r>
              </a:p>
              <a:p>
                <a:pPr marL="457200" lvl="1" indent="0">
                  <a:buNone/>
                </a:pPr>
                <a:endParaRPr lang="fr-FR" dirty="0"/>
              </a:p>
              <a:p>
                <a:pPr marL="457200" lvl="1" indent="0">
                  <a:buNone/>
                </a:pPr>
                <a:r>
                  <a:rPr lang="fr-FR" dirty="0"/>
                  <a:t>                 Figure-of-</a:t>
                </a:r>
                <a:r>
                  <a:rPr lang="fr-FR" dirty="0" err="1"/>
                  <a:t>Merit</a:t>
                </a:r>
                <a:r>
                  <a:rPr lang="fr-FR" dirty="0"/>
                  <a:t>: </a:t>
                </a:r>
                <a:r>
                  <a:rPr lang="fr-FR" dirty="0" err="1"/>
                  <a:t>FoM</a:t>
                </a:r>
                <a:r>
                  <a:rPr lang="fr-FR" dirty="0"/>
                  <a:t>=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𝜖</m:t>
                    </m:r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08919B3-4BAB-428A-8F8F-1CE45E22D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6204856" y="966055"/>
                <a:ext cx="5492873" cy="5381694"/>
              </a:xfrm>
              <a:blipFill>
                <a:blip r:embed="rId7"/>
                <a:stretch>
                  <a:fillRect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7E8FB5-D25B-4EF2-9CC4-91D5175E05BF}"/>
              </a:ext>
            </a:extLst>
          </p:cNvPr>
          <p:cNvSpPr/>
          <p:nvPr/>
        </p:nvSpPr>
        <p:spPr>
          <a:xfrm>
            <a:off x="1687340" y="914304"/>
            <a:ext cx="3024035" cy="487490"/>
          </a:xfrm>
          <a:prstGeom prst="roundRect">
            <a:avLst/>
          </a:prstGeom>
          <a:noFill/>
          <a:ln w="38100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E2FAD44-D48D-44C8-B537-1B6F3378BCED}"/>
              </a:ext>
            </a:extLst>
          </p:cNvPr>
          <p:cNvSpPr/>
          <p:nvPr/>
        </p:nvSpPr>
        <p:spPr>
          <a:xfrm>
            <a:off x="7871097" y="914304"/>
            <a:ext cx="3024035" cy="487490"/>
          </a:xfrm>
          <a:prstGeom prst="roundRect">
            <a:avLst/>
          </a:prstGeom>
          <a:noFill/>
          <a:ln w="38100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4C5B229-4255-455C-8433-301BC4ECA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999" y="2626327"/>
            <a:ext cx="3970763" cy="37214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D11E21-903F-450C-B6E0-00E52C1614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0639" y="2593724"/>
            <a:ext cx="4073012" cy="37866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B860E7-3628-41CF-94DC-6E2CD4142A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5244" y="2614483"/>
            <a:ext cx="4062344" cy="376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Why?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Reduce the angular transverse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Rotate the transverse phase space (x, p</a:t>
                </a:r>
                <a:r>
                  <a:rPr lang="en-US" baseline="-25000" dirty="0"/>
                  <a:t>x</a:t>
                </a:r>
                <a:r>
                  <a:rPr lang="en-US" dirty="0"/>
                  <a:t>) and (y,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y</a:t>
                </a:r>
                <a:r>
                  <a:rPr lang="en-US" dirty="0"/>
                  <a:t>) at the exit of the collection system</a:t>
                </a:r>
              </a:p>
              <a:p>
                <a:r>
                  <a:rPr lang="fr-FR" dirty="0"/>
                  <a:t>W</a:t>
                </a:r>
                <a:r>
                  <a:rPr lang="en-US" dirty="0"/>
                  <a:t>hat we propose: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Q</a:t>
                </a:r>
                <a:r>
                  <a:rPr lang="en-US" dirty="0" err="1"/>
                  <a:t>uarter</a:t>
                </a:r>
                <a:r>
                  <a:rPr lang="en-US" dirty="0"/>
                  <a:t> Wave Transformer (QWT):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Short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1</a:t>
                </a:r>
                <a:r>
                  <a:rPr lang="fr-FR" dirty="0"/>
                  <a:t>), Strong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(B</a:t>
                </a:r>
                <a:r>
                  <a:rPr lang="fr-FR" baseline="-25000" dirty="0"/>
                  <a:t>1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Long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), Weak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QWT acceptances:</a:t>
                </a:r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/>
                  <a:t>Radial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 </m:t>
                    </m:r>
                  </m:oMath>
                </a14:m>
                <a:endParaRPr lang="fr-FR" dirty="0"/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 err="1"/>
                  <a:t>Angular</a:t>
                </a:r>
                <a:r>
                  <a:rPr lang="fr-FR" dirty="0"/>
                  <a:t>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/>
              </a:p>
              <a:p>
                <a:pPr lvl="2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6" t="-1246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Positron Collection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3FFBB1-4F2C-4940-A622-8BB52DE6A1C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Only e</a:t>
            </a:r>
            <a:r>
              <a:rPr lang="en-US" baseline="30000" dirty="0"/>
              <a:t>+</a:t>
            </a:r>
            <a:r>
              <a:rPr lang="en-US" dirty="0"/>
              <a:t> contained inside the </a:t>
            </a:r>
            <a:r>
              <a:rPr lang="en-US" dirty="0">
                <a:solidFill>
                  <a:schemeClr val="accent1"/>
                </a:solidFill>
              </a:rPr>
              <a:t>red ellipse </a:t>
            </a:r>
            <a:r>
              <a:rPr lang="en-US" dirty="0"/>
              <a:t>will be </a:t>
            </a:r>
            <a:r>
              <a:rPr lang="en-US" dirty="0">
                <a:solidFill>
                  <a:srgbClr val="00B050"/>
                </a:solidFill>
              </a:rPr>
              <a:t>collected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transmitted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32F3D-CFA4-4BCF-B68D-05E773646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6" y="1992804"/>
            <a:ext cx="5749731" cy="435494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5DBC06-11A8-4B53-804A-AB8999252B2F}"/>
              </a:ext>
            </a:extLst>
          </p:cNvPr>
          <p:cNvCxnSpPr/>
          <p:nvPr/>
        </p:nvCxnSpPr>
        <p:spPr>
          <a:xfrm>
            <a:off x="9042400" y="1612900"/>
            <a:ext cx="0" cy="2082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Why?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Reduce the angular transverse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Rotate the transverse phase space (x, 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p</a:t>
                </a:r>
                <a:r>
                  <a:rPr lang="en-US" dirty="0"/>
                  <a:t>) and (y,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p</a:t>
                </a:r>
                <a:r>
                  <a:rPr lang="en-US" dirty="0"/>
                  <a:t>) at the exit of the collection system.</a:t>
                </a:r>
              </a:p>
              <a:p>
                <a:r>
                  <a:rPr lang="fr-FR" dirty="0"/>
                  <a:t>W</a:t>
                </a:r>
                <a:r>
                  <a:rPr lang="en-US" dirty="0"/>
                  <a:t>hat we propose: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Q</a:t>
                </a:r>
                <a:r>
                  <a:rPr lang="en-US" dirty="0" err="1"/>
                  <a:t>uarter</a:t>
                </a:r>
                <a:r>
                  <a:rPr lang="en-US" dirty="0"/>
                  <a:t> Wave Transformer (QWT):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Short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1</a:t>
                </a:r>
                <a:r>
                  <a:rPr lang="fr-FR" dirty="0"/>
                  <a:t>), Strong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(B</a:t>
                </a:r>
                <a:r>
                  <a:rPr lang="fr-FR" baseline="-25000" dirty="0"/>
                  <a:t>1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Long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), Weak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QWT acceptances:</a:t>
                </a:r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/>
                  <a:t>Radial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fr-FR" dirty="0"/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 err="1"/>
                  <a:t>Angular</a:t>
                </a:r>
                <a:r>
                  <a:rPr lang="fr-FR" dirty="0"/>
                  <a:t>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/>
              </a:p>
              <a:p>
                <a:pPr lvl="2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6" t="-1246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Positron Collection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3FFBB1-4F2C-4940-A622-8BB52DE6A1C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Momentum acceptance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F5D01-026B-4A97-B8E4-75E3AC1BD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37" y="1372579"/>
            <a:ext cx="5463162" cy="1818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BC38FF-6153-4ED3-AD4B-FFCE75C62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913" y="3429000"/>
            <a:ext cx="5166816" cy="2941782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A6577FB9-50A0-40C7-98CD-32DF65DEB7B1}"/>
              </a:ext>
            </a:extLst>
          </p:cNvPr>
          <p:cNvSpPr/>
          <p:nvPr/>
        </p:nvSpPr>
        <p:spPr>
          <a:xfrm>
            <a:off x="9051638" y="3172502"/>
            <a:ext cx="157018" cy="214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Why?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Reduce the angular transverse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Rotate the transverse phase space (x, px) and (y, </a:t>
                </a:r>
                <a:r>
                  <a:rPr lang="en-US" dirty="0" err="1"/>
                  <a:t>py</a:t>
                </a:r>
                <a:r>
                  <a:rPr lang="en-US" dirty="0"/>
                  <a:t>) at the exit of the collection system.</a:t>
                </a:r>
              </a:p>
              <a:p>
                <a:r>
                  <a:rPr lang="fr-FR" dirty="0"/>
                  <a:t>W</a:t>
                </a:r>
                <a:r>
                  <a:rPr lang="en-US" dirty="0"/>
                  <a:t>hat we propose: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Q</a:t>
                </a:r>
                <a:r>
                  <a:rPr lang="en-US" dirty="0" err="1"/>
                  <a:t>uarter</a:t>
                </a:r>
                <a:r>
                  <a:rPr lang="en-US" dirty="0"/>
                  <a:t> Wave Transformer (QWT):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Short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1</a:t>
                </a:r>
                <a:r>
                  <a:rPr lang="fr-FR" dirty="0"/>
                  <a:t>), Strong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(B</a:t>
                </a:r>
                <a:r>
                  <a:rPr lang="fr-FR" baseline="-25000" dirty="0"/>
                  <a:t>1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Long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), Weak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QWT acceptances:</a:t>
                </a:r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/>
                  <a:t>Radial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 </m:t>
                    </m:r>
                  </m:oMath>
                </a14:m>
                <a:endParaRPr lang="fr-FR" dirty="0"/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/>
                  <a:t>Transverse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/>
              </a:p>
              <a:p>
                <a:pPr lvl="2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6" t="-1246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Positron Collection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3FFBB1-4F2C-4940-A622-8BB52DE6A1C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Momentum acceptance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F5D01-026B-4A97-B8E4-75E3AC1BD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37" y="1372579"/>
            <a:ext cx="5463162" cy="1818395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A6577FB9-50A0-40C7-98CD-32DF65DEB7B1}"/>
              </a:ext>
            </a:extLst>
          </p:cNvPr>
          <p:cNvSpPr/>
          <p:nvPr/>
        </p:nvSpPr>
        <p:spPr>
          <a:xfrm>
            <a:off x="9051638" y="3172502"/>
            <a:ext cx="157018" cy="214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E74D8-A8DE-438C-8D86-AA23DF4A8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594" y="3469161"/>
            <a:ext cx="4402715" cy="29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2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D3C22DD4EE9E4384BBE9001534A71D" ma:contentTypeVersion="11" ma:contentTypeDescription="Create a new document." ma:contentTypeScope="" ma:versionID="2256a6630f72880e5aa96ac2fd2fba0a">
  <xsd:schema xmlns:xsd="http://www.w3.org/2001/XMLSchema" xmlns:xs="http://www.w3.org/2001/XMLSchema" xmlns:p="http://schemas.microsoft.com/office/2006/metadata/properties" xmlns:ns3="be79e596-b22b-4f39-a7ee-8eabd22c4581" xmlns:ns4="41bea428-6ce8-4cd5-bf08-25869f857fcc" targetNamespace="http://schemas.microsoft.com/office/2006/metadata/properties" ma:root="true" ma:fieldsID="23ad1b0bebdf1ff751cedf09f2457e3e" ns3:_="" ns4:_="">
    <xsd:import namespace="be79e596-b22b-4f39-a7ee-8eabd22c4581"/>
    <xsd:import namespace="41bea428-6ce8-4cd5-bf08-25869f857f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9e596-b22b-4f39-a7ee-8eabd22c4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ea428-6ce8-4cd5-bf08-25869f857f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79e596-b22b-4f39-a7ee-8eabd22c4581" xsi:nil="true"/>
  </documentManagement>
</p:properties>
</file>

<file path=customXml/itemProps1.xml><?xml version="1.0" encoding="utf-8"?>
<ds:datastoreItem xmlns:ds="http://schemas.openxmlformats.org/officeDocument/2006/customXml" ds:itemID="{F79C5EE0-2C5B-42C1-8B34-748D3A9102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1E14A8-AA7A-4610-9AB2-2EEBBC833F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79e596-b22b-4f39-a7ee-8eabd22c4581"/>
    <ds:schemaRef ds:uri="41bea428-6ce8-4cd5-bf08-25869f857f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701A32-CDF7-4A0F-BDAF-8266C62737AD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41bea428-6ce8-4cd5-bf08-25869f857fcc"/>
    <ds:schemaRef ds:uri="be79e596-b22b-4f39-a7ee-8eabd22c4581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3781</TotalTime>
  <Words>928</Words>
  <Application>Microsoft Office PowerPoint</Application>
  <PresentationFormat>Widescreen</PresentationFormat>
  <Paragraphs>144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.PingFangSC-Regular</vt:lpstr>
      <vt:lpstr>Arial</vt:lpstr>
      <vt:lpstr>Calibri</vt:lpstr>
      <vt:lpstr>Cambria Math</vt:lpstr>
      <vt:lpstr>PingFangSC-Regular</vt:lpstr>
      <vt:lpstr>Wingdings</vt:lpstr>
      <vt:lpstr>Office Theme</vt:lpstr>
      <vt:lpstr>Positron Collection Scheme for Ce+BAF</vt:lpstr>
      <vt:lpstr>Positron Collection Scheme for Ce+BAF</vt:lpstr>
      <vt:lpstr>Positron Collection Scheme for Ce+BAF</vt:lpstr>
      <vt:lpstr>Positron Collection Scheme for Ce+BAF</vt:lpstr>
      <vt:lpstr>Positron Collection Scheme for Ce+BAF</vt:lpstr>
      <vt:lpstr>Positron characterization</vt:lpstr>
      <vt:lpstr>Positron Collection system</vt:lpstr>
      <vt:lpstr>Positron Collection system</vt:lpstr>
      <vt:lpstr>Positron Collection system</vt:lpstr>
      <vt:lpstr>Accelerating warm section</vt:lpstr>
      <vt:lpstr>Momentum collimation</vt:lpstr>
      <vt:lpstr>Momentum collimation</vt:lpstr>
      <vt:lpstr>Longitudinal optimization: Energy spread and bunch length</vt:lpstr>
      <vt:lpstr>Longitudinal optimization: Energy spread and bunch length</vt:lpstr>
      <vt:lpstr>Ce+BAF Injection</vt:lpstr>
      <vt:lpstr>Summary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Jean-Pierre</dc:creator>
  <cp:lastModifiedBy>Sami HABET</cp:lastModifiedBy>
  <cp:revision>43</cp:revision>
  <dcterms:created xsi:type="dcterms:W3CDTF">2023-02-20T23:38:38Z</dcterms:created>
  <dcterms:modified xsi:type="dcterms:W3CDTF">2023-02-27T14:35:24Z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0x01010056D3C22DD4EE9E4384BBE9001534A71D</vt:lpwstr>
  </property>
</Properties>
</file>