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5FF2-2545-48D4-8C11-83A8E5B6671A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Parity Quality Beam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PQB To-do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172200"/>
            <a:ext cx="3124200" cy="365125"/>
          </a:xfrm>
        </p:spPr>
        <p:txBody>
          <a:bodyPr/>
          <a:lstStyle/>
          <a:p>
            <a:fld id="{6488BE49-35AF-402B-83AD-F1E51C273F2C}" type="datetime2">
              <a:rPr lang="en-US" sz="1800" smtClean="0">
                <a:solidFill>
                  <a:schemeClr val="tx1"/>
                </a:solidFill>
              </a:rPr>
              <a:t>Monday, March 09, 2015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"/>
            <a:ext cx="8229600" cy="813816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PREx-II </a:t>
            </a:r>
            <a:r>
              <a:rPr lang="en-US" sz="3200" dirty="0" smtClean="0"/>
              <a:t>is tentatively scheduled for Hall A in </a:t>
            </a:r>
            <a:r>
              <a:rPr lang="en-US" sz="3200" dirty="0" smtClean="0"/>
              <a:t>Spring 2017 </a:t>
            </a:r>
            <a:r>
              <a:rPr lang="en-US" sz="3200" dirty="0" smtClean="0"/>
              <a:t>(not </a:t>
            </a:r>
            <a:r>
              <a:rPr lang="en-US" sz="3200" dirty="0"/>
              <a:t>according to any official schedule. Informally – this would be the earliest </a:t>
            </a:r>
            <a:r>
              <a:rPr lang="en-US" sz="3200" dirty="0" smtClean="0"/>
              <a:t>possible).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C-</a:t>
            </a:r>
            <a:r>
              <a:rPr lang="en-US" sz="3200" dirty="0" err="1" smtClean="0"/>
              <a:t>REx</a:t>
            </a:r>
            <a:r>
              <a:rPr lang="en-US" sz="3200" dirty="0" smtClean="0"/>
              <a:t> </a:t>
            </a:r>
            <a:r>
              <a:rPr lang="en-US" sz="3200" dirty="0"/>
              <a:t>is tentatively scheduled </a:t>
            </a:r>
            <a:r>
              <a:rPr lang="en-US" sz="3200" dirty="0" smtClean="0"/>
              <a:t>for </a:t>
            </a:r>
            <a:r>
              <a:rPr lang="en-US" sz="3200" dirty="0"/>
              <a:t>Hall A </a:t>
            </a:r>
            <a:r>
              <a:rPr lang="en-US" sz="3200" dirty="0" smtClean="0"/>
              <a:t>in </a:t>
            </a:r>
            <a:r>
              <a:rPr lang="en-US" sz="3200" dirty="0" smtClean="0"/>
              <a:t>Fall 2017.</a:t>
            </a: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Møller is planned for Hall A in </a:t>
            </a:r>
            <a:r>
              <a:rPr lang="en-US" sz="3200" dirty="0" smtClean="0"/>
              <a:t>2020. </a:t>
            </a: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4-Hall </a:t>
            </a:r>
            <a:r>
              <a:rPr lang="en-US" sz="3200" dirty="0"/>
              <a:t>operation and/or multiple A/B/C 5</a:t>
            </a:r>
            <a:r>
              <a:rPr lang="en-US" sz="3200" baseline="30000" dirty="0"/>
              <a:t>th</a:t>
            </a:r>
            <a:r>
              <a:rPr lang="en-US" sz="3200" dirty="0"/>
              <a:t> pass requires 249.5 MHz bunch rep rate, and 2x charge </a:t>
            </a:r>
            <a:r>
              <a:rPr lang="en-US" sz="3200" dirty="0" smtClean="0"/>
              <a:t>density</a:t>
            </a:r>
            <a:r>
              <a:rPr lang="en-US" sz="3200" dirty="0"/>
              <a:t>;</a:t>
            </a:r>
            <a:r>
              <a:rPr lang="en-US" sz="3200" dirty="0" smtClean="0"/>
              <a:t> approaches QWeak </a:t>
            </a:r>
            <a:r>
              <a:rPr lang="en-US" sz="3200" dirty="0"/>
              <a:t>levels at </a:t>
            </a:r>
            <a:r>
              <a:rPr lang="en-US" sz="3200" dirty="0" smtClean="0"/>
              <a:t>injector.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13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695402"/>
              </p:ext>
            </p:extLst>
          </p:nvPr>
        </p:nvGraphicFramePr>
        <p:xfrm>
          <a:off x="152400" y="2209800"/>
          <a:ext cx="8778147" cy="273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Møller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24379"/>
              </p:ext>
            </p:extLst>
          </p:nvPr>
        </p:nvGraphicFramePr>
        <p:xfrm>
          <a:off x="457200" y="914400"/>
          <a:ext cx="8458200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295400"/>
                <a:gridCol w="403860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Sub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</a:tr>
              <a:tr h="12928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). No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Model E-field to maximize PC uniformity, buy a properly engineered, one with the correct cell-diameter-to-laser-beam-diameter aspect ratio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 summer 2015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72582"/>
              </p:ext>
            </p:extLst>
          </p:nvPr>
        </p:nvGraphicFramePr>
        <p:xfrm>
          <a:off x="304800" y="914400"/>
          <a:ext cx="8458200" cy="573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143000"/>
                <a:gridCol w="1066800"/>
                <a:gridCol w="205740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Møller Feedback </a:t>
                      </a:r>
                      <a:r>
                        <a:rPr lang="en-US" sz="1800" b="1" dirty="0" smtClean="0"/>
                        <a:t>to minimize transverse </a:t>
                      </a:r>
                      <a:r>
                        <a:rPr lang="en-US" sz="1800" b="1" dirty="0" smtClean="0"/>
                        <a:t>polarization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Accelerator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286380"/>
              </p:ext>
            </p:extLst>
          </p:nvPr>
        </p:nvGraphicFramePr>
        <p:xfrm>
          <a:off x="381000" y="838200"/>
          <a:ext cx="8458200" cy="595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9334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</a:t>
                      </a:r>
                      <a:r>
                        <a:rPr lang="en-US" b="1" dirty="0" smtClean="0"/>
                        <a:t>Passes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</a:t>
                      </a:r>
                      <a:r>
                        <a:rPr lang="en-US" dirty="0" smtClean="0"/>
                        <a:t>Hall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Synchrotron Radiation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Depolarization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spread and energy </a:t>
                      </a:r>
                      <a:r>
                        <a:rPr lang="en-US" dirty="0" smtClean="0"/>
                        <a:t>tails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Clipping might </a:t>
                      </a:r>
                      <a:r>
                        <a:rPr lang="en-US" smtClean="0"/>
                        <a:t>be spin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mtClean="0"/>
                        <a:t>dependent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Polarization 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Møller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rotation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555096"/>
              </p:ext>
            </p:extLst>
          </p:nvPr>
        </p:nvGraphicFramePr>
        <p:xfrm>
          <a:off x="304800" y="680624"/>
          <a:ext cx="8458200" cy="586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133600"/>
                <a:gridCol w="10858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 beamline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Digital Receiver Bench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Beamline Instrumentation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PQB Beam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37612"/>
              </p:ext>
            </p:extLst>
          </p:nvPr>
        </p:nvGraphicFramePr>
        <p:xfrm>
          <a:off x="304800" y="914400"/>
          <a:ext cx="8458200" cy="56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981200"/>
                <a:gridCol w="12382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Accelerator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spread</a:t>
                      </a:r>
                      <a:r>
                        <a:rPr lang="en-US" baseline="0" dirty="0" smtClean="0"/>
                        <a:t> in Hall A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Spin dance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</a:t>
                      </a:r>
                      <a:r>
                        <a:rPr lang="en-US" b="1" baseline="0" dirty="0" smtClean="0"/>
                        <a:t> 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beam halo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2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460</Words>
  <Application>Microsoft Office PowerPoint</Application>
  <PresentationFormat>On-screen Show (4:3)</PresentationFormat>
  <Paragraphs>163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Accelerator Parity Quality Beam</vt:lpstr>
      <vt:lpstr>Schedule</vt:lpstr>
      <vt:lpstr>Upcoming Parity Violation Experiments</vt:lpstr>
      <vt:lpstr>Laser Table</vt:lpstr>
      <vt:lpstr>Injector</vt:lpstr>
      <vt:lpstr>Accelerator</vt:lpstr>
      <vt:lpstr>Hall A</vt:lpstr>
      <vt:lpstr>PQB Beam Studies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68</cp:revision>
  <cp:lastPrinted>2015-02-20T17:47:31Z</cp:lastPrinted>
  <dcterms:created xsi:type="dcterms:W3CDTF">2015-02-20T16:58:48Z</dcterms:created>
  <dcterms:modified xsi:type="dcterms:W3CDTF">2015-03-09T15:15:10Z</dcterms:modified>
</cp:coreProperties>
</file>