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426" r:id="rId2"/>
    <p:sldId id="513" r:id="rId3"/>
    <p:sldId id="537" r:id="rId4"/>
    <p:sldId id="514" r:id="rId5"/>
    <p:sldId id="515" r:id="rId6"/>
    <p:sldId id="516" r:id="rId7"/>
    <p:sldId id="518" r:id="rId8"/>
    <p:sldId id="523" r:id="rId9"/>
    <p:sldId id="525" r:id="rId10"/>
    <p:sldId id="528" r:id="rId11"/>
    <p:sldId id="536" r:id="rId12"/>
    <p:sldId id="529" r:id="rId13"/>
    <p:sldId id="530" r:id="rId14"/>
    <p:sldId id="531" r:id="rId15"/>
    <p:sldId id="532" r:id="rId16"/>
    <p:sldId id="533" r:id="rId17"/>
    <p:sldId id="534" r:id="rId18"/>
    <p:sldId id="535" r:id="rId19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8CAF8"/>
    <a:srgbClr val="99FF99"/>
    <a:srgbClr val="F0D2F0"/>
    <a:srgbClr val="FF7C80"/>
    <a:srgbClr val="CCFF99"/>
    <a:srgbClr val="FF66CC"/>
    <a:srgbClr val="40911F"/>
    <a:srgbClr val="CCFF66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0881" autoAdjust="0"/>
  </p:normalViewPr>
  <p:slideViewPr>
    <p:cSldViewPr snapToGrid="0" snapToObjects="1">
      <p:cViewPr>
        <p:scale>
          <a:sx n="70" d="100"/>
          <a:sy n="70" d="100"/>
        </p:scale>
        <p:origin x="-330" y="-384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6/19/2016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6/19/2016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5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9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99CD95-2061-4079-90D6-19BEFEEEDDE3}" type="datetime1">
              <a:rPr lang="en-US" smtClean="0"/>
              <a:t>6/19/2016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2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dirty="0" smtClean="0"/>
              <a:t>Generation and Characterization of Magnetized Bunched Electron Beam from DC Photogun for</a:t>
            </a:r>
            <a:br>
              <a:rPr lang="en-US" dirty="0" smtClean="0"/>
            </a:br>
            <a:r>
              <a:rPr lang="en-US" dirty="0" smtClean="0"/>
              <a:t> MEIC Cooler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Laboratory Directed Research and Development (LDRD) P</a:t>
            </a:r>
            <a:r>
              <a:rPr lang="en-US" sz="3200" dirty="0" smtClean="0">
                <a:latin typeface="+mj-lt"/>
              </a:rPr>
              <a:t>roposal</a:t>
            </a:r>
          </a:p>
        </p:txBody>
      </p:sp>
      <p:sp>
        <p:nvSpPr>
          <p:cNvPr id="4" name="Date Placeholder 2"/>
          <p:cNvSpPr txBox="1">
            <a:spLocks/>
          </p:cNvSpPr>
          <p:nvPr/>
        </p:nvSpPr>
        <p:spPr>
          <a:xfrm>
            <a:off x="3650080" y="6275958"/>
            <a:ext cx="18554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June 29, 2016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70507" y="5319058"/>
            <a:ext cx="4614556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Suleiman and Matt Poelker</a:t>
            </a:r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Plans </a:t>
            </a:r>
            <a:r>
              <a:rPr lang="en-US" kern="0" smtClean="0"/>
              <a:t>for July </a:t>
            </a:r>
            <a:r>
              <a:rPr lang="en-US" kern="0" dirty="0" smtClean="0"/>
              <a:t>– September 2016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2400" y="1000810"/>
            <a:ext cx="643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Map cathode magnet (without and with new pucks)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Install cathode magnet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Install slits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Load new </a:t>
            </a:r>
            <a:r>
              <a:rPr lang="en-US" sz="2400" dirty="0" smtClean="0"/>
              <a:t>pucks </a:t>
            </a:r>
            <a:r>
              <a:rPr lang="en-US" sz="2400" dirty="0" smtClean="0"/>
              <a:t>into Preparation Chamber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445458" y="3887595"/>
            <a:ext cx="3241342" cy="2267545"/>
          </a:xfrm>
          <a:prstGeom prst="wedgeRoundRectCallout">
            <a:avLst>
              <a:gd name="adj1" fmla="val -49103"/>
              <a:gd name="adj2" fmla="val 1203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</a:rPr>
              <a:t>Will have to break gun vacuum. Plan to change HV ceramic insulator and HV shed, replace leaky gate valve and add NEG pumps. Improve </a:t>
            </a:r>
            <a:r>
              <a:rPr lang="en-US" dirty="0"/>
              <a:t>Preparation Chamber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734" y="891626"/>
            <a:ext cx="1877378" cy="2697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13380" r="41426" b="4568"/>
          <a:stretch/>
        </p:blipFill>
        <p:spPr>
          <a:xfrm>
            <a:off x="422647" y="3399813"/>
            <a:ext cx="4457455" cy="320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53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05" y="0"/>
            <a:ext cx="8316295" cy="825500"/>
          </a:xfrm>
        </p:spPr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38787"/>
            <a:ext cx="903481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u="sng" dirty="0" smtClean="0"/>
          </a:p>
          <a:p>
            <a:r>
              <a:rPr lang="en-US" sz="2400" u="sng" dirty="0" smtClean="0"/>
              <a:t>Materials and Supplies:</a:t>
            </a:r>
          </a:p>
          <a:p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</a:t>
            </a:r>
            <a:r>
              <a:rPr lang="en-US" sz="2000" dirty="0" smtClean="0"/>
              <a:t>athode </a:t>
            </a:r>
            <a:r>
              <a:rPr lang="en-US" sz="2000" dirty="0"/>
              <a:t>solenoid </a:t>
            </a:r>
            <a:r>
              <a:rPr lang="en-US" sz="2000" dirty="0" smtClean="0"/>
              <a:t>magnet and pucks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Three skew </a:t>
            </a:r>
            <a:r>
              <a:rPr lang="en-US" sz="2000" dirty="0" smtClean="0"/>
              <a:t>quadrupoles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Beamline hardware: steering magnets and slits for beam emittance and magnetization </a:t>
            </a:r>
            <a:r>
              <a:rPr lang="en-US" sz="2000" dirty="0" smtClean="0"/>
              <a:t>measurements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Laser components</a:t>
            </a:r>
          </a:p>
          <a:p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400" u="sng" dirty="0" smtClean="0"/>
              <a:t>Labor:</a:t>
            </a:r>
          </a:p>
          <a:p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Cathode magnet design and procurement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Cathode magnet </a:t>
            </a:r>
            <a:r>
              <a:rPr lang="en-US" sz="2000" dirty="0" smtClean="0"/>
              <a:t>mapping and installation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Relocate new CEBAF spare dogleg power supply </a:t>
            </a:r>
            <a:r>
              <a:rPr lang="en-AU" sz="2000" dirty="0"/>
              <a:t>(500A/80V) </a:t>
            </a:r>
            <a:r>
              <a:rPr lang="en-US" sz="2000" dirty="0"/>
              <a:t>and provide 480VAC and LCW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Mechanical designer for cathode magnet support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Mechanical designer for pucks, slits and beamline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ASTRA </a:t>
            </a:r>
            <a:r>
              <a:rPr lang="en-US" sz="2000" dirty="0"/>
              <a:t>and GPT modeling (Fay Hannon</a:t>
            </a:r>
            <a:r>
              <a:rPr lang="en-US" sz="2000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Postdoc – years 2 and 3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343218"/>
              </p:ext>
            </p:extLst>
          </p:nvPr>
        </p:nvGraphicFramePr>
        <p:xfrm>
          <a:off x="5991366" y="225702"/>
          <a:ext cx="3043452" cy="1828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21726"/>
                <a:gridCol w="15217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FY16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$339,211</a:t>
                      </a:r>
                      <a:endParaRPr lang="en-US" sz="24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$265,850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$212,025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$817,086</a:t>
                      </a:r>
                      <a:endParaRPr lang="en-US" sz="2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1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73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Year 1 Milestones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Q1 (Oct</a:t>
            </a:r>
            <a:r>
              <a:rPr lang="en-US" sz="2800" dirty="0"/>
              <a:t>, </a:t>
            </a:r>
            <a:r>
              <a:rPr lang="en-US" sz="2800" dirty="0" smtClean="0"/>
              <a:t>Nov</a:t>
            </a:r>
            <a:r>
              <a:rPr lang="en-US" sz="2800" dirty="0"/>
              <a:t>, </a:t>
            </a:r>
            <a:r>
              <a:rPr lang="en-US" sz="2800" dirty="0" smtClean="0"/>
              <a:t>Dec):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HV condition gun to 350 kV and build K</a:t>
            </a:r>
            <a:r>
              <a:rPr lang="en-US" baseline="-25000" dirty="0" smtClean="0"/>
              <a:t>2</a:t>
            </a:r>
            <a:r>
              <a:rPr lang="en-US" dirty="0" smtClean="0"/>
              <a:t>CsSb preparation chamber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>
              <a:solidFill>
                <a:srgbClr val="00B050"/>
              </a:solidFill>
            </a:endParaRP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beamline, locate </a:t>
            </a:r>
            <a:r>
              <a:rPr lang="en-US" dirty="0"/>
              <a:t>magnets and diagnostics at optimum </a:t>
            </a:r>
            <a:r>
              <a:rPr lang="en-US" dirty="0" smtClean="0"/>
              <a:t>positions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cathode solenoid magnet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lvl="2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Q2 (Jan, Feb, Mar):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Connect existing beamline to gun and instrument beamline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Procure cathode </a:t>
            </a:r>
            <a:r>
              <a:rPr lang="en-US" dirty="0"/>
              <a:t>solenoid </a:t>
            </a:r>
            <a:r>
              <a:rPr lang="en-US" dirty="0" smtClean="0"/>
              <a:t>magnet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and procure slits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</a:t>
            </a:r>
            <a:r>
              <a:rPr lang="en-US" sz="2800" dirty="0" smtClean="0"/>
              <a:t>pr</a:t>
            </a:r>
            <a:r>
              <a:rPr lang="en-US" sz="2800" dirty="0"/>
              <a:t>, </a:t>
            </a:r>
            <a:r>
              <a:rPr lang="en-US" sz="2800" dirty="0" smtClean="0"/>
              <a:t>May</a:t>
            </a:r>
            <a:r>
              <a:rPr lang="en-US" sz="2800" dirty="0"/>
              <a:t>, </a:t>
            </a:r>
            <a:r>
              <a:rPr lang="en-US" sz="2800" dirty="0" smtClean="0"/>
              <a:t>Jun):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Commission exiting </a:t>
            </a:r>
            <a:r>
              <a:rPr lang="en-US" dirty="0" smtClean="0"/>
              <a:t>beamline with beam </a:t>
            </a:r>
            <a:r>
              <a:rPr lang="en-US" sz="2000" dirty="0">
                <a:solidFill>
                  <a:srgbClr val="00B050"/>
                </a:solidFill>
                <a:sym typeface="Wingdings"/>
              </a:rPr>
              <a:t></a:t>
            </a:r>
            <a:endParaRPr lang="en-US" sz="20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at 5 mA and 350 kV (not magnetized</a:t>
            </a:r>
            <a:r>
              <a:rPr lang="en-US" dirty="0" smtClean="0"/>
              <a:t>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Relocate new spare CEBAF dogleg power supply to </a:t>
            </a:r>
            <a:r>
              <a:rPr lang="en-US" dirty="0" smtClean="0"/>
              <a:t>GTS</a:t>
            </a:r>
          </a:p>
          <a:p>
            <a:pPr lvl="2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Aug</a:t>
            </a:r>
            <a:r>
              <a:rPr lang="en-US" sz="2800" dirty="0"/>
              <a:t>, </a:t>
            </a:r>
            <a:r>
              <a:rPr lang="en-US" sz="2800" dirty="0" smtClean="0"/>
              <a:t>Sep):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Install cathode </a:t>
            </a:r>
            <a:r>
              <a:rPr lang="en-US" dirty="0"/>
              <a:t>solenoid </a:t>
            </a:r>
            <a:r>
              <a:rPr lang="en-US" dirty="0" smtClean="0"/>
              <a:t>magnet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Assemble new beamline and commission with </a:t>
            </a:r>
            <a:r>
              <a:rPr lang="en-US" dirty="0" smtClean="0"/>
              <a:t>beam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Design and procure </a:t>
            </a:r>
            <a:r>
              <a:rPr lang="en-US" dirty="0" smtClean="0"/>
              <a:t>three skew quads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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Postponed to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year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67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2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magnetized beam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mechanical angular momentum </a:t>
            </a:r>
            <a:r>
              <a:rPr lang="en-US" dirty="0" smtClean="0"/>
              <a:t>vs </a:t>
            </a:r>
            <a:r>
              <a:rPr lang="en-US" dirty="0"/>
              <a:t>magnetization and </a:t>
            </a:r>
            <a:r>
              <a:rPr lang="en-US" dirty="0" smtClean="0"/>
              <a:t>laser size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Benchmark simulation </a:t>
            </a:r>
            <a:r>
              <a:rPr lang="en-US" dirty="0" smtClean="0"/>
              <a:t>against </a:t>
            </a:r>
            <a:r>
              <a:rPr lang="en-US" dirty="0"/>
              <a:t>measurements</a:t>
            </a:r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mechanical angular momentum </a:t>
            </a:r>
            <a:r>
              <a:rPr lang="en-US" dirty="0" smtClean="0"/>
              <a:t>vs </a:t>
            </a:r>
            <a:r>
              <a:rPr lang="en-US" dirty="0"/>
              <a:t>bunch </a:t>
            </a:r>
            <a:r>
              <a:rPr lang="en-US" dirty="0" smtClean="0"/>
              <a:t>charge and bunch length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Benchmark simulation against measurements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very high currents </a:t>
            </a:r>
            <a:r>
              <a:rPr lang="en-US" dirty="0"/>
              <a:t>magnetized </a:t>
            </a:r>
            <a:r>
              <a:rPr lang="en-US" dirty="0" smtClean="0"/>
              <a:t>beam </a:t>
            </a:r>
            <a:r>
              <a:rPr lang="en-US" dirty="0"/>
              <a:t>and study beam transport </a:t>
            </a:r>
            <a:r>
              <a:rPr lang="en-US" dirty="0" smtClean="0"/>
              <a:t>vs </a:t>
            </a:r>
            <a:r>
              <a:rPr lang="en-US" dirty="0"/>
              <a:t>electron bunch </a:t>
            </a:r>
            <a:r>
              <a:rPr lang="en-US" dirty="0" smtClean="0"/>
              <a:t>charge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photocathode lifetime vs </a:t>
            </a:r>
            <a:r>
              <a:rPr lang="en-US" dirty="0" smtClean="0"/>
              <a:t>magnetization </a:t>
            </a:r>
            <a:r>
              <a:rPr lang="en-US" dirty="0"/>
              <a:t>at 5 mA and 350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vs </a:t>
            </a:r>
            <a:r>
              <a:rPr lang="en-US" dirty="0" smtClean="0"/>
              <a:t>magnetization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2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3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3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Install three skew quads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/>
              <a:t>flat beam with </a:t>
            </a:r>
            <a:r>
              <a:rPr lang="en-US" dirty="0" smtClean="0"/>
              <a:t>skew </a:t>
            </a:r>
            <a:r>
              <a:rPr lang="en-US" dirty="0"/>
              <a:t>quads – RTFB Transformer – and measure horizontal and vertical emittances using slit </a:t>
            </a:r>
            <a:r>
              <a:rPr lang="en-US" dirty="0" smtClean="0"/>
              <a:t>method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RTFB transformation versus electron bunch charge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Use simulation to quantify how good or complete RTFB </a:t>
            </a:r>
            <a:r>
              <a:rPr lang="en-US" dirty="0" smtClean="0"/>
              <a:t>transform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Change to HV Supply of 32 mA and 200 kV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</a:t>
            </a:r>
            <a:r>
              <a:rPr lang="en-US" dirty="0" smtClean="0"/>
              <a:t>vs magnetization </a:t>
            </a:r>
            <a:r>
              <a:rPr lang="en-US" dirty="0"/>
              <a:t>at </a:t>
            </a:r>
            <a:r>
              <a:rPr lang="en-US" dirty="0" smtClean="0"/>
              <a:t>32 mA and 200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</a:t>
            </a:r>
            <a:r>
              <a:rPr lang="en-US" dirty="0" smtClean="0"/>
              <a:t>vs magnetization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58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08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199321" y="-1"/>
            <a:ext cx="5814395" cy="7239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Cooling</a:t>
            </a:r>
            <a:endParaRPr lang="en-US" kern="0" dirty="0"/>
          </a:p>
        </p:txBody>
      </p:sp>
      <p:sp>
        <p:nvSpPr>
          <p:cNvPr id="51" name="Rectangle 50"/>
          <p:cNvSpPr/>
          <p:nvPr/>
        </p:nvSpPr>
        <p:spPr>
          <a:xfrm>
            <a:off x="0" y="564472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JLEIC bunched magnetized electron cooler is part of Collider Ring and aims </a:t>
            </a:r>
            <a:r>
              <a:rPr lang="en-US" sz="2400" dirty="0">
                <a:solidFill>
                  <a:srgbClr val="000000"/>
                </a:solidFill>
              </a:rPr>
              <a:t>to counteract emittance degradation induced by intra-beam </a:t>
            </a:r>
            <a:r>
              <a:rPr lang="en-US" sz="2400" dirty="0" smtClean="0">
                <a:solidFill>
                  <a:srgbClr val="000000"/>
                </a:solidFill>
              </a:rPr>
              <a:t>scattering, to maintain ion beam emittance during </a:t>
            </a:r>
            <a:r>
              <a:rPr lang="en-US" sz="2400" dirty="0">
                <a:solidFill>
                  <a:srgbClr val="000000"/>
                </a:solidFill>
              </a:rPr>
              <a:t>collisions </a:t>
            </a:r>
            <a:r>
              <a:rPr lang="en-US" sz="2400" dirty="0" smtClean="0">
                <a:solidFill>
                  <a:srgbClr val="000000"/>
                </a:solidFill>
              </a:rPr>
              <a:t>and extend luminosity lifetime.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Electrons helical </a:t>
            </a:r>
            <a:r>
              <a:rPr lang="en-US" sz="2400" dirty="0"/>
              <a:t>motion </a:t>
            </a:r>
            <a:r>
              <a:rPr lang="en-US" sz="2400" dirty="0" smtClean="0"/>
              <a:t>in strong magnetic </a:t>
            </a:r>
            <a:r>
              <a:rPr lang="en-US" sz="2400" dirty="0"/>
              <a:t>field increases </a:t>
            </a:r>
            <a:r>
              <a:rPr lang="en-US" sz="2400" dirty="0" smtClean="0"/>
              <a:t>electron-ion </a:t>
            </a:r>
            <a:r>
              <a:rPr lang="en-US" sz="2400" dirty="0"/>
              <a:t>interaction </a:t>
            </a:r>
            <a:r>
              <a:rPr lang="en-US" sz="2400" dirty="0" smtClean="0"/>
              <a:t>time, </a:t>
            </a:r>
            <a:r>
              <a:rPr lang="en-US" sz="2400" dirty="0"/>
              <a:t>thereby significantly improving </a:t>
            </a:r>
            <a:r>
              <a:rPr lang="en-US" sz="2400" dirty="0" smtClean="0"/>
              <a:t>cooling </a:t>
            </a:r>
            <a:r>
              <a:rPr lang="en-US" sz="2400" dirty="0"/>
              <a:t>efficiency. E</a:t>
            </a:r>
            <a:r>
              <a:rPr lang="en-US" sz="2400" dirty="0" smtClean="0"/>
              <a:t>lectron-ion </a:t>
            </a:r>
            <a:r>
              <a:rPr lang="en-US" sz="2400" dirty="0"/>
              <a:t>collisions that occur over many cyclotron oscillations and at distances larger than </a:t>
            </a:r>
            <a:r>
              <a:rPr lang="en-US" sz="2400" dirty="0" smtClean="0"/>
              <a:t>cyclotron </a:t>
            </a:r>
            <a:r>
              <a:rPr lang="en-US" sz="2400" dirty="0"/>
              <a:t>radius are insensitive </a:t>
            </a:r>
            <a:r>
              <a:rPr lang="en-US" sz="2400" dirty="0" smtClean="0"/>
              <a:t>to electrons transverse velocity.</a:t>
            </a:r>
            <a:r>
              <a:rPr lang="en-US" sz="2400" dirty="0"/>
              <a:t> </a:t>
            </a:r>
            <a:endParaRPr lang="en-US" sz="24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Cooling </a:t>
            </a:r>
            <a:r>
              <a:rPr lang="en-US" sz="2400" dirty="0"/>
              <a:t>rates </a:t>
            </a:r>
            <a:r>
              <a:rPr lang="en-US" sz="2400" dirty="0" smtClean="0"/>
              <a:t>are determined </a:t>
            </a:r>
            <a:r>
              <a:rPr lang="en-US" sz="2400" dirty="0"/>
              <a:t>by electron longitudinal energy spread rather than </a:t>
            </a:r>
            <a:r>
              <a:rPr lang="en-US" sz="2400" dirty="0" smtClean="0"/>
              <a:t>electron </a:t>
            </a:r>
            <a:r>
              <a:rPr lang="en-US" sz="2400" dirty="0"/>
              <a:t>beam transverse emittance as </a:t>
            </a:r>
            <a:r>
              <a:rPr lang="en-US" sz="2400" dirty="0" smtClean="0"/>
              <a:t>transverse </a:t>
            </a:r>
            <a:r>
              <a:rPr lang="en-US" sz="2400" dirty="0"/>
              <a:t>motion of </a:t>
            </a:r>
            <a:r>
              <a:rPr lang="en-US" sz="2400" dirty="0" smtClean="0"/>
              <a:t>electrons </a:t>
            </a:r>
            <a:r>
              <a:rPr lang="en-US" sz="2400" dirty="0"/>
              <a:t>is quenched by </a:t>
            </a:r>
            <a:r>
              <a:rPr lang="en-US" sz="2400" dirty="0" smtClean="0"/>
              <a:t>magnetic field</a:t>
            </a: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cyclotron motion also provides suppression of electron-ion </a:t>
            </a:r>
            <a:r>
              <a:rPr lang="en-US" sz="2400" dirty="0" smtClean="0"/>
              <a:t>recombination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042852"/>
              </p:ext>
            </p:extLst>
          </p:nvPr>
        </p:nvGraphicFramePr>
        <p:xfrm>
          <a:off x="141564" y="5071241"/>
          <a:ext cx="1336822" cy="74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3" name="Equation" r:id="rId3" imgW="774360" imgH="419040" progId="Equation.3">
                  <p:embed/>
                </p:oleObj>
              </mc:Choice>
              <mc:Fallback>
                <p:oleObj name="Equation" r:id="rId3" imgW="774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64" y="5071241"/>
                        <a:ext cx="1336822" cy="74646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ounded Rectangular Callout 58"/>
          <p:cNvSpPr/>
          <p:nvPr/>
        </p:nvSpPr>
        <p:spPr bwMode="auto">
          <a:xfrm>
            <a:off x="2803659" y="4083938"/>
            <a:ext cx="2339878" cy="814324"/>
          </a:xfrm>
          <a:prstGeom prst="wedgeRoundRectCallout">
            <a:avLst>
              <a:gd name="adj1" fmla="val -50445"/>
              <a:gd name="adj2" fmla="val -105238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317966"/>
              </p:ext>
            </p:extLst>
          </p:nvPr>
        </p:nvGraphicFramePr>
        <p:xfrm>
          <a:off x="2837802" y="5185701"/>
          <a:ext cx="2023875" cy="59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4" name="Equation" r:id="rId5" imgW="952200" imgH="279360" progId="Equation.3">
                  <p:embed/>
                </p:oleObj>
              </mc:Choice>
              <mc:Fallback>
                <p:oleObj name="Equation" r:id="rId5" imgW="952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802" y="5185701"/>
                        <a:ext cx="2023875" cy="5906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ounded Rectangular Callout 61"/>
          <p:cNvSpPr/>
          <p:nvPr/>
        </p:nvSpPr>
        <p:spPr bwMode="auto">
          <a:xfrm>
            <a:off x="5543624" y="4100843"/>
            <a:ext cx="2295058" cy="814324"/>
          </a:xfrm>
          <a:prstGeom prst="wedgeRoundRectCallout">
            <a:avLst>
              <a:gd name="adj1" fmla="val -39334"/>
              <a:gd name="adj2" fmla="val -94484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56395" y="5152089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0.7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1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260342"/>
              </p:ext>
            </p:extLst>
          </p:nvPr>
        </p:nvGraphicFramePr>
        <p:xfrm>
          <a:off x="5543623" y="5071241"/>
          <a:ext cx="1493151" cy="73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5" name="Equation" r:id="rId7" imgW="876240" imgH="419040" progId="Equation.3">
                  <p:embed/>
                </p:oleObj>
              </mc:Choice>
              <mc:Fallback>
                <p:oleObj name="Equation" r:id="rId7" imgW="876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623" y="5071241"/>
                        <a:ext cx="1493151" cy="734416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826031"/>
              </p:ext>
            </p:extLst>
          </p:nvPr>
        </p:nvGraphicFramePr>
        <p:xfrm>
          <a:off x="5556250" y="5908675"/>
          <a:ext cx="13938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6" name="Equation" r:id="rId9" imgW="672840" imgH="457200" progId="Equation.3">
                  <p:embed/>
                </p:oleObj>
              </mc:Choice>
              <mc:Fallback>
                <p:oleObj name="Equation" r:id="rId9" imgW="672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0" y="5908675"/>
                        <a:ext cx="1393825" cy="879475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ounded Rectangular Callout 65"/>
          <p:cNvSpPr/>
          <p:nvPr/>
        </p:nvSpPr>
        <p:spPr bwMode="auto">
          <a:xfrm>
            <a:off x="125357" y="4083938"/>
            <a:ext cx="2263001" cy="814324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25356" y="5989848"/>
                <a:ext cx="2085581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1.56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2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56" y="5989848"/>
                <a:ext cx="2085581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1754" t="-3125" r="-292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835275" y="5880100"/>
            <a:ext cx="2187101" cy="824221"/>
            <a:chOff x="2835275" y="5880100"/>
            <a:chExt cx="2187101" cy="824221"/>
          </a:xfrm>
        </p:grpSpPr>
        <p:sp>
          <p:nvSpPr>
            <p:cNvPr id="53" name="TextBox 52"/>
            <p:cNvSpPr txBox="1"/>
            <p:nvPr/>
          </p:nvSpPr>
          <p:spPr>
            <a:xfrm>
              <a:off x="4075789" y="5880408"/>
              <a:ext cx="946587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36 µm</a:t>
              </a:r>
            </a:p>
          </p:txBody>
        </p:sp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2136764"/>
                </p:ext>
              </p:extLst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57" name="Equation" r:id="rId12" imgW="723600" imgH="457200" progId="Equation.3">
                    <p:embed/>
                  </p:oleObj>
                </mc:Choice>
                <mc:Fallback>
                  <p:oleObj name="Equation" r:id="rId12" imgW="723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Rounded Rectangular Callout 49"/>
          <p:cNvSpPr/>
          <p:nvPr/>
        </p:nvSpPr>
        <p:spPr bwMode="auto">
          <a:xfrm>
            <a:off x="125356" y="68241"/>
            <a:ext cx="8918001" cy="741340"/>
          </a:xfrm>
          <a:prstGeom prst="wedgeRoundRectCallout">
            <a:avLst>
              <a:gd name="adj1" fmla="val -24781"/>
              <a:gd name="adj2" fmla="val -51607"/>
              <a:gd name="adj3" fmla="val 16667"/>
            </a:avLst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E</a:t>
            </a:r>
            <a:r>
              <a:rPr lang="en-US" dirty="0" smtClean="0"/>
              <a:t>lectron </a:t>
            </a:r>
            <a:r>
              <a:rPr lang="en-US" dirty="0"/>
              <a:t>beam is being used </a:t>
            </a:r>
            <a:r>
              <a:rPr lang="en-US" dirty="0" smtClean="0"/>
              <a:t>inside </a:t>
            </a:r>
            <a:r>
              <a:rPr lang="en-US" dirty="0"/>
              <a:t>cooling solenoid </a:t>
            </a:r>
            <a:r>
              <a:rPr lang="en-US" dirty="0" smtClean="0"/>
              <a:t>where </a:t>
            </a:r>
            <a:r>
              <a:rPr lang="en-US" dirty="0"/>
              <a:t>it suffers an azimuthal kick when it </a:t>
            </a:r>
            <a:r>
              <a:rPr lang="en-US" dirty="0" smtClean="0"/>
              <a:t>enters. </a:t>
            </a:r>
            <a:r>
              <a:rPr lang="en-US" dirty="0"/>
              <a:t>This kick is cancelled by an earlier kick at </a:t>
            </a:r>
            <a:r>
              <a:rPr lang="en-US" dirty="0" smtClean="0"/>
              <a:t>exit </a:t>
            </a:r>
            <a:r>
              <a:rPr lang="en-US" dirty="0"/>
              <a:t>of </a:t>
            </a:r>
            <a:r>
              <a:rPr lang="en-US" dirty="0" smtClean="0"/>
              <a:t>cathode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517" name="Picture 3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9" y="975136"/>
            <a:ext cx="8861425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4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JLEIC Magnetized Beam LDRD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867382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Generate </a:t>
            </a:r>
            <a:r>
              <a:rPr lang="en-US" sz="3200" dirty="0"/>
              <a:t>magnetized </a:t>
            </a:r>
            <a:r>
              <a:rPr lang="en-US" sz="3200" dirty="0" smtClean="0"/>
              <a:t>electron beam </a:t>
            </a:r>
            <a:r>
              <a:rPr lang="en-US" sz="3200" dirty="0"/>
              <a:t>and measure its </a:t>
            </a:r>
            <a:r>
              <a:rPr lang="en-US" sz="3200" dirty="0" smtClean="0"/>
              <a:t>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Explore impact </a:t>
            </a:r>
            <a:r>
              <a:rPr lang="en-US" sz="3200" dirty="0"/>
              <a:t>of </a:t>
            </a:r>
            <a:r>
              <a:rPr lang="en-US" sz="3200" dirty="0" smtClean="0"/>
              <a:t>cathode </a:t>
            </a:r>
            <a:r>
              <a:rPr lang="en-US" sz="3200" dirty="0"/>
              <a:t>solenoid </a:t>
            </a:r>
            <a:r>
              <a:rPr lang="en-US" sz="3200" dirty="0" smtClean="0"/>
              <a:t>on photogun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Simulations </a:t>
            </a:r>
            <a:r>
              <a:rPr lang="en-US" sz="3200" dirty="0"/>
              <a:t>and measurements will provide insights on ways to optimize </a:t>
            </a:r>
            <a:r>
              <a:rPr lang="en-US" sz="3200" dirty="0" smtClean="0"/>
              <a:t>JLEIC </a:t>
            </a:r>
            <a:r>
              <a:rPr lang="en-US" sz="3200" dirty="0"/>
              <a:t>electron </a:t>
            </a:r>
            <a:r>
              <a:rPr lang="en-US" sz="3200" dirty="0" smtClean="0"/>
              <a:t>cooler and help design appropriate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JLab will have direct experience magnetizing </a:t>
            </a:r>
            <a:r>
              <a:rPr lang="en-US" sz="3200" dirty="0" smtClean="0"/>
              <a:t>high </a:t>
            </a:r>
            <a:r>
              <a:rPr lang="en-US" sz="3200" dirty="0"/>
              <a:t>current electron beam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7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05" y="12700"/>
            <a:ext cx="8316295" cy="1244600"/>
          </a:xfrm>
        </p:spPr>
        <p:txBody>
          <a:bodyPr/>
          <a:lstStyle/>
          <a:p>
            <a:r>
              <a:rPr lang="en-US" dirty="0"/>
              <a:t>Magnetized Bunched Electron </a:t>
            </a:r>
            <a:r>
              <a:rPr lang="en-US" dirty="0" smtClean="0"/>
              <a:t>Beam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1271428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927179"/>
                    <a:gridCol w="2182258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60 ps (2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476.3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7.0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Cathode spot radius </a:t>
                          </a:r>
                          <a:r>
                            <a:rPr lang="en-US" sz="2800" dirty="0" smtClean="0"/>
                            <a:t>– Flat-top </a:t>
                          </a:r>
                          <a:r>
                            <a:rPr lang="en-US" sz="2800" baseline="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0" dirty="0" smtClean="0">
                              <a:latin typeface="+mn-lt"/>
                            </a:rPr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1.56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1271428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927179"/>
                    <a:gridCol w="2182258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60 ps (2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476.3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7.0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05769" r="-36934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1.56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Experimental Overview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p:spPr>
            <p:txBody>
              <a:bodyPr wrap="square">
                <a:spAutoFit/>
              </a:bodyPr>
              <a:lstStyle/>
              <a:p>
                <a:pPr marL="457200" lvl="0" indent="-457200">
                  <a:buClrTx/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Generate magnetized beam: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:r>
                  <a:rPr lang="en-US" sz="2000" dirty="0" smtClean="0"/>
                  <a:t>1 </a:t>
                </a:r>
                <a:r>
                  <a:rPr lang="en-US" sz="2000" dirty="0"/>
                  <a:t>– </a:t>
                </a:r>
                <a:r>
                  <a:rPr lang="en-US" sz="2000" dirty="0" smtClean="0"/>
                  <a:t>5 mm, </a:t>
                </a:r>
                <a:r>
                  <a:rPr lang="en-US" sz="2000" dirty="0" err="1" smtClean="0"/>
                  <a:t>B</a:t>
                </a:r>
                <a:r>
                  <a:rPr lang="en-US" sz="2000" baseline="-25000" dirty="0" err="1" smtClean="0"/>
                  <a:t>z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0 – 2 kG 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Bunch </a:t>
                </a:r>
                <a:r>
                  <a:rPr lang="en-US" sz="2000" dirty="0" smtClean="0"/>
                  <a:t>charge</a:t>
                </a:r>
                <a:r>
                  <a:rPr lang="en-US" sz="2000" dirty="0"/>
                  <a:t>: 1 – 500 </a:t>
                </a:r>
                <a:r>
                  <a:rPr lang="en-US" sz="2000" dirty="0" smtClean="0"/>
                  <a:t>pC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Frequency</a:t>
                </a:r>
                <a:r>
                  <a:rPr lang="en-US" sz="2000" dirty="0"/>
                  <a:t>: </a:t>
                </a:r>
                <a:r>
                  <a:rPr lang="en-US" sz="2000" dirty="0" smtClean="0"/>
                  <a:t>15 Hz </a:t>
                </a:r>
                <a:r>
                  <a:rPr lang="en-US" sz="2000" dirty="0"/>
                  <a:t>– </a:t>
                </a:r>
                <a:r>
                  <a:rPr lang="en-US" sz="2000" dirty="0" smtClean="0"/>
                  <a:t>476.3 MHz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Bunch length: </a:t>
                </a:r>
                <a:r>
                  <a:rPr lang="en-US" sz="2000" dirty="0"/>
                  <a:t>1</a:t>
                </a:r>
                <a:r>
                  <a:rPr lang="en-US" sz="2000" dirty="0" smtClean="0"/>
                  <a:t>0 – 100 ps</a:t>
                </a:r>
                <a:endParaRPr lang="en-US" sz="2000" dirty="0"/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Average beam </a:t>
                </a:r>
                <a:r>
                  <a:rPr lang="en-US" sz="2000" dirty="0"/>
                  <a:t>c</a:t>
                </a:r>
                <a:r>
                  <a:rPr lang="en-US" sz="2000" dirty="0" smtClean="0"/>
                  <a:t>urrents up </a:t>
                </a:r>
                <a:r>
                  <a:rPr lang="en-US" sz="2000" dirty="0"/>
                  <a:t>to </a:t>
                </a:r>
                <a:r>
                  <a:rPr lang="en-US" sz="2000" dirty="0" smtClean="0"/>
                  <a:t>32 mA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Gun </a:t>
                </a:r>
                <a:r>
                  <a:rPr lang="en-US" sz="2000" dirty="0"/>
                  <a:t>h</a:t>
                </a:r>
                <a:r>
                  <a:rPr lang="en-US" sz="2000" dirty="0" smtClean="0"/>
                  <a:t>igh voltage: 200 </a:t>
                </a:r>
                <a:r>
                  <a:rPr lang="en-US" sz="2000" dirty="0"/>
                  <a:t>– 350 </a:t>
                </a:r>
                <a:r>
                  <a:rPr lang="en-US" sz="2000" dirty="0" smtClean="0"/>
                  <a:t>kV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421" t="-1847" b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686424"/>
            <a:ext cx="8893175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22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028"/>
            <a:ext cx="9144000" cy="5962972"/>
          </a:xfrm>
        </p:spPr>
        <p:txBody>
          <a:bodyPr/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mechanical angular momentum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versus solenoid field at high currents (up to 32 mA) and high voltages (200 – 350 kV) limited by in-house HV </a:t>
            </a:r>
            <a:r>
              <a:rPr lang="en-US" dirty="0" smtClean="0"/>
              <a:t>supplies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Study </a:t>
            </a:r>
            <a:r>
              <a:rPr lang="en-US" dirty="0"/>
              <a:t>beam halo and beam loss versus magnetization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Use skew </a:t>
            </a:r>
            <a:r>
              <a:rPr lang="en-US" dirty="0"/>
              <a:t>quads – RTFB Transformer – to </a:t>
            </a:r>
            <a:r>
              <a:rPr lang="en-US" dirty="0" smtClean="0"/>
              <a:t>generate </a:t>
            </a:r>
            <a:r>
              <a:rPr lang="en-US" dirty="0"/>
              <a:t>flat </a:t>
            </a:r>
            <a:r>
              <a:rPr lang="en-US" dirty="0" smtClean="0"/>
              <a:t>beam and </a:t>
            </a:r>
            <a:r>
              <a:rPr lang="en-US" dirty="0"/>
              <a:t>m</a:t>
            </a:r>
            <a:r>
              <a:rPr lang="en-US" dirty="0" smtClean="0"/>
              <a:t>easure </a:t>
            </a:r>
            <a:r>
              <a:rPr lang="en-US" dirty="0"/>
              <a:t>horizontal and vertical </a:t>
            </a:r>
            <a:r>
              <a:rPr lang="en-US" dirty="0" smtClean="0"/>
              <a:t>emittances using slit method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/>
              <a:t>very high currents magnetized beam and study beam transport and </a:t>
            </a:r>
            <a:r>
              <a:rPr lang="en-US" dirty="0" smtClean="0"/>
              <a:t>RTFB </a:t>
            </a:r>
            <a:r>
              <a:rPr lang="en-US" dirty="0"/>
              <a:t>versus electron bunch </a:t>
            </a:r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Measurements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104259" y="2593076"/>
            <a:ext cx="3582541" cy="859807"/>
          </a:xfrm>
          <a:prstGeom prst="wedgeRoundRectCallout">
            <a:avLst>
              <a:gd name="adj1" fmla="val -54253"/>
              <a:gd name="adj2" fmla="val -24994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/>
              <a:t>N</a:t>
            </a:r>
            <a:r>
              <a:rPr lang="en-US" sz="1600" dirty="0" smtClean="0"/>
              <a:t>ew supply </a:t>
            </a:r>
            <a:r>
              <a:rPr lang="en-US" sz="1600" dirty="0"/>
              <a:t>capable of 200 mA and 300 kV costs about $600,000 (such supplies typically cost $10 per Watt</a:t>
            </a:r>
            <a:r>
              <a:rPr lang="en-US" sz="1600" dirty="0" smtClean="0"/>
              <a:t>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4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LERF Gun Test Stand</a:t>
            </a:r>
            <a:endParaRPr lang="en-US" kern="0" dirty="0"/>
          </a:p>
        </p:txBody>
      </p:sp>
      <p:grpSp>
        <p:nvGrpSpPr>
          <p:cNvPr id="7" name="Group 6"/>
          <p:cNvGrpSpPr/>
          <p:nvPr/>
        </p:nvGrpSpPr>
        <p:grpSpPr>
          <a:xfrm>
            <a:off x="1283799" y="-274320"/>
            <a:ext cx="4846320" cy="7132320"/>
            <a:chOff x="2011680" y="91440"/>
            <a:chExt cx="4846320" cy="7132320"/>
          </a:xfrm>
        </p:grpSpPr>
        <p:pic>
          <p:nvPicPr>
            <p:cNvPr id="8" name="Object 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0" t="9448" r="11720" b="11476"/>
            <a:stretch/>
          </p:blipFill>
          <p:spPr bwMode="auto">
            <a:xfrm>
              <a:off x="2011680" y="91440"/>
              <a:ext cx="4846320" cy="7132320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3310658" y="3148461"/>
              <a:ext cx="1830070" cy="502920"/>
              <a:chOff x="0" y="0"/>
              <a:chExt cx="11734800" cy="3286650"/>
            </a:xfrm>
          </p:grpSpPr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074"/>
              <a:stretch/>
            </p:blipFill>
            <p:spPr bwMode="auto">
              <a:xfrm>
                <a:off x="3200400" y="0"/>
                <a:ext cx="8534400" cy="3286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676" b="10473"/>
              <a:stretch/>
            </p:blipFill>
            <p:spPr bwMode="auto">
              <a:xfrm>
                <a:off x="0" y="0"/>
                <a:ext cx="3886201" cy="2942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97" y="3771011"/>
            <a:ext cx="3931907" cy="29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1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873458"/>
            <a:ext cx="9144000" cy="598454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CsSb </a:t>
            </a:r>
            <a:r>
              <a:rPr lang="en-US" dirty="0" smtClean="0"/>
              <a:t>Photocathode Preparation Chamber, </a:t>
            </a:r>
            <a:r>
              <a:rPr lang="en-US" kern="0" dirty="0" smtClean="0"/>
              <a:t>Gun and Beamline</a:t>
            </a:r>
            <a:r>
              <a:rPr lang="en-US" kern="0" dirty="0"/>
              <a:t>: </a:t>
            </a:r>
            <a:r>
              <a:rPr lang="en-US" kern="0" dirty="0" smtClean="0"/>
              <a:t>delivered 1 mA to dump</a:t>
            </a: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/>
              <a:t>Lasers: ready (LOSP approved) </a:t>
            </a:r>
            <a:endParaRPr lang="en-US" kern="0" dirty="0" smtClean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Gun </a:t>
            </a:r>
            <a:r>
              <a:rPr lang="en-US" kern="0" dirty="0"/>
              <a:t>Test Stand (GTS) OSP: approved for only 10 nA</a:t>
            </a:r>
            <a:r>
              <a:rPr lang="en-US" dirty="0"/>
              <a:t> –</a:t>
            </a:r>
            <a:r>
              <a:rPr lang="en-US" kern="0" dirty="0"/>
              <a:t> working with Radiation Group for approval at full </a:t>
            </a:r>
            <a:r>
              <a:rPr lang="en-US" kern="0" dirty="0" smtClean="0"/>
              <a:t>current</a:t>
            </a: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lang="en-US" kern="0" dirty="0" smtClean="0"/>
          </a:p>
          <a:p>
            <a:pPr marL="342900" lvl="1" indent="-342900" defTabSz="914400">
              <a:buClrTx/>
            </a:pPr>
            <a:r>
              <a:rPr lang="en-US" sz="2400" kern="0" dirty="0" smtClean="0"/>
              <a:t>Simulation </a:t>
            </a:r>
            <a:r>
              <a:rPr lang="en-US" sz="2400" dirty="0" smtClean="0"/>
              <a:t>(</a:t>
            </a:r>
            <a:r>
              <a:rPr lang="en-US" sz="2400" dirty="0"/>
              <a:t>Fay Hannon</a:t>
            </a:r>
            <a:r>
              <a:rPr lang="en-US" sz="2400" dirty="0" smtClean="0"/>
              <a:t>)</a:t>
            </a:r>
            <a:r>
              <a:rPr lang="en-US" sz="2400" kern="0" dirty="0" smtClean="0"/>
              <a:t>:</a:t>
            </a:r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Used ASTRA and GPT simulation to design beamline and to locate magnets and diagnostics at optimum </a:t>
            </a:r>
            <a:r>
              <a:rPr lang="en-US" sz="2000" dirty="0" smtClean="0"/>
              <a:t>positions</a:t>
            </a: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Simulated magnetized electron beam properties along </a:t>
            </a:r>
            <a:r>
              <a:rPr lang="en-US" sz="2000" dirty="0" smtClean="0"/>
              <a:t>beamline </a:t>
            </a:r>
            <a:r>
              <a:rPr lang="en-US" sz="2000" dirty="0"/>
              <a:t>for various starting </a:t>
            </a:r>
            <a:r>
              <a:rPr lang="en-US" sz="2000" dirty="0" smtClean="0"/>
              <a:t>conditions</a:t>
            </a: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-"/>
            </a:pPr>
            <a:r>
              <a:rPr lang="en-US" sz="2000" dirty="0"/>
              <a:t>Simulated a round to flat </a:t>
            </a:r>
            <a:r>
              <a:rPr lang="en-US" sz="2000" dirty="0" smtClean="0"/>
              <a:t>transformer</a:t>
            </a:r>
            <a:endParaRPr lang="en-US" sz="2000" dirty="0"/>
          </a:p>
          <a:p>
            <a:pPr defTabSz="914400">
              <a:buClrTx/>
              <a:buFont typeface="Wingdings" panose="05000000000000000000" pitchFamily="2" charset="2"/>
              <a:buChar char="ü"/>
            </a:pPr>
            <a:endParaRPr lang="en-US" kern="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Prior Year Accomplishments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788447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947491"/>
              </p:ext>
            </p:extLst>
          </p:nvPr>
        </p:nvGraphicFramePr>
        <p:xfrm>
          <a:off x="331809" y="1282942"/>
          <a:ext cx="5100001" cy="3134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11391"/>
                <a:gridCol w="26886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baseline="0" dirty="0" smtClean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11.811" </a:t>
                      </a:r>
                      <a:r>
                        <a:rPr lang="en-US" sz="1800" b="0" dirty="0" smtClean="0"/>
                        <a:t>ID, </a:t>
                      </a:r>
                      <a:r>
                        <a:rPr lang="en-US" sz="1800" b="0" dirty="0" smtClean="0"/>
                        <a:t>27.559" </a:t>
                      </a:r>
                      <a:r>
                        <a:rPr lang="en-US" sz="1800" b="0" dirty="0" smtClean="0"/>
                        <a:t>OD, </a:t>
                      </a:r>
                      <a:r>
                        <a:rPr lang="en-US" sz="1800" b="0" dirty="0" smtClean="0"/>
                        <a:t>6.242" </a:t>
                      </a:r>
                      <a:r>
                        <a:rPr lang="en-US" sz="1800" b="0" dirty="0" smtClean="0"/>
                        <a:t>Z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Conductor</a:t>
                      </a:r>
                      <a:endParaRPr lang="en-US" sz="18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L=500 m, A=0.53 cm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16 layers by 20 turns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Coil Weight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240 kg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Resistance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0.18 </a:t>
                      </a:r>
                      <a:r>
                        <a:rPr lang="el-GR" sz="1800" dirty="0" smtClean="0"/>
                        <a:t>Ω</a:t>
                      </a:r>
                      <a:r>
                        <a:rPr lang="en-US" sz="1800" dirty="0" smtClean="0"/>
                        <a:t> (65°C</a:t>
                      </a:r>
                      <a:r>
                        <a:rPr lang="en-US" sz="1800" baseline="0" dirty="0" smtClean="0"/>
                        <a:t> average T)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Field at Photocathode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1.4 kG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Voltage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72 V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Current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400 A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398036"/>
            <a:ext cx="7351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sz="2000" dirty="0" smtClean="0"/>
              <a:t>Designed and procured, </a:t>
            </a:r>
            <a:r>
              <a:rPr lang="en-US" sz="2000" smtClean="0"/>
              <a:t>arrives on-site </a:t>
            </a:r>
            <a:r>
              <a:rPr lang="en-US" sz="2000" dirty="0" smtClean="0"/>
              <a:t>on July 8, 2016</a:t>
            </a:r>
          </a:p>
          <a:p>
            <a:pPr marL="800100" lvl="1" indent="-342900">
              <a:buFont typeface="Arial" panose="020B0604020202020204" pitchFamily="34" charset="0"/>
              <a:buChar char="-"/>
            </a:pP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-"/>
            </a:pPr>
            <a:r>
              <a:rPr lang="en-US" sz="2000" dirty="0" smtClean="0"/>
              <a:t>Cathode </a:t>
            </a:r>
            <a:r>
              <a:rPr lang="en-US" sz="2000" dirty="0"/>
              <a:t>Solenoid Power </a:t>
            </a:r>
            <a:r>
              <a:rPr lang="en-US" sz="2000" dirty="0" smtClean="0"/>
              <a:t>Supply: Use new spare CEBAF Dogleg magnet power supply (500A, 80V)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77898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Cathode Solenoid Magnet</a:t>
            </a:r>
            <a:endParaRPr lang="en-US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2" r="13907"/>
          <a:stretch/>
        </p:blipFill>
        <p:spPr>
          <a:xfrm>
            <a:off x="6126480" y="523445"/>
            <a:ext cx="2560320" cy="445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61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7653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-"/>
            </a:pPr>
            <a:r>
              <a:rPr lang="en-US" sz="2000" dirty="0" smtClean="0"/>
              <a:t>Designed </a:t>
            </a:r>
            <a:r>
              <a:rPr lang="en-US" sz="2000" dirty="0"/>
              <a:t>to </a:t>
            </a:r>
            <a:r>
              <a:rPr lang="en-US" sz="2000" dirty="0" smtClean="0"/>
              <a:t>enhance field to 2.0 kG </a:t>
            </a:r>
            <a:r>
              <a:rPr lang="en-US" sz="2000" dirty="0"/>
              <a:t>at </a:t>
            </a:r>
            <a:r>
              <a:rPr lang="en-US" sz="2000" dirty="0" smtClean="0"/>
              <a:t>cathode. Two types:</a:t>
            </a:r>
            <a:endParaRPr lang="en-US" sz="2000" dirty="0" smtClean="0"/>
          </a:p>
          <a:p>
            <a:pPr marL="1371600" lvl="2" indent="-457200">
              <a:buFont typeface="+mj-lt"/>
              <a:buAutoNum type="romanUcPeriod"/>
            </a:pPr>
            <a:r>
              <a:rPr lang="en-US" dirty="0"/>
              <a:t>Molybdenum and carbon steel hybrid </a:t>
            </a:r>
            <a:r>
              <a:rPr lang="en-US" dirty="0" smtClean="0"/>
              <a:t>puck</a:t>
            </a:r>
          </a:p>
          <a:p>
            <a:pPr marL="1371600" lvl="2" indent="-457200">
              <a:buFont typeface="+mj-lt"/>
              <a:buAutoNum type="romanUcPeriod"/>
            </a:pPr>
            <a:r>
              <a:rPr lang="en-US" dirty="0" smtClean="0"/>
              <a:t>Carbon steel puck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5119959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lang="en-US" kern="0" dirty="0" smtClean="0"/>
              <a:t>New Steel Pucks</a:t>
            </a:r>
            <a:endParaRPr lang="en-US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" y="825544"/>
            <a:ext cx="5651183" cy="3837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6" t="10742" r="22994" b="19627"/>
          <a:stretch/>
        </p:blipFill>
        <p:spPr>
          <a:xfrm>
            <a:off x="6172169" y="825544"/>
            <a:ext cx="2514631" cy="21488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" t="7996" r="14240" b="10667"/>
          <a:stretch/>
        </p:blipFill>
        <p:spPr>
          <a:xfrm>
            <a:off x="6172169" y="3356607"/>
            <a:ext cx="2595437" cy="2168715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12" idx="3"/>
          </p:cNvCxnSpPr>
          <p:nvPr/>
        </p:nvCxnSpPr>
        <p:spPr bwMode="auto">
          <a:xfrm>
            <a:off x="5979036" y="654526"/>
            <a:ext cx="1063206" cy="5328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473496" y="469860"/>
            <a:ext cx="15055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Molybdenum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5" idx="3"/>
          </p:cNvCxnSpPr>
          <p:nvPr/>
        </p:nvCxnSpPr>
        <p:spPr bwMode="auto">
          <a:xfrm>
            <a:off x="5979036" y="5122008"/>
            <a:ext cx="158293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268585" y="4937342"/>
            <a:ext cx="7104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Steel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2" idx="3"/>
          </p:cNvCxnSpPr>
          <p:nvPr/>
        </p:nvCxnSpPr>
        <p:spPr bwMode="auto">
          <a:xfrm>
            <a:off x="5979036" y="1882038"/>
            <a:ext cx="209729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268585" y="1697372"/>
            <a:ext cx="7104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Steel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64621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30658</TotalTime>
  <Words>1122</Words>
  <Application>Microsoft Office PowerPoint</Application>
  <PresentationFormat>On-screen Show (4:3)</PresentationFormat>
  <Paragraphs>211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Ops Review 2010</vt:lpstr>
      <vt:lpstr>Equation</vt:lpstr>
      <vt:lpstr>Generation and Characterization of Magnetized Bunched Electron Beam from DC Photogun for  MEIC Cooler</vt:lpstr>
      <vt:lpstr>JLEIC Magnetized Beam LDRD</vt:lpstr>
      <vt:lpstr>Magnetized Bunched Electron Beam Requirements</vt:lpstr>
      <vt:lpstr>PowerPoint Presentation</vt:lpstr>
      <vt:lpstr>Planned Measurements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</vt:lpstr>
      <vt:lpstr>Milestones</vt:lpstr>
      <vt:lpstr>PowerPoint Presentation</vt:lpstr>
      <vt:lpstr>PowerPoint Presentation</vt:lpstr>
      <vt:lpstr>PowerPoint Presentation</vt:lpstr>
      <vt:lpstr>Backup Slides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1583</cp:revision>
  <cp:lastPrinted>2014-01-09T17:51:36Z</cp:lastPrinted>
  <dcterms:created xsi:type="dcterms:W3CDTF">2010-09-20T13:48:43Z</dcterms:created>
  <dcterms:modified xsi:type="dcterms:W3CDTF">2016-06-19T18:31:22Z</dcterms:modified>
</cp:coreProperties>
</file>