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426" r:id="rId2"/>
    <p:sldId id="513" r:id="rId3"/>
    <p:sldId id="537" r:id="rId4"/>
    <p:sldId id="514" r:id="rId5"/>
    <p:sldId id="515" r:id="rId6"/>
    <p:sldId id="538" r:id="rId7"/>
    <p:sldId id="540" r:id="rId8"/>
    <p:sldId id="539" r:id="rId9"/>
    <p:sldId id="518" r:id="rId10"/>
    <p:sldId id="523" r:id="rId11"/>
    <p:sldId id="525" r:id="rId12"/>
    <p:sldId id="528" r:id="rId13"/>
    <p:sldId id="536" r:id="rId14"/>
    <p:sldId id="529" r:id="rId15"/>
    <p:sldId id="530" r:id="rId16"/>
    <p:sldId id="531" r:id="rId17"/>
    <p:sldId id="532" r:id="rId18"/>
    <p:sldId id="533" r:id="rId19"/>
    <p:sldId id="534" r:id="rId20"/>
    <p:sldId id="535" r:id="rId21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8">
          <p15:clr>
            <a:srgbClr val="A4A3A4"/>
          </p15:clr>
        </p15:guide>
        <p15:guide id="2" pos="287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8CAF8"/>
    <a:srgbClr val="99FF99"/>
    <a:srgbClr val="F0D2F0"/>
    <a:srgbClr val="FF7C80"/>
    <a:srgbClr val="CCFF99"/>
    <a:srgbClr val="FF66CC"/>
    <a:srgbClr val="40911F"/>
    <a:srgbClr val="CCFF66"/>
    <a:srgbClr val="FFCC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7980" autoAdjust="0"/>
  </p:normalViewPr>
  <p:slideViewPr>
    <p:cSldViewPr snapToGrid="0" snapToObjects="1">
      <p:cViewPr varScale="1">
        <p:scale>
          <a:sx n="81" d="100"/>
          <a:sy n="81" d="100"/>
        </p:scale>
        <p:origin x="546" y="108"/>
      </p:cViewPr>
      <p:guideLst>
        <p:guide orient="horz" pos="2298"/>
        <p:guide pos="2873"/>
      </p:guideLst>
    </p:cSldViewPr>
  </p:slideViewPr>
  <p:outlineViewPr>
    <p:cViewPr>
      <p:scale>
        <a:sx n="33" d="100"/>
        <a:sy n="33" d="100"/>
      </p:scale>
      <p:origin x="0" y="19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917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r">
              <a:defRPr sz="1200"/>
            </a:lvl1pPr>
          </a:lstStyle>
          <a:p>
            <a:fld id="{4637A610-679B-49FF-8AF3-90DA3488E87C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917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r">
              <a:defRPr sz="1200"/>
            </a:lvl1pPr>
          </a:lstStyle>
          <a:p>
            <a:fld id="{C27C83FD-F1BC-41FE-A5E9-6BC5B599A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960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8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r">
              <a:defRPr sz="1200"/>
            </a:lvl1pPr>
          </a:lstStyle>
          <a:p>
            <a:fld id="{AEE2A098-F6E1-4EA0-A707-FFBBE20BA5BB}" type="datetimeFigureOut">
              <a:rPr lang="en-US" smtClean="0"/>
              <a:pPr/>
              <a:t>6/23/2016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0563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18" tIns="46157" rIns="92318" bIns="461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33"/>
            <a:ext cx="5547360" cy="4154805"/>
          </a:xfrm>
          <a:prstGeom prst="rect">
            <a:avLst/>
          </a:prstGeom>
        </p:spPr>
        <p:txBody>
          <a:bodyPr vert="horz" lIns="92318" tIns="46157" rIns="92318" bIns="461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8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r">
              <a:defRPr sz="1200"/>
            </a:lvl1pPr>
          </a:lstStyle>
          <a:p>
            <a:fld id="{ADB4C350-8ACE-402A-8AA1-76A8138984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58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74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355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19909"/>
            <a:ext cx="7772400" cy="25805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9151" y="907367"/>
            <a:ext cx="8447649" cy="44172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10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905" y="970672"/>
            <a:ext cx="409364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70672"/>
            <a:ext cx="3810000" cy="255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23959"/>
            <a:ext cx="3810000" cy="25251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9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29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8897440" cy="43671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341" y="921434"/>
            <a:ext cx="420501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517" y="921434"/>
            <a:ext cx="411128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682" y="907366"/>
            <a:ext cx="4135145" cy="7263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650" y="907366"/>
            <a:ext cx="4181150" cy="7263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303682" y="1633673"/>
            <a:ext cx="4135145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05651" y="1633673"/>
            <a:ext cx="4181150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3213"/>
            <a:ext cx="3008313" cy="9709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93213"/>
            <a:ext cx="5111750" cy="53173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64165"/>
            <a:ext cx="3008313" cy="39809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81831"/>
            <a:ext cx="5486400" cy="39187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271890" y="-1104270"/>
            <a:ext cx="4417342" cy="84124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7286" y="893298"/>
            <a:ext cx="8190914" cy="4705729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906" y="922323"/>
            <a:ext cx="8897440" cy="517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66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99FF"/>
        </a:buClr>
        <a:buFont typeface="Arial" pitchFamily="34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CC33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1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11" Type="http://schemas.openxmlformats.org/officeDocument/2006/relationships/image" Target="../media/image13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9519"/>
            <a:ext cx="7772400" cy="2500081"/>
          </a:xfrm>
        </p:spPr>
        <p:txBody>
          <a:bodyPr/>
          <a:lstStyle/>
          <a:p>
            <a:pPr algn="ctr"/>
            <a:r>
              <a:rPr lang="en-US" dirty="0" smtClean="0"/>
              <a:t>Generation and Characterization of Magnetized Bunched Electron Beam from DC Photogun for</a:t>
            </a:r>
            <a:br>
              <a:rPr lang="en-US" dirty="0" smtClean="0"/>
            </a:br>
            <a:r>
              <a:rPr lang="en-US" dirty="0" smtClean="0"/>
              <a:t> MEIC Cooler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7385" y="3672470"/>
            <a:ext cx="6400800" cy="1306494"/>
          </a:xfrm>
        </p:spPr>
        <p:txBody>
          <a:bodyPr/>
          <a:lstStyle/>
          <a:p>
            <a:r>
              <a:rPr lang="en-US" sz="3200" dirty="0">
                <a:latin typeface="+mj-lt"/>
              </a:rPr>
              <a:t>Laboratory Directed Research and Development (LDRD) P</a:t>
            </a:r>
            <a:r>
              <a:rPr lang="en-US" sz="3200" dirty="0" smtClean="0">
                <a:latin typeface="+mj-lt"/>
              </a:rPr>
              <a:t>roposal</a:t>
            </a:r>
          </a:p>
        </p:txBody>
      </p:sp>
      <p:sp>
        <p:nvSpPr>
          <p:cNvPr id="4" name="Date Placeholder 2"/>
          <p:cNvSpPr txBox="1">
            <a:spLocks/>
          </p:cNvSpPr>
          <p:nvPr/>
        </p:nvSpPr>
        <p:spPr>
          <a:xfrm>
            <a:off x="3650080" y="6275958"/>
            <a:ext cx="185541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June 29, 2016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2270507" y="5319058"/>
            <a:ext cx="4614556" cy="55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en-US" kern="0" dirty="0" smtClean="0"/>
              <a:t>Riad Suleiman and Matt Poelker</a:t>
            </a:r>
          </a:p>
        </p:txBody>
      </p:sp>
    </p:spTree>
    <p:extLst>
      <p:ext uri="{BB962C8B-B14F-4D97-AF65-F5344CB8AC3E}">
        <p14:creationId xmlns:p14="http://schemas.microsoft.com/office/powerpoint/2010/main" val="2377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947491"/>
              </p:ext>
            </p:extLst>
          </p:nvPr>
        </p:nvGraphicFramePr>
        <p:xfrm>
          <a:off x="331809" y="1282942"/>
          <a:ext cx="5100001" cy="31343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411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baseline="0" dirty="0" smtClean="0"/>
                        <a:t>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11.811" ID, 27.559" OD, 6.242" 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Conductor</a:t>
                      </a:r>
                      <a:endParaRPr lang="en-US" sz="18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L=500 m, A=0.53 cm</a:t>
                      </a:r>
                      <a:r>
                        <a:rPr lang="en-US" sz="1800" baseline="30000" dirty="0" smtClean="0"/>
                        <a:t>2</a:t>
                      </a:r>
                      <a:r>
                        <a:rPr lang="en-US" sz="180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16 layers by 20 turns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Coil Weight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240 kg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Resistance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0.18 </a:t>
                      </a:r>
                      <a:r>
                        <a:rPr lang="el-GR" sz="1800" dirty="0" smtClean="0"/>
                        <a:t>Ω</a:t>
                      </a:r>
                      <a:r>
                        <a:rPr lang="en-US" sz="1800" dirty="0" smtClean="0"/>
                        <a:t> (65°C</a:t>
                      </a:r>
                      <a:r>
                        <a:rPr lang="en-US" sz="1800" baseline="0" dirty="0" smtClean="0"/>
                        <a:t> average T)</a:t>
                      </a:r>
                      <a:endParaRPr lang="en-US" sz="18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Field at Photocathode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1.4 kG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Voltage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72 V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Current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400 A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5398036"/>
            <a:ext cx="81820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-"/>
            </a:pPr>
            <a:r>
              <a:rPr lang="en-US" sz="2000" dirty="0" smtClean="0"/>
              <a:t>Designed, procured</a:t>
            </a:r>
            <a:r>
              <a:rPr lang="en-US" sz="2000" dirty="0"/>
              <a:t> </a:t>
            </a:r>
            <a:r>
              <a:rPr lang="en-US" sz="2000" dirty="0" smtClean="0"/>
              <a:t>and built. </a:t>
            </a:r>
            <a:r>
              <a:rPr lang="en-US" sz="2000" dirty="0" smtClean="0"/>
              <a:t>Arrived </a:t>
            </a:r>
            <a:r>
              <a:rPr lang="en-US" sz="2000" dirty="0" smtClean="0"/>
              <a:t>on-site on </a:t>
            </a:r>
            <a:r>
              <a:rPr lang="en-US" sz="2000" dirty="0" smtClean="0"/>
              <a:t>June 28, </a:t>
            </a:r>
            <a:r>
              <a:rPr lang="en-US" sz="2000" dirty="0" smtClean="0"/>
              <a:t>2016</a:t>
            </a:r>
          </a:p>
          <a:p>
            <a:pPr marL="800100" lvl="1" indent="-342900">
              <a:buFont typeface="Arial" panose="020B0604020202020204" pitchFamily="34" charset="0"/>
              <a:buChar char="-"/>
            </a:pPr>
            <a:endParaRPr lang="en-US" sz="2000" dirty="0" smtClean="0"/>
          </a:p>
          <a:p>
            <a:pPr marL="800100" lvl="1" indent="-342900">
              <a:buFont typeface="Arial" panose="020B0604020202020204" pitchFamily="34" charset="0"/>
              <a:buChar char="-"/>
            </a:pPr>
            <a:r>
              <a:rPr lang="en-US" sz="2000" dirty="0" smtClean="0"/>
              <a:t>Cathode </a:t>
            </a:r>
            <a:r>
              <a:rPr lang="en-US" sz="2000" dirty="0"/>
              <a:t>Solenoid Power </a:t>
            </a:r>
            <a:r>
              <a:rPr lang="en-US" sz="2000" dirty="0" smtClean="0"/>
              <a:t>Supply: Use new spare CEBAF Dogleg magnet power supply (500A, 80V)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77898"/>
            <a:ext cx="9144000" cy="64543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ClrTx/>
              <a:buFont typeface="Arial" panose="020B0604020202020204" pitchFamily="34" charset="0"/>
              <a:buChar char="•"/>
            </a:pPr>
            <a:r>
              <a:rPr lang="en-US" kern="0" dirty="0" smtClean="0"/>
              <a:t>Cathode Solenoid Magnet</a:t>
            </a:r>
            <a:endParaRPr lang="en-US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6" t="19595" r="18909" b="22397"/>
          <a:stretch/>
        </p:blipFill>
        <p:spPr>
          <a:xfrm>
            <a:off x="5917662" y="1097279"/>
            <a:ext cx="2971678" cy="377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861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576539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-"/>
            </a:pPr>
            <a:r>
              <a:rPr lang="en-US" sz="2000" dirty="0" smtClean="0"/>
              <a:t>Designed </a:t>
            </a:r>
            <a:r>
              <a:rPr lang="en-US" sz="2000" dirty="0"/>
              <a:t>to </a:t>
            </a:r>
            <a:r>
              <a:rPr lang="en-US" sz="2000" dirty="0" smtClean="0"/>
              <a:t>enhance field to 2.0 kG </a:t>
            </a:r>
            <a:r>
              <a:rPr lang="en-US" sz="2000" dirty="0"/>
              <a:t>at </a:t>
            </a:r>
            <a:r>
              <a:rPr lang="en-US" sz="2000" dirty="0" smtClean="0"/>
              <a:t>cathode. Two types:</a:t>
            </a:r>
          </a:p>
          <a:p>
            <a:pPr marL="1371600" lvl="2" indent="-457200">
              <a:buFont typeface="+mj-lt"/>
              <a:buAutoNum type="romanUcPeriod"/>
            </a:pPr>
            <a:r>
              <a:rPr lang="en-US" dirty="0"/>
              <a:t>Molybdenum and carbon steel hybrid </a:t>
            </a:r>
            <a:r>
              <a:rPr lang="en-US" dirty="0" smtClean="0"/>
              <a:t>puck</a:t>
            </a:r>
          </a:p>
          <a:p>
            <a:pPr marL="1371600" lvl="2" indent="-457200">
              <a:buFont typeface="+mj-lt"/>
              <a:buAutoNum type="romanUcPeriod"/>
            </a:pPr>
            <a:r>
              <a:rPr lang="en-US" dirty="0" smtClean="0"/>
              <a:t>Carbon steel puck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5119959"/>
            <a:ext cx="9144000" cy="64543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ClrTx/>
              <a:buFont typeface="Arial" panose="020B0604020202020204" pitchFamily="34" charset="0"/>
              <a:buChar char="•"/>
            </a:pPr>
            <a:r>
              <a:rPr lang="en-US" kern="0" dirty="0" smtClean="0"/>
              <a:t>New Steel Pucks</a:t>
            </a:r>
            <a:endParaRPr lang="en-US" kern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" y="825544"/>
            <a:ext cx="5651183" cy="38376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6" t="10742" r="22994" b="19627"/>
          <a:stretch/>
        </p:blipFill>
        <p:spPr>
          <a:xfrm>
            <a:off x="6172169" y="825544"/>
            <a:ext cx="2514631" cy="21488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3" t="7996" r="14240" b="10667"/>
          <a:stretch/>
        </p:blipFill>
        <p:spPr>
          <a:xfrm>
            <a:off x="6172169" y="3356607"/>
            <a:ext cx="2595437" cy="2168715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12" idx="3"/>
          </p:cNvCxnSpPr>
          <p:nvPr/>
        </p:nvCxnSpPr>
        <p:spPr bwMode="auto">
          <a:xfrm>
            <a:off x="5979036" y="654526"/>
            <a:ext cx="1063206" cy="5328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4473496" y="469860"/>
            <a:ext cx="15055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Molybdenum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5" idx="3"/>
          </p:cNvCxnSpPr>
          <p:nvPr/>
        </p:nvCxnSpPr>
        <p:spPr bwMode="auto">
          <a:xfrm>
            <a:off x="5979036" y="5122008"/>
            <a:ext cx="158293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5268585" y="4937342"/>
            <a:ext cx="71045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Steel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22" idx="3"/>
          </p:cNvCxnSpPr>
          <p:nvPr/>
        </p:nvCxnSpPr>
        <p:spPr bwMode="auto">
          <a:xfrm>
            <a:off x="5979036" y="1882038"/>
            <a:ext cx="209729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5268585" y="1697372"/>
            <a:ext cx="71045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Steel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64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Plans for July – September 2016</a:t>
            </a:r>
            <a:endParaRPr lang="en-US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2400" y="1000810"/>
            <a:ext cx="50228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Map cathode magnet (without and with new pucks) 		</a:t>
            </a:r>
            <a:r>
              <a:rPr lang="en-US" sz="2000" dirty="0" smtClean="0">
                <a:solidFill>
                  <a:schemeClr val="accent2"/>
                </a:solidFill>
              </a:rPr>
              <a:t>June </a:t>
            </a:r>
            <a:r>
              <a:rPr lang="en-US" sz="2000" dirty="0" smtClean="0">
                <a:solidFill>
                  <a:schemeClr val="accent2"/>
                </a:solidFill>
              </a:rPr>
              <a:t>28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kern="0" dirty="0" smtClean="0">
                <a:solidFill>
                  <a:schemeClr val="accent2"/>
                </a:solidFill>
              </a:rPr>
              <a:t>– </a:t>
            </a:r>
            <a:r>
              <a:rPr lang="en-US" sz="2000" kern="0" smtClean="0">
                <a:solidFill>
                  <a:schemeClr val="accent2"/>
                </a:solidFill>
              </a:rPr>
              <a:t>July </a:t>
            </a:r>
            <a:r>
              <a:rPr lang="en-US" sz="2000" smtClean="0">
                <a:solidFill>
                  <a:schemeClr val="accent2"/>
                </a:solidFill>
              </a:rPr>
              <a:t>18</a:t>
            </a:r>
            <a:endParaRPr lang="en-US" sz="2000" dirty="0" smtClean="0">
              <a:solidFill>
                <a:schemeClr val="accent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Install cathode magnet 		</a:t>
            </a:r>
            <a:r>
              <a:rPr lang="en-US" sz="2000" dirty="0" smtClean="0">
                <a:solidFill>
                  <a:schemeClr val="accent2"/>
                </a:solidFill>
              </a:rPr>
              <a:t>August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Install slits 		</a:t>
            </a:r>
            <a:r>
              <a:rPr lang="en-US" sz="2000" dirty="0" smtClean="0">
                <a:solidFill>
                  <a:schemeClr val="accent2"/>
                </a:solidFill>
              </a:rPr>
              <a:t>August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Load new pucks into Preparation Chamber 		</a:t>
            </a:r>
            <a:r>
              <a:rPr lang="en-US" sz="2000" dirty="0" smtClean="0">
                <a:solidFill>
                  <a:schemeClr val="accent2"/>
                </a:solidFill>
              </a:rPr>
              <a:t>September</a:t>
            </a:r>
            <a:endParaRPr lang="en-US" sz="2000" dirty="0" smtClean="0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5704770" y="3887595"/>
            <a:ext cx="3241342" cy="2267545"/>
          </a:xfrm>
          <a:prstGeom prst="wedgeRoundRectCallout">
            <a:avLst>
              <a:gd name="adj1" fmla="val -49103"/>
              <a:gd name="adj2" fmla="val 1203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</a:rPr>
              <a:t>Will have to break gun vacuum. Plan to change HV ceramic insulator and HV shed, replace leaky gate valve and add NEG pumps. Improve </a:t>
            </a:r>
            <a:r>
              <a:rPr lang="en-US" dirty="0"/>
              <a:t>Preparation Chamber</a:t>
            </a: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984" y="973514"/>
            <a:ext cx="1877378" cy="26974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t="13380" r="41426" b="4568"/>
          <a:stretch/>
        </p:blipFill>
        <p:spPr>
          <a:xfrm>
            <a:off x="422645" y="3167796"/>
            <a:ext cx="4903201" cy="3520471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 bwMode="auto">
          <a:xfrm>
            <a:off x="5036022" y="1551305"/>
            <a:ext cx="1651381" cy="1150952"/>
          </a:xfrm>
          <a:prstGeom prst="wedgeRoundRectCallout">
            <a:avLst>
              <a:gd name="adj1" fmla="val -62825"/>
              <a:gd name="adj2" fmla="val -21657"/>
              <a:gd name="adj3" fmla="val 16667"/>
            </a:avLst>
          </a:prstGeom>
          <a:solidFill>
            <a:schemeClr val="accent3"/>
          </a:solidFill>
          <a:ln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accent2"/>
                </a:solidFill>
              </a:rPr>
              <a:t>Expected completion </a:t>
            </a:r>
            <a:r>
              <a:rPr lang="en-US" sz="2000" dirty="0">
                <a:solidFill>
                  <a:schemeClr val="accent2"/>
                </a:solidFill>
              </a:rPr>
              <a:t>d</a:t>
            </a:r>
            <a:r>
              <a:rPr lang="en-US" sz="2000" dirty="0" smtClean="0">
                <a:solidFill>
                  <a:schemeClr val="accent2"/>
                </a:solidFill>
              </a:rPr>
              <a:t>ates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95153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505" y="0"/>
            <a:ext cx="8316295" cy="941696"/>
          </a:xfrm>
        </p:spPr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738787"/>
            <a:ext cx="903481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u="sng" dirty="0" smtClean="0"/>
          </a:p>
          <a:p>
            <a:r>
              <a:rPr lang="en-US" sz="2400" u="sng" dirty="0" smtClean="0"/>
              <a:t>Materials and Supplies:</a:t>
            </a:r>
          </a:p>
          <a:p>
            <a:endParaRPr lang="en-US" sz="20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C</a:t>
            </a:r>
            <a:r>
              <a:rPr lang="en-US" sz="2000" dirty="0" smtClean="0"/>
              <a:t>athode </a:t>
            </a:r>
            <a:r>
              <a:rPr lang="en-US" sz="2000" dirty="0"/>
              <a:t>solenoid </a:t>
            </a:r>
            <a:r>
              <a:rPr lang="en-US" sz="2000" dirty="0" smtClean="0"/>
              <a:t>magnet and pucks</a:t>
            </a: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Three skew </a:t>
            </a:r>
            <a:r>
              <a:rPr lang="en-US" sz="2000" dirty="0" smtClean="0"/>
              <a:t>quadrupoles</a:t>
            </a: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Beamline hardware: steering magnets and slits for beam emittance and magnetization </a:t>
            </a:r>
            <a:r>
              <a:rPr lang="en-US" sz="2000" dirty="0" smtClean="0"/>
              <a:t>measurements</a:t>
            </a: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Laser components</a:t>
            </a:r>
          </a:p>
          <a:p>
            <a:r>
              <a:rPr lang="en-US" sz="2000" dirty="0"/>
              <a:t> </a:t>
            </a:r>
            <a:endParaRPr lang="en-US" sz="2000" dirty="0" smtClean="0"/>
          </a:p>
          <a:p>
            <a:r>
              <a:rPr lang="en-US" sz="2400" u="sng" dirty="0" smtClean="0"/>
              <a:t>Labor:</a:t>
            </a:r>
          </a:p>
          <a:p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Cathode magnet design and procurement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Cathode magnet </a:t>
            </a:r>
            <a:r>
              <a:rPr lang="en-US" sz="2000" dirty="0" smtClean="0"/>
              <a:t>mapping and installation</a:t>
            </a: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Relocate new CEBAF spare dogleg power supply </a:t>
            </a:r>
            <a:r>
              <a:rPr lang="en-AU" sz="2000" dirty="0"/>
              <a:t>(500A/80V) </a:t>
            </a:r>
            <a:r>
              <a:rPr lang="en-US" sz="2000" dirty="0"/>
              <a:t>and provide 480VAC and LCW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Mechanical designer for cathode magnet support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Mechanical designer for pucks, slits and beamline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ASTRA </a:t>
            </a:r>
            <a:r>
              <a:rPr lang="en-US" sz="2000" dirty="0"/>
              <a:t>and GPT modeling (Fay Hannon</a:t>
            </a:r>
            <a:r>
              <a:rPr lang="en-US" sz="2000" dirty="0" smtClean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Postdoc – years 2 and 3</a:t>
            </a:r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343218"/>
              </p:ext>
            </p:extLst>
          </p:nvPr>
        </p:nvGraphicFramePr>
        <p:xfrm>
          <a:off x="5991366" y="225702"/>
          <a:ext cx="3043452" cy="18288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521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1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FY16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$339,211</a:t>
                      </a:r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FY17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$265,850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FY18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$212,025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Total</a:t>
                      </a:r>
                      <a:endParaRPr lang="en-US" sz="2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$817,086</a:t>
                      </a:r>
                      <a:endParaRPr lang="en-US" sz="2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110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873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Year 1 Milestones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Q1 (Oct</a:t>
            </a:r>
            <a:r>
              <a:rPr lang="en-US" sz="2800" dirty="0"/>
              <a:t>, </a:t>
            </a:r>
            <a:r>
              <a:rPr lang="en-US" sz="2800" dirty="0" smtClean="0"/>
              <a:t>Nov</a:t>
            </a:r>
            <a:r>
              <a:rPr lang="en-US" sz="2800" dirty="0"/>
              <a:t>, </a:t>
            </a:r>
            <a:r>
              <a:rPr lang="en-US" sz="2800" dirty="0" smtClean="0"/>
              <a:t>Dec):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HV condition gun to 350 kV and build K</a:t>
            </a:r>
            <a:r>
              <a:rPr lang="en-US" baseline="-25000" dirty="0" smtClean="0"/>
              <a:t>2</a:t>
            </a:r>
            <a:r>
              <a:rPr lang="en-US" dirty="0" smtClean="0"/>
              <a:t>CsSb preparation chamber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>
              <a:solidFill>
                <a:srgbClr val="00B050"/>
              </a:solidFill>
            </a:endParaRP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Design beamline, locate </a:t>
            </a:r>
            <a:r>
              <a:rPr lang="en-US" dirty="0"/>
              <a:t>magnets and diagnostics at optimum </a:t>
            </a:r>
            <a:r>
              <a:rPr lang="en-US" dirty="0" smtClean="0"/>
              <a:t>positions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Design cathode solenoid magnet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/>
          </a:p>
          <a:p>
            <a:pPr lvl="2"/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Q2 (Jan, Feb, Mar):</a:t>
            </a:r>
            <a:endParaRPr lang="en-US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Connect existing beamline to gun and instrument beamline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Procure cathode </a:t>
            </a:r>
            <a:r>
              <a:rPr lang="en-US" dirty="0"/>
              <a:t>solenoid </a:t>
            </a:r>
            <a:r>
              <a:rPr lang="en-US" dirty="0" smtClean="0"/>
              <a:t>magnet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Design and procure slits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/>
          </a:p>
          <a:p>
            <a:pPr marL="1428750" lvl="2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Q3 (</a:t>
            </a:r>
            <a:r>
              <a:rPr lang="en-US" sz="2800" dirty="0"/>
              <a:t>A</a:t>
            </a:r>
            <a:r>
              <a:rPr lang="en-US" sz="2800" dirty="0" smtClean="0"/>
              <a:t>pr</a:t>
            </a:r>
            <a:r>
              <a:rPr lang="en-US" sz="2800" dirty="0"/>
              <a:t>, </a:t>
            </a:r>
            <a:r>
              <a:rPr lang="en-US" sz="2800" dirty="0" smtClean="0"/>
              <a:t>May</a:t>
            </a:r>
            <a:r>
              <a:rPr lang="en-US" sz="2800" dirty="0"/>
              <a:t>, </a:t>
            </a:r>
            <a:r>
              <a:rPr lang="en-US" sz="2800" dirty="0" smtClean="0"/>
              <a:t>Jun):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Commission exiting </a:t>
            </a:r>
            <a:r>
              <a:rPr lang="en-US" dirty="0" smtClean="0"/>
              <a:t>beamline with beam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Measure </a:t>
            </a:r>
            <a:r>
              <a:rPr lang="en-US" dirty="0"/>
              <a:t>photocathode lifetime at 5 mA and 350 kV (not magnetized</a:t>
            </a:r>
            <a:r>
              <a:rPr lang="en-US" dirty="0" smtClean="0"/>
              <a:t>)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Relocate new spare CEBAF dogleg power supply to </a:t>
            </a:r>
            <a:r>
              <a:rPr lang="en-US" dirty="0" smtClean="0"/>
              <a:t>GTS </a:t>
            </a:r>
            <a:r>
              <a:rPr lang="en-US" sz="2000" dirty="0" smtClean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/>
          </a:p>
          <a:p>
            <a:pPr lvl="2"/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Q4 (Jul, Aug</a:t>
            </a:r>
            <a:r>
              <a:rPr lang="en-US" sz="2800" dirty="0"/>
              <a:t>, </a:t>
            </a:r>
            <a:r>
              <a:rPr lang="en-US" sz="2800" dirty="0" smtClean="0"/>
              <a:t>Sep):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Install cathode </a:t>
            </a:r>
            <a:r>
              <a:rPr lang="en-US" dirty="0"/>
              <a:t>solenoid </a:t>
            </a:r>
            <a:r>
              <a:rPr lang="en-US" dirty="0" smtClean="0"/>
              <a:t>magnet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Assemble new beamline and commission with </a:t>
            </a:r>
            <a:r>
              <a:rPr lang="en-US" dirty="0" smtClean="0"/>
              <a:t>beam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Design and procure </a:t>
            </a:r>
            <a:r>
              <a:rPr lang="en-US" dirty="0" smtClean="0"/>
              <a:t>three skew quads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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Postponed to year 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367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/>
              <a:t>Year 2 </a:t>
            </a:r>
            <a:r>
              <a:rPr lang="en-US" sz="3200" b="1" dirty="0" smtClean="0">
                <a:solidFill>
                  <a:srgbClr val="000000"/>
                </a:solidFill>
              </a:rPr>
              <a:t>Milestones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Q1 (Oct, Nov, Dec</a:t>
            </a:r>
            <a:r>
              <a:rPr lang="en-US" sz="2800" dirty="0" smtClean="0"/>
              <a:t>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Generate magnetized beam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Measure </a:t>
            </a:r>
            <a:r>
              <a:rPr lang="en-US" dirty="0"/>
              <a:t>mechanical angular momentum </a:t>
            </a:r>
            <a:r>
              <a:rPr lang="en-US" dirty="0" smtClean="0"/>
              <a:t>vs </a:t>
            </a:r>
            <a:r>
              <a:rPr lang="en-US" dirty="0"/>
              <a:t>magnetization and </a:t>
            </a:r>
            <a:r>
              <a:rPr lang="en-US" dirty="0" smtClean="0"/>
              <a:t>laser size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Benchmark simulation </a:t>
            </a:r>
            <a:r>
              <a:rPr lang="en-US" dirty="0" smtClean="0"/>
              <a:t>against </a:t>
            </a:r>
            <a:r>
              <a:rPr lang="en-US" dirty="0"/>
              <a:t>measurements</a:t>
            </a:r>
          </a:p>
          <a:p>
            <a:pPr marL="1428750" lvl="2" indent="-51435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Q2 (Jan, Feb, Mar</a:t>
            </a:r>
            <a:r>
              <a:rPr lang="en-US" sz="2800" dirty="0" smtClean="0"/>
              <a:t>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Measure mechanical angular momentum </a:t>
            </a:r>
            <a:r>
              <a:rPr lang="en-US" dirty="0" smtClean="0"/>
              <a:t>vs </a:t>
            </a:r>
            <a:r>
              <a:rPr lang="en-US" dirty="0"/>
              <a:t>bunch </a:t>
            </a:r>
            <a:r>
              <a:rPr lang="en-US" dirty="0" smtClean="0"/>
              <a:t>charge and bunch length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Benchmark simulation against measurements</a:t>
            </a:r>
          </a:p>
          <a:p>
            <a:pPr lvl="1"/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Q3 (</a:t>
            </a:r>
            <a:r>
              <a:rPr lang="en-US" sz="2800" dirty="0"/>
              <a:t>Apr, May, Jun</a:t>
            </a:r>
            <a:r>
              <a:rPr lang="en-US" sz="2800" dirty="0" smtClean="0"/>
              <a:t>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Generate very high currents </a:t>
            </a:r>
            <a:r>
              <a:rPr lang="en-US" dirty="0"/>
              <a:t>magnetized </a:t>
            </a:r>
            <a:r>
              <a:rPr lang="en-US" dirty="0" smtClean="0"/>
              <a:t>beam </a:t>
            </a:r>
            <a:r>
              <a:rPr lang="en-US" dirty="0"/>
              <a:t>and study beam transport </a:t>
            </a:r>
            <a:r>
              <a:rPr lang="en-US" dirty="0" smtClean="0"/>
              <a:t>vs </a:t>
            </a:r>
            <a:r>
              <a:rPr lang="en-US" dirty="0"/>
              <a:t>electron bunch </a:t>
            </a:r>
            <a:r>
              <a:rPr lang="en-US" dirty="0" smtClean="0"/>
              <a:t>charge</a:t>
            </a:r>
          </a:p>
          <a:p>
            <a:pPr lvl="1"/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Q4 (Jul, </a:t>
            </a:r>
            <a:r>
              <a:rPr lang="en-US" sz="2800" dirty="0"/>
              <a:t>Aug, Sep</a:t>
            </a:r>
            <a:r>
              <a:rPr lang="en-US" sz="2800" dirty="0" smtClean="0"/>
              <a:t>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Measure photocathode lifetime vs </a:t>
            </a:r>
            <a:r>
              <a:rPr lang="en-US" dirty="0" smtClean="0"/>
              <a:t>magnetization </a:t>
            </a:r>
            <a:r>
              <a:rPr lang="en-US" dirty="0"/>
              <a:t>at 5 mA and 350 kV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Study beam halo and beam loss vs </a:t>
            </a:r>
            <a:r>
              <a:rPr lang="en-US" dirty="0" smtClean="0"/>
              <a:t>magnetization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42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91439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/>
              <a:t>Year 3 </a:t>
            </a:r>
            <a:r>
              <a:rPr lang="en-US" sz="3200" b="1" dirty="0" smtClean="0">
                <a:solidFill>
                  <a:srgbClr val="000000"/>
                </a:solidFill>
              </a:rPr>
              <a:t>Milestones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Q1 (Oct, Nov, Dec</a:t>
            </a:r>
            <a:r>
              <a:rPr lang="en-US" sz="2800" dirty="0" smtClean="0"/>
              <a:t>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Install three skew quads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Generate </a:t>
            </a:r>
            <a:r>
              <a:rPr lang="en-US" dirty="0"/>
              <a:t>flat beam with </a:t>
            </a:r>
            <a:r>
              <a:rPr lang="en-US" dirty="0" smtClean="0"/>
              <a:t>skew </a:t>
            </a:r>
            <a:r>
              <a:rPr lang="en-US" dirty="0"/>
              <a:t>quads – RTFB Transformer – and measure horizontal and vertical emittances using slit </a:t>
            </a:r>
            <a:r>
              <a:rPr lang="en-US" dirty="0" smtClean="0"/>
              <a:t>method</a:t>
            </a: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Q2 (Jan, Feb, Mar</a:t>
            </a:r>
            <a:r>
              <a:rPr lang="en-US" sz="2800" dirty="0" smtClean="0"/>
              <a:t>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Measure RTFB transformation versus electron bunch charge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Use simulation to quantify how good or complete RTFB </a:t>
            </a:r>
            <a:r>
              <a:rPr lang="en-US" dirty="0" smtClean="0"/>
              <a:t>transform</a:t>
            </a:r>
          </a:p>
          <a:p>
            <a:pPr lvl="1"/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Q3 (</a:t>
            </a:r>
            <a:r>
              <a:rPr lang="en-US" sz="2800" dirty="0"/>
              <a:t>Apr, May, Jun</a:t>
            </a:r>
            <a:r>
              <a:rPr lang="en-US" sz="2800" dirty="0" smtClean="0"/>
              <a:t>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Change to HV Supply of 32 mA and 200 kV</a:t>
            </a:r>
            <a:endParaRPr lang="en-US" dirty="0"/>
          </a:p>
          <a:p>
            <a:pPr marL="1428750" lvl="2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Q4 (Jul, </a:t>
            </a:r>
            <a:r>
              <a:rPr lang="en-US" sz="2800" dirty="0"/>
              <a:t>Aug, Sep</a:t>
            </a:r>
            <a:r>
              <a:rPr lang="en-US" sz="2800" dirty="0" smtClean="0"/>
              <a:t>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Measure </a:t>
            </a:r>
            <a:r>
              <a:rPr lang="en-US" dirty="0"/>
              <a:t>photocathode lifetime </a:t>
            </a:r>
            <a:r>
              <a:rPr lang="en-US" dirty="0" smtClean="0"/>
              <a:t>vs magnetization </a:t>
            </a:r>
            <a:r>
              <a:rPr lang="en-US" dirty="0"/>
              <a:t>at </a:t>
            </a:r>
            <a:r>
              <a:rPr lang="en-US" dirty="0" smtClean="0"/>
              <a:t>32 mA and 200 kV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Study beam halo and beam loss </a:t>
            </a:r>
            <a:r>
              <a:rPr lang="en-US" dirty="0" smtClean="0"/>
              <a:t>vs magnetization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458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08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/>
          <p:cNvSpPr txBox="1">
            <a:spLocks/>
          </p:cNvSpPr>
          <p:nvPr/>
        </p:nvSpPr>
        <p:spPr>
          <a:xfrm>
            <a:off x="199321" y="-1"/>
            <a:ext cx="5814395" cy="72390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Magnetized Cooling</a:t>
            </a:r>
            <a:endParaRPr lang="en-US" kern="0" dirty="0"/>
          </a:p>
        </p:txBody>
      </p:sp>
      <p:sp>
        <p:nvSpPr>
          <p:cNvPr id="51" name="Rectangle 50"/>
          <p:cNvSpPr/>
          <p:nvPr/>
        </p:nvSpPr>
        <p:spPr>
          <a:xfrm>
            <a:off x="0" y="564472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JLEIC bunched magnetized electron cooler is part of Collider Ring and aims </a:t>
            </a:r>
            <a:r>
              <a:rPr lang="en-US" sz="2400" dirty="0">
                <a:solidFill>
                  <a:srgbClr val="000000"/>
                </a:solidFill>
              </a:rPr>
              <a:t>to counteract emittance degradation induced by intra-beam </a:t>
            </a:r>
            <a:r>
              <a:rPr lang="en-US" sz="2400" dirty="0" smtClean="0">
                <a:solidFill>
                  <a:srgbClr val="000000"/>
                </a:solidFill>
              </a:rPr>
              <a:t>scattering, to maintain ion beam emittance during </a:t>
            </a:r>
            <a:r>
              <a:rPr lang="en-US" sz="2400" dirty="0">
                <a:solidFill>
                  <a:srgbClr val="000000"/>
                </a:solidFill>
              </a:rPr>
              <a:t>collisions </a:t>
            </a:r>
            <a:r>
              <a:rPr lang="en-US" sz="2400" dirty="0" smtClean="0">
                <a:solidFill>
                  <a:srgbClr val="000000"/>
                </a:solidFill>
              </a:rPr>
              <a:t>and extend luminosity lifetime.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dirty="0" smtClean="0"/>
              <a:t>Electrons helical </a:t>
            </a:r>
            <a:r>
              <a:rPr lang="en-US" sz="2400" dirty="0"/>
              <a:t>motion </a:t>
            </a:r>
            <a:r>
              <a:rPr lang="en-US" sz="2400" dirty="0" smtClean="0"/>
              <a:t>in strong magnetic </a:t>
            </a:r>
            <a:r>
              <a:rPr lang="en-US" sz="2400" dirty="0"/>
              <a:t>field increases </a:t>
            </a:r>
            <a:r>
              <a:rPr lang="en-US" sz="2400" dirty="0" smtClean="0"/>
              <a:t>electron-ion </a:t>
            </a:r>
            <a:r>
              <a:rPr lang="en-US" sz="2400" dirty="0"/>
              <a:t>interaction </a:t>
            </a:r>
            <a:r>
              <a:rPr lang="en-US" sz="2400" dirty="0" smtClean="0"/>
              <a:t>time, </a:t>
            </a:r>
            <a:r>
              <a:rPr lang="en-US" sz="2400" dirty="0"/>
              <a:t>thereby significantly improving </a:t>
            </a:r>
            <a:r>
              <a:rPr lang="en-US" sz="2400" dirty="0" smtClean="0"/>
              <a:t>cooling </a:t>
            </a:r>
            <a:r>
              <a:rPr lang="en-US" sz="2400" dirty="0"/>
              <a:t>efficiency. E</a:t>
            </a:r>
            <a:r>
              <a:rPr lang="en-US" sz="2400" dirty="0" smtClean="0"/>
              <a:t>lectron-ion </a:t>
            </a:r>
            <a:r>
              <a:rPr lang="en-US" sz="2400" dirty="0"/>
              <a:t>collisions that occur over many cyclotron oscillations and at distances larger than </a:t>
            </a:r>
            <a:r>
              <a:rPr lang="en-US" sz="2400" dirty="0" smtClean="0"/>
              <a:t>cyclotron </a:t>
            </a:r>
            <a:r>
              <a:rPr lang="en-US" sz="2400" dirty="0"/>
              <a:t>radius are insensitive </a:t>
            </a:r>
            <a:r>
              <a:rPr lang="en-US" sz="2400" dirty="0" smtClean="0"/>
              <a:t>to electrons transverse velocity.</a:t>
            </a:r>
            <a:r>
              <a:rPr lang="en-US" sz="2400" dirty="0"/>
              <a:t> </a:t>
            </a:r>
            <a:endParaRPr lang="en-US" sz="2400" dirty="0" smtClean="0"/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dirty="0" smtClean="0"/>
              <a:t>Cooling </a:t>
            </a:r>
            <a:r>
              <a:rPr lang="en-US" sz="2400" dirty="0"/>
              <a:t>rates </a:t>
            </a:r>
            <a:r>
              <a:rPr lang="en-US" sz="2400" dirty="0" smtClean="0"/>
              <a:t>are determined </a:t>
            </a:r>
            <a:r>
              <a:rPr lang="en-US" sz="2400" dirty="0"/>
              <a:t>by electron longitudinal energy spread rather than </a:t>
            </a:r>
            <a:r>
              <a:rPr lang="en-US" sz="2400" dirty="0" smtClean="0"/>
              <a:t>electron </a:t>
            </a:r>
            <a:r>
              <a:rPr lang="en-US" sz="2400" dirty="0"/>
              <a:t>beam transverse emittance as </a:t>
            </a:r>
            <a:r>
              <a:rPr lang="en-US" sz="2400" dirty="0" smtClean="0"/>
              <a:t>transverse </a:t>
            </a:r>
            <a:r>
              <a:rPr lang="en-US" sz="2400" dirty="0"/>
              <a:t>motion of </a:t>
            </a:r>
            <a:r>
              <a:rPr lang="en-US" sz="2400" dirty="0" smtClean="0"/>
              <a:t>electrons </a:t>
            </a:r>
            <a:r>
              <a:rPr lang="en-US" sz="2400" dirty="0"/>
              <a:t>is quenched by </a:t>
            </a:r>
            <a:r>
              <a:rPr lang="en-US" sz="2400" dirty="0" smtClean="0"/>
              <a:t>magnetic field</a:t>
            </a:r>
            <a:endParaRPr lang="en-US" sz="2400" dirty="0"/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en-US" sz="2400" dirty="0" smtClean="0"/>
              <a:t>This </a:t>
            </a:r>
            <a:r>
              <a:rPr lang="en-US" sz="2400" dirty="0"/>
              <a:t>cyclotron motion also provides suppression of electron-ion </a:t>
            </a:r>
            <a:r>
              <a:rPr lang="en-US" sz="2400" dirty="0" smtClean="0"/>
              <a:t>recombination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4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75" y="0"/>
            <a:ext cx="8316295" cy="867382"/>
          </a:xfrm>
        </p:spPr>
        <p:txBody>
          <a:bodyPr/>
          <a:lstStyle/>
          <a:p>
            <a:r>
              <a:rPr lang="en-US" dirty="0" smtClean="0"/>
              <a:t>JLEIC Magnetized Beam LDRD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867382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Generate </a:t>
            </a:r>
            <a:r>
              <a:rPr lang="en-US" sz="3200" dirty="0"/>
              <a:t>magnetized </a:t>
            </a:r>
            <a:r>
              <a:rPr lang="en-US" sz="3200" dirty="0" smtClean="0"/>
              <a:t>electron beam </a:t>
            </a:r>
            <a:r>
              <a:rPr lang="en-US" sz="3200" dirty="0"/>
              <a:t>and measure its </a:t>
            </a:r>
            <a:r>
              <a:rPr lang="en-US" sz="3200" dirty="0" smtClean="0"/>
              <a:t>properties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Explore impact </a:t>
            </a:r>
            <a:r>
              <a:rPr lang="en-US" sz="3200" dirty="0"/>
              <a:t>of </a:t>
            </a:r>
            <a:r>
              <a:rPr lang="en-US" sz="3200" dirty="0" smtClean="0"/>
              <a:t>cathode </a:t>
            </a:r>
            <a:r>
              <a:rPr lang="en-US" sz="3200" dirty="0"/>
              <a:t>solenoid </a:t>
            </a:r>
            <a:r>
              <a:rPr lang="en-US" sz="3200" dirty="0" smtClean="0"/>
              <a:t>on photogun operation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Simulations </a:t>
            </a:r>
            <a:r>
              <a:rPr lang="en-US" sz="3200" dirty="0"/>
              <a:t>and measurements will provide insights on ways to optimize </a:t>
            </a:r>
            <a:r>
              <a:rPr lang="en-US" sz="3200" dirty="0" smtClean="0"/>
              <a:t>JLEIC </a:t>
            </a:r>
            <a:r>
              <a:rPr lang="en-US" sz="3200" dirty="0"/>
              <a:t>electron </a:t>
            </a:r>
            <a:r>
              <a:rPr lang="en-US" sz="3200" dirty="0" smtClean="0"/>
              <a:t>cooler and help design appropriate source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JLab will have direct experience magnetizing </a:t>
            </a:r>
            <a:r>
              <a:rPr lang="en-US" sz="3200" dirty="0" smtClean="0"/>
              <a:t>high </a:t>
            </a:r>
            <a:r>
              <a:rPr lang="en-US" sz="3200" dirty="0"/>
              <a:t>current electron beam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57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042852"/>
              </p:ext>
            </p:extLst>
          </p:nvPr>
        </p:nvGraphicFramePr>
        <p:xfrm>
          <a:off x="141564" y="5071241"/>
          <a:ext cx="1336822" cy="746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8" name="Equation" r:id="rId3" imgW="774360" imgH="419040" progId="Equation.3">
                  <p:embed/>
                </p:oleObj>
              </mc:Choice>
              <mc:Fallback>
                <p:oleObj name="Equation" r:id="rId3" imgW="7743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564" y="5071241"/>
                        <a:ext cx="1336822" cy="74646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Rounded Rectangular Callout 58"/>
          <p:cNvSpPr/>
          <p:nvPr/>
        </p:nvSpPr>
        <p:spPr bwMode="auto">
          <a:xfrm>
            <a:off x="2803659" y="4083938"/>
            <a:ext cx="2339878" cy="814324"/>
          </a:xfrm>
          <a:prstGeom prst="wedgeRoundRectCallout">
            <a:avLst>
              <a:gd name="adj1" fmla="val -50445"/>
              <a:gd name="adj2" fmla="val -105238"/>
              <a:gd name="adj3" fmla="val 1666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Upon exit of Cathode Solenoid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317966"/>
              </p:ext>
            </p:extLst>
          </p:nvPr>
        </p:nvGraphicFramePr>
        <p:xfrm>
          <a:off x="2837802" y="5185701"/>
          <a:ext cx="2023875" cy="590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9" name="Equation" r:id="rId5" imgW="952200" imgH="279360" progId="Equation.3">
                  <p:embed/>
                </p:oleObj>
              </mc:Choice>
              <mc:Fallback>
                <p:oleObj name="Equation" r:id="rId5" imgW="9522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7802" y="5185701"/>
                        <a:ext cx="2023875" cy="59069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Rounded Rectangular Callout 61"/>
          <p:cNvSpPr/>
          <p:nvPr/>
        </p:nvSpPr>
        <p:spPr bwMode="auto">
          <a:xfrm>
            <a:off x="5543624" y="4100843"/>
            <a:ext cx="2295058" cy="814324"/>
          </a:xfrm>
          <a:prstGeom prst="wedgeRoundRectCallout">
            <a:avLst>
              <a:gd name="adj1" fmla="val -39334"/>
              <a:gd name="adj2" fmla="val -94484"/>
              <a:gd name="adj3" fmla="val 16667"/>
            </a:avLst>
          </a:prstGeom>
          <a:solidFill>
            <a:srgbClr val="FF66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Upon entering Cooling Solenoid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656395" y="5152089"/>
            <a:ext cx="1386962" cy="584775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r</a:t>
            </a:r>
            <a:r>
              <a:rPr lang="en-US" sz="1600" baseline="-25000" dirty="0" smtClean="0">
                <a:solidFill>
                  <a:srgbClr val="000000"/>
                </a:solidFill>
              </a:rPr>
              <a:t>e</a:t>
            </a:r>
            <a:r>
              <a:rPr lang="en-US" sz="1600" dirty="0" smtClean="0">
                <a:solidFill>
                  <a:srgbClr val="000000"/>
                </a:solidFill>
              </a:rPr>
              <a:t>= 0.7 mm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</a:rPr>
              <a:t>cool</a:t>
            </a:r>
            <a:r>
              <a:rPr lang="en-US" sz="1600" dirty="0" smtClean="0">
                <a:solidFill>
                  <a:srgbClr val="000000"/>
                </a:solidFill>
              </a:rPr>
              <a:t> = 1 T</a:t>
            </a:r>
            <a:endParaRPr lang="en-US" sz="1600" dirty="0">
              <a:solidFill>
                <a:srgbClr val="000000"/>
              </a:solidFill>
            </a:endParaRPr>
          </a:p>
        </p:txBody>
      </p:sp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260342"/>
              </p:ext>
            </p:extLst>
          </p:nvPr>
        </p:nvGraphicFramePr>
        <p:xfrm>
          <a:off x="5543623" y="5071241"/>
          <a:ext cx="1493151" cy="734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0" name="Equation" r:id="rId7" imgW="876240" imgH="419040" progId="Equation.3">
                  <p:embed/>
                </p:oleObj>
              </mc:Choice>
              <mc:Fallback>
                <p:oleObj name="Equation" r:id="rId7" imgW="8762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623" y="5071241"/>
                        <a:ext cx="1493151" cy="734416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1826031"/>
              </p:ext>
            </p:extLst>
          </p:nvPr>
        </p:nvGraphicFramePr>
        <p:xfrm>
          <a:off x="5556250" y="5908675"/>
          <a:ext cx="1393825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1" name="Equation" r:id="rId9" imgW="672840" imgH="457200" progId="Equation.3">
                  <p:embed/>
                </p:oleObj>
              </mc:Choice>
              <mc:Fallback>
                <p:oleObj name="Equation" r:id="rId9" imgW="6728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50" y="5908675"/>
                        <a:ext cx="1393825" cy="879475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Rounded Rectangular Callout 65"/>
          <p:cNvSpPr/>
          <p:nvPr/>
        </p:nvSpPr>
        <p:spPr bwMode="auto">
          <a:xfrm>
            <a:off x="125357" y="4083938"/>
            <a:ext cx="2263001" cy="814324"/>
          </a:xfrm>
          <a:prstGeom prst="wedgeRoundRectCallout">
            <a:avLst>
              <a:gd name="adj1" fmla="val -12632"/>
              <a:gd name="adj2" fmla="val -8512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Electrons born in strong uniform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B</a:t>
            </a:r>
            <a:r>
              <a:rPr kumimoji="0" lang="en-US" sz="2000" b="0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z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125356" y="5989848"/>
                <a:ext cx="2085581" cy="58477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 smtClean="0">
                    <a:solidFill>
                      <a:srgbClr val="000000"/>
                    </a:solidFill>
                  </a:rPr>
                  <a:t>= </a:t>
                </a:r>
                <a:r>
                  <a:rPr lang="en-US" sz="1600" dirty="0" err="1" smtClean="0">
                    <a:solidFill>
                      <a:srgbClr val="000000"/>
                    </a:solidFill>
                  </a:rPr>
                  <a:t>R</a:t>
                </a:r>
                <a:r>
                  <a:rPr lang="en-US" sz="1600" baseline="-25000" dirty="0" err="1" smtClean="0">
                    <a:solidFill>
                      <a:srgbClr val="000000"/>
                    </a:solidFill>
                  </a:rPr>
                  <a:t>laser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= 1.56 mm</a:t>
                </a:r>
              </a:p>
              <a:p>
                <a:r>
                  <a:rPr lang="en-US" sz="1600" dirty="0" err="1" smtClean="0">
                    <a:solidFill>
                      <a:srgbClr val="000000"/>
                    </a:solidFill>
                  </a:rPr>
                  <a:t>B</a:t>
                </a:r>
                <a:r>
                  <a:rPr lang="en-US" sz="1600" baseline="-25000" dirty="0" err="1" smtClean="0">
                    <a:solidFill>
                      <a:srgbClr val="000000"/>
                    </a:solidFill>
                  </a:rPr>
                  <a:t>z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= 2 kG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56" y="5989848"/>
                <a:ext cx="2085581" cy="584775"/>
              </a:xfrm>
              <a:prstGeom prst="rect">
                <a:avLst/>
              </a:prstGeom>
              <a:blipFill rotWithShape="1">
                <a:blip r:embed="rId11"/>
                <a:stretch>
                  <a:fillRect l="-1754" t="-3125" r="-292" b="-1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835275" y="5880100"/>
            <a:ext cx="2187101" cy="824221"/>
            <a:chOff x="2835275" y="5880100"/>
            <a:chExt cx="2187101" cy="824221"/>
          </a:xfrm>
        </p:grpSpPr>
        <p:sp>
          <p:nvSpPr>
            <p:cNvPr id="53" name="TextBox 52"/>
            <p:cNvSpPr txBox="1"/>
            <p:nvPr/>
          </p:nvSpPr>
          <p:spPr>
            <a:xfrm>
              <a:off x="4075789" y="5880408"/>
              <a:ext cx="946587" cy="8239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rtlCol="0">
              <a:noAutofit/>
            </a:bodyPr>
            <a:lstStyle/>
            <a:p>
              <a:endParaRPr lang="en-US" sz="1600" dirty="0" smtClean="0">
                <a:solidFill>
                  <a:srgbClr val="000000"/>
                </a:solidFill>
              </a:endParaRPr>
            </a:p>
            <a:p>
              <a:r>
                <a:rPr lang="en-US" sz="1600" dirty="0" smtClean="0">
                  <a:solidFill>
                    <a:srgbClr val="000000"/>
                  </a:solidFill>
                </a:rPr>
                <a:t>= 36 µm</a:t>
              </a:r>
            </a:p>
          </p:txBody>
        </p:sp>
        <p:graphicFrame>
          <p:nvGraphicFramePr>
            <p:cNvPr id="61" name="Object 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2136764"/>
                </p:ext>
              </p:extLst>
            </p:nvPr>
          </p:nvGraphicFramePr>
          <p:xfrm>
            <a:off x="2835275" y="5880100"/>
            <a:ext cx="1322388" cy="823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02" name="Equation" r:id="rId12" imgW="723600" imgH="457200" progId="Equation.3">
                    <p:embed/>
                  </p:oleObj>
                </mc:Choice>
                <mc:Fallback>
                  <p:oleObj name="Equation" r:id="rId12" imgW="7236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5275" y="5880100"/>
                          <a:ext cx="1322388" cy="823913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" name="Rounded Rectangular Callout 49"/>
          <p:cNvSpPr/>
          <p:nvPr/>
        </p:nvSpPr>
        <p:spPr bwMode="auto">
          <a:xfrm>
            <a:off x="125356" y="68241"/>
            <a:ext cx="8918001" cy="741340"/>
          </a:xfrm>
          <a:prstGeom prst="wedgeRoundRectCallout">
            <a:avLst>
              <a:gd name="adj1" fmla="val -24781"/>
              <a:gd name="adj2" fmla="val -51607"/>
              <a:gd name="adj3" fmla="val 16667"/>
            </a:avLst>
          </a:prstGeom>
          <a:solidFill>
            <a:srgbClr val="99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E</a:t>
            </a:r>
            <a:r>
              <a:rPr lang="en-US" dirty="0" smtClean="0"/>
              <a:t>lectron </a:t>
            </a:r>
            <a:r>
              <a:rPr lang="en-US" dirty="0"/>
              <a:t>beam is being used </a:t>
            </a:r>
            <a:r>
              <a:rPr lang="en-US" dirty="0" smtClean="0"/>
              <a:t>inside </a:t>
            </a:r>
            <a:r>
              <a:rPr lang="en-US" dirty="0"/>
              <a:t>cooling solenoid </a:t>
            </a:r>
            <a:r>
              <a:rPr lang="en-US" dirty="0" smtClean="0"/>
              <a:t>where </a:t>
            </a:r>
            <a:r>
              <a:rPr lang="en-US" dirty="0"/>
              <a:t>it suffers an azimuthal kick when it </a:t>
            </a:r>
            <a:r>
              <a:rPr lang="en-US" dirty="0" smtClean="0"/>
              <a:t>enters. </a:t>
            </a:r>
            <a:r>
              <a:rPr lang="en-US" dirty="0"/>
              <a:t>This kick is cancelled by an earlier kick at </a:t>
            </a:r>
            <a:r>
              <a:rPr lang="en-US" dirty="0" smtClean="0"/>
              <a:t>exit </a:t>
            </a:r>
            <a:r>
              <a:rPr lang="en-US" dirty="0"/>
              <a:t>of </a:t>
            </a:r>
            <a:r>
              <a:rPr lang="en-US" dirty="0" smtClean="0"/>
              <a:t>cathode solenoid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0517" name="Picture 3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9" y="975136"/>
            <a:ext cx="8861425" cy="264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44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05" y="12700"/>
            <a:ext cx="8316295" cy="1244600"/>
          </a:xfrm>
        </p:spPr>
        <p:txBody>
          <a:bodyPr/>
          <a:lstStyle/>
          <a:p>
            <a:r>
              <a:rPr lang="en-US" dirty="0"/>
              <a:t>Magnetized Bunched Electron </a:t>
            </a:r>
            <a:r>
              <a:rPr lang="en-US" dirty="0" smtClean="0"/>
              <a:t>Beam Requirements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01271428"/>
                  </p:ext>
                </p:extLst>
              </p:nvPr>
            </p:nvGraphicFramePr>
            <p:xfrm>
              <a:off x="268905" y="1318526"/>
              <a:ext cx="8109437" cy="5037824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592717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18225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Bunch length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60 ps (2 cm)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Repetition</a:t>
                          </a:r>
                          <a:r>
                            <a:rPr lang="en-US" sz="2800" baseline="0" dirty="0" smtClean="0"/>
                            <a:t> rate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476.3 MHz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Bunch</a:t>
                          </a:r>
                          <a:r>
                            <a:rPr lang="en-US" sz="2800" baseline="0" dirty="0" smtClean="0"/>
                            <a:t> charge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420 pC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Peak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7.0 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Average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200 mA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Transverse normalized emittance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/>
                            <a:t>10s</a:t>
                          </a:r>
                          <a:r>
                            <a:rPr lang="en-US" sz="2800" dirty="0" smtClean="0"/>
                            <a:t> microns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/>
                            <a:t>Cathode spot radius </a:t>
                          </a:r>
                          <a:r>
                            <a:rPr lang="en-US" sz="2800" dirty="0" smtClean="0"/>
                            <a:t>– Flat-top </a:t>
                          </a:r>
                          <a:r>
                            <a:rPr lang="en-US" sz="2800" baseline="0" dirty="0" smtClean="0"/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b="0" dirty="0" smtClean="0">
                              <a:latin typeface="+mn-lt"/>
                            </a:rPr>
                            <a:t>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1.56 mm</a:t>
                          </a:r>
                          <a:endParaRPr lang="en-US" sz="2800" b="0" dirty="0">
                            <a:latin typeface="Mathematica5Mono" pitchFamily="2" charset="2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Solenoid field at cathode (</a:t>
                          </a:r>
                          <a:r>
                            <a:rPr lang="en-US" sz="2800" dirty="0" err="1" smtClean="0"/>
                            <a:t>B</a:t>
                          </a:r>
                          <a:r>
                            <a:rPr lang="en-US" sz="2800" baseline="-25000" dirty="0" err="1" smtClean="0"/>
                            <a:t>z</a:t>
                          </a:r>
                          <a:r>
                            <a:rPr lang="en-US" sz="2800" dirty="0" smtClean="0"/>
                            <a:t>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 </a:t>
                          </a:r>
                          <a:r>
                            <a:rPr lang="en-US" sz="2800" dirty="0" err="1" smtClean="0"/>
                            <a:t>kG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01271428"/>
                  </p:ext>
                </p:extLst>
              </p:nvPr>
            </p:nvGraphicFramePr>
            <p:xfrm>
              <a:off x="268905" y="1318526"/>
              <a:ext cx="8109437" cy="5037824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5927179"/>
                    <a:gridCol w="2182258"/>
                  </a:tblGrid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Bunch length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60 ps (2 cm)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Repetition</a:t>
                          </a:r>
                          <a:r>
                            <a:rPr lang="en-US" sz="2800" baseline="0" dirty="0" smtClean="0"/>
                            <a:t> rate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476.3 MHz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Bunch</a:t>
                          </a:r>
                          <a:r>
                            <a:rPr lang="en-US" sz="2800" baseline="0" dirty="0" smtClean="0"/>
                            <a:t> charge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420 pC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Peak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7.0 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Average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200 mA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Transverse normalized emittance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/>
                            <a:t>10s</a:t>
                          </a:r>
                          <a:r>
                            <a:rPr lang="en-US" sz="2800" dirty="0" smtClean="0"/>
                            <a:t> microns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605769" r="-36934" b="-1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1.56 mm</a:t>
                          </a:r>
                          <a:endParaRPr lang="en-US" sz="2800" b="0" dirty="0">
                            <a:latin typeface="Mathematica5Mono" pitchFamily="2" charset="2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Solenoid field at cathode (</a:t>
                          </a:r>
                          <a:r>
                            <a:rPr lang="en-US" sz="2800" dirty="0" err="1" smtClean="0"/>
                            <a:t>B</a:t>
                          </a:r>
                          <a:r>
                            <a:rPr lang="en-US" sz="2800" baseline="-25000" dirty="0" err="1" smtClean="0"/>
                            <a:t>z</a:t>
                          </a:r>
                          <a:r>
                            <a:rPr lang="en-US" sz="2800" dirty="0" smtClean="0"/>
                            <a:t>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 </a:t>
                          </a:r>
                          <a:r>
                            <a:rPr lang="en-US" sz="2800" dirty="0" err="1" smtClean="0"/>
                            <a:t>kG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1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/>
          <p:cNvSpPr txBox="1">
            <a:spLocks/>
          </p:cNvSpPr>
          <p:nvPr/>
        </p:nvSpPr>
        <p:spPr>
          <a:xfrm>
            <a:off x="236275" y="0"/>
            <a:ext cx="831629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Experimental Overview</a:t>
            </a:r>
            <a:endParaRPr lang="en-US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27778" y="4481436"/>
                <a:ext cx="5577237" cy="2308324"/>
              </a:xfrm>
              <a:prstGeom prst="rect">
                <a:avLst/>
              </a:prstGeom>
              <a:gradFill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</p:spPr>
            <p:txBody>
              <a:bodyPr wrap="square">
                <a:spAutoFit/>
              </a:bodyPr>
              <a:lstStyle/>
              <a:p>
                <a:pPr marL="457200" lvl="0" indent="-457200">
                  <a:buClrTx/>
                  <a:buFont typeface="Wingdings" panose="05000000000000000000" pitchFamily="2" charset="2"/>
                  <a:buChar char="Ø"/>
                </a:pPr>
                <a:r>
                  <a:rPr lang="en-US" sz="2400" dirty="0"/>
                  <a:t>Generate magnetized beam: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 = </a:t>
                </a:r>
                <a:r>
                  <a:rPr lang="en-US" sz="2000" dirty="0" smtClean="0"/>
                  <a:t>1 </a:t>
                </a:r>
                <a:r>
                  <a:rPr lang="en-US" sz="2000" dirty="0"/>
                  <a:t>– </a:t>
                </a:r>
                <a:r>
                  <a:rPr lang="en-US" sz="2000" dirty="0" smtClean="0"/>
                  <a:t>5 mm, </a:t>
                </a:r>
                <a:r>
                  <a:rPr lang="en-US" sz="2000" dirty="0" err="1" smtClean="0"/>
                  <a:t>B</a:t>
                </a:r>
                <a:r>
                  <a:rPr lang="en-US" sz="2000" baseline="-25000" dirty="0" err="1" smtClean="0"/>
                  <a:t>z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= 0 – 2 kG 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/>
                  <a:t>Bunch </a:t>
                </a:r>
                <a:r>
                  <a:rPr lang="en-US" sz="2000" dirty="0" smtClean="0"/>
                  <a:t>charge</a:t>
                </a:r>
                <a:r>
                  <a:rPr lang="en-US" sz="2000" dirty="0"/>
                  <a:t>: 1 – 500 </a:t>
                </a:r>
                <a:r>
                  <a:rPr lang="en-US" sz="2000" dirty="0" smtClean="0"/>
                  <a:t>pC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Frequency</a:t>
                </a:r>
                <a:r>
                  <a:rPr lang="en-US" sz="2000" dirty="0"/>
                  <a:t>: </a:t>
                </a:r>
                <a:r>
                  <a:rPr lang="en-US" sz="2000" dirty="0" smtClean="0"/>
                  <a:t>15 Hz </a:t>
                </a:r>
                <a:r>
                  <a:rPr lang="en-US" sz="2000" dirty="0"/>
                  <a:t>– </a:t>
                </a:r>
                <a:r>
                  <a:rPr lang="en-US" sz="2000" dirty="0" smtClean="0"/>
                  <a:t>476.3 MHz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Bunch length: </a:t>
                </a:r>
                <a:r>
                  <a:rPr lang="en-US" sz="2000" dirty="0"/>
                  <a:t>1</a:t>
                </a:r>
                <a:r>
                  <a:rPr lang="en-US" sz="2000" dirty="0" smtClean="0"/>
                  <a:t>0 – 100 ps</a:t>
                </a:r>
                <a:endParaRPr lang="en-US" sz="2000" dirty="0"/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Average beam </a:t>
                </a:r>
                <a:r>
                  <a:rPr lang="en-US" sz="2000" dirty="0"/>
                  <a:t>c</a:t>
                </a:r>
                <a:r>
                  <a:rPr lang="en-US" sz="2000" dirty="0" smtClean="0"/>
                  <a:t>urrents up </a:t>
                </a:r>
                <a:r>
                  <a:rPr lang="en-US" sz="2000" dirty="0"/>
                  <a:t>to </a:t>
                </a:r>
                <a:r>
                  <a:rPr lang="en-US" sz="2000" dirty="0" smtClean="0"/>
                  <a:t>32 mA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Gun </a:t>
                </a:r>
                <a:r>
                  <a:rPr lang="en-US" sz="2000" dirty="0"/>
                  <a:t>h</a:t>
                </a:r>
                <a:r>
                  <a:rPr lang="en-US" sz="2000" dirty="0" smtClean="0"/>
                  <a:t>igh voltage: 200 </a:t>
                </a:r>
                <a:r>
                  <a:rPr lang="en-US" sz="2000" dirty="0"/>
                  <a:t>– 350 </a:t>
                </a:r>
                <a:r>
                  <a:rPr lang="en-US" sz="2000" dirty="0" smtClean="0"/>
                  <a:t>kV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78" y="4481436"/>
                <a:ext cx="5577237" cy="2308324"/>
              </a:xfrm>
              <a:prstGeom prst="rect">
                <a:avLst/>
              </a:prstGeom>
              <a:blipFill rotWithShape="1">
                <a:blip r:embed="rId2"/>
                <a:stretch>
                  <a:fillRect l="-1421" t="-1847" b="-3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686424"/>
            <a:ext cx="8893175" cy="363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228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95028"/>
            <a:ext cx="9144000" cy="5962972"/>
          </a:xfrm>
        </p:spPr>
        <p:txBody>
          <a:bodyPr/>
          <a:lstStyle/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Measure mechanical angular momentum</a:t>
            </a:r>
          </a:p>
          <a:p>
            <a:pPr marL="457200" lvl="0" indent="-457200">
              <a:buClrTx/>
              <a:buFont typeface="+mj-lt"/>
              <a:buAutoNum type="arabicPeriod"/>
            </a:pPr>
            <a:endParaRPr lang="en-US" dirty="0" smtClean="0"/>
          </a:p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Measure </a:t>
            </a:r>
            <a:r>
              <a:rPr lang="en-US" dirty="0"/>
              <a:t>photocathode lifetime versus solenoid field at high currents (up to 32 mA) and high voltages (200 – 350 kV) limited by in-house HV </a:t>
            </a:r>
            <a:r>
              <a:rPr lang="en-US" dirty="0" smtClean="0"/>
              <a:t>supplies</a:t>
            </a:r>
          </a:p>
          <a:p>
            <a:pPr marL="457200" lvl="0" indent="-457200">
              <a:buClrTx/>
              <a:buFont typeface="+mj-lt"/>
              <a:buAutoNum type="arabicPeriod"/>
            </a:pPr>
            <a:endParaRPr lang="en-US" dirty="0" smtClean="0"/>
          </a:p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Study </a:t>
            </a:r>
            <a:r>
              <a:rPr lang="en-US" dirty="0"/>
              <a:t>beam halo and beam loss versus magnetization</a:t>
            </a:r>
          </a:p>
          <a:p>
            <a:pPr marL="457200" lvl="0" indent="-457200">
              <a:buClrTx/>
              <a:buFont typeface="+mj-lt"/>
              <a:buAutoNum type="arabicPeriod"/>
            </a:pPr>
            <a:endParaRPr lang="en-US" dirty="0" smtClean="0"/>
          </a:p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Use skew </a:t>
            </a:r>
            <a:r>
              <a:rPr lang="en-US" dirty="0"/>
              <a:t>quads – RTFB Transformer – to </a:t>
            </a:r>
            <a:r>
              <a:rPr lang="en-US" dirty="0" smtClean="0"/>
              <a:t>generate </a:t>
            </a:r>
            <a:r>
              <a:rPr lang="en-US" dirty="0"/>
              <a:t>flat </a:t>
            </a:r>
            <a:r>
              <a:rPr lang="en-US" dirty="0" smtClean="0"/>
              <a:t>beam and </a:t>
            </a:r>
            <a:r>
              <a:rPr lang="en-US" dirty="0"/>
              <a:t>m</a:t>
            </a:r>
            <a:r>
              <a:rPr lang="en-US" dirty="0" smtClean="0"/>
              <a:t>easure </a:t>
            </a:r>
            <a:r>
              <a:rPr lang="en-US" dirty="0"/>
              <a:t>horizontal and vertical </a:t>
            </a:r>
            <a:r>
              <a:rPr lang="en-US" dirty="0" smtClean="0"/>
              <a:t>emittances using slit method</a:t>
            </a:r>
          </a:p>
          <a:p>
            <a:pPr marL="457200" lvl="0" indent="-457200">
              <a:buClrTx/>
              <a:buFont typeface="+mj-lt"/>
              <a:buAutoNum type="arabicPeriod"/>
            </a:pPr>
            <a:endParaRPr lang="en-US" dirty="0"/>
          </a:p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Generate </a:t>
            </a:r>
            <a:r>
              <a:rPr lang="en-US" dirty="0"/>
              <a:t>very high currents magnetized beam and study beam transport and </a:t>
            </a:r>
            <a:r>
              <a:rPr lang="en-US" dirty="0" smtClean="0"/>
              <a:t>RTFB </a:t>
            </a:r>
            <a:r>
              <a:rPr lang="en-US" dirty="0"/>
              <a:t>versus electron bunch </a:t>
            </a:r>
            <a:r>
              <a:rPr lang="en-US" dirty="0" smtClean="0"/>
              <a:t>charge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0"/>
            <a:ext cx="8316295" cy="895028"/>
          </a:xfrm>
        </p:spPr>
        <p:txBody>
          <a:bodyPr/>
          <a:lstStyle/>
          <a:p>
            <a:r>
              <a:rPr lang="en-US" dirty="0" smtClean="0"/>
              <a:t>Planned Measurements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5104259" y="2593076"/>
            <a:ext cx="3582541" cy="859807"/>
          </a:xfrm>
          <a:prstGeom prst="wedgeRoundRectCallout">
            <a:avLst>
              <a:gd name="adj1" fmla="val -54253"/>
              <a:gd name="adj2" fmla="val -24994"/>
              <a:gd name="adj3" fmla="val 16667"/>
            </a:avLst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/>
              <a:t>N</a:t>
            </a:r>
            <a:r>
              <a:rPr lang="en-US" sz="1600" dirty="0" smtClean="0"/>
              <a:t>ew supply </a:t>
            </a:r>
            <a:r>
              <a:rPr lang="en-US" sz="1600" dirty="0"/>
              <a:t>capable of 200 mA and 300 kV costs about $600,000 (such supplies typically cost $10 per Watt</a:t>
            </a:r>
            <a:r>
              <a:rPr lang="en-US" sz="1600" dirty="0" smtClean="0"/>
              <a:t>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045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LERF Gun Test Stand</a:t>
            </a:r>
            <a:endParaRPr lang="en-US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33329" y="1762786"/>
            <a:ext cx="5266944" cy="3933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7" y="2675154"/>
            <a:ext cx="4937760" cy="3688080"/>
          </a:xfrm>
          <a:prstGeom prst="rect">
            <a:avLst/>
          </a:prstGeom>
        </p:spPr>
      </p:pic>
      <p:sp>
        <p:nvSpPr>
          <p:cNvPr id="18" name="Rounded Rectangular Callout 17"/>
          <p:cNvSpPr/>
          <p:nvPr/>
        </p:nvSpPr>
        <p:spPr bwMode="auto">
          <a:xfrm>
            <a:off x="1431431" y="1096290"/>
            <a:ext cx="1651381" cy="809074"/>
          </a:xfrm>
          <a:prstGeom prst="wedgeRoundRectCallout">
            <a:avLst>
              <a:gd name="adj1" fmla="val 63968"/>
              <a:gd name="adj2" fmla="val 40585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accent2"/>
                </a:solidFill>
              </a:rPr>
              <a:t>June 22, 2016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37298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8802" y="960755"/>
            <a:ext cx="6583680" cy="493776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 bwMode="auto">
          <a:xfrm>
            <a:off x="291744" y="2278683"/>
            <a:ext cx="1651381" cy="809074"/>
          </a:xfrm>
          <a:prstGeom prst="wedgeRoundRectCallout">
            <a:avLst>
              <a:gd name="adj1" fmla="val 63968"/>
              <a:gd name="adj2" fmla="val -15105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accent2"/>
                </a:solidFill>
              </a:rPr>
              <a:t>October 19, 2015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72801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GTS Beam: 1 mA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42" y="3507384"/>
            <a:ext cx="6327780" cy="33045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469" y="221951"/>
            <a:ext cx="3737610" cy="324040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2170E7E5-D759-E44D-99F5-2114FE40D28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1543223" y="1683004"/>
            <a:ext cx="2339663" cy="1166213"/>
          </a:xfrm>
          <a:prstGeom prst="wedgeRoundRectCallout">
            <a:avLst>
              <a:gd name="adj1" fmla="val -49183"/>
              <a:gd name="adj2" fmla="val -2165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accent2"/>
                </a:solidFill>
              </a:rPr>
              <a:t>275 kV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schemeClr val="accent2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accent2"/>
                </a:solidFill>
              </a:rPr>
              <a:t>(not magnetized)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73330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873458"/>
            <a:ext cx="9144000" cy="598454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ClrTx/>
              <a:buFont typeface="Arial" panose="020B0604020202020204" pitchFamily="34" charset="0"/>
              <a:buChar char="•"/>
            </a:pPr>
            <a:r>
              <a:rPr lang="en-US" dirty="0"/>
              <a:t>K</a:t>
            </a:r>
            <a:r>
              <a:rPr lang="en-US" baseline="-25000" dirty="0"/>
              <a:t>2</a:t>
            </a:r>
            <a:r>
              <a:rPr lang="en-US" dirty="0"/>
              <a:t>CsSb </a:t>
            </a:r>
            <a:r>
              <a:rPr lang="en-US" dirty="0" smtClean="0"/>
              <a:t>Photocathode Preparation Chamber, </a:t>
            </a:r>
            <a:r>
              <a:rPr lang="en-US" kern="0" dirty="0" smtClean="0"/>
              <a:t>Gun and Beamline</a:t>
            </a:r>
            <a:r>
              <a:rPr lang="en-US" kern="0" dirty="0"/>
              <a:t>: </a:t>
            </a:r>
            <a:r>
              <a:rPr lang="en-US" kern="0" dirty="0" smtClean="0"/>
              <a:t>delivered 1 mA to dump</a:t>
            </a:r>
          </a:p>
          <a:p>
            <a:pPr defTabSz="914400">
              <a:buClrTx/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defTabSz="914400">
              <a:buClrTx/>
              <a:buFont typeface="Arial" panose="020B0604020202020204" pitchFamily="34" charset="0"/>
              <a:buChar char="•"/>
            </a:pPr>
            <a:endParaRPr lang="en-US" kern="0" dirty="0"/>
          </a:p>
          <a:p>
            <a:pPr defTabSz="914400">
              <a:buClrTx/>
              <a:buFont typeface="Arial" panose="020B0604020202020204" pitchFamily="34" charset="0"/>
              <a:buChar char="•"/>
            </a:pPr>
            <a:r>
              <a:rPr lang="en-US" kern="0" dirty="0"/>
              <a:t>Lasers: ready (LOSP approved) </a:t>
            </a:r>
            <a:endParaRPr lang="en-US" kern="0" dirty="0" smtClean="0"/>
          </a:p>
          <a:p>
            <a:pPr defTabSz="914400">
              <a:buClrTx/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defTabSz="914400">
              <a:buClrTx/>
              <a:buFont typeface="Arial" panose="020B0604020202020204" pitchFamily="34" charset="0"/>
              <a:buChar char="•"/>
            </a:pPr>
            <a:r>
              <a:rPr lang="en-US" kern="0" dirty="0" smtClean="0"/>
              <a:t>Gun </a:t>
            </a:r>
            <a:r>
              <a:rPr lang="en-US" kern="0" dirty="0"/>
              <a:t>Test Stand (GTS) OSP: approved for only 10 nA</a:t>
            </a:r>
            <a:r>
              <a:rPr lang="en-US" dirty="0"/>
              <a:t> –</a:t>
            </a:r>
            <a:r>
              <a:rPr lang="en-US" kern="0" dirty="0"/>
              <a:t> working with Radiation Group for approval at full </a:t>
            </a:r>
            <a:r>
              <a:rPr lang="en-US" kern="0" dirty="0" smtClean="0"/>
              <a:t>current</a:t>
            </a:r>
          </a:p>
          <a:p>
            <a:pPr defTabSz="914400">
              <a:buClrTx/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marL="342900" lvl="1" indent="-342900" defTabSz="914400">
              <a:buClrTx/>
            </a:pPr>
            <a:r>
              <a:rPr lang="en-US" sz="2400" kern="0" dirty="0" smtClean="0"/>
              <a:t>Simulation </a:t>
            </a:r>
            <a:r>
              <a:rPr lang="en-US" sz="2400" dirty="0" smtClean="0"/>
              <a:t>(</a:t>
            </a:r>
            <a:r>
              <a:rPr lang="en-US" sz="2400" dirty="0"/>
              <a:t>Fay Hannon</a:t>
            </a:r>
            <a:r>
              <a:rPr lang="en-US" sz="2400" dirty="0" smtClean="0"/>
              <a:t>)</a:t>
            </a:r>
            <a:r>
              <a:rPr lang="en-US" sz="2400" kern="0" dirty="0" smtClean="0"/>
              <a:t>:</a:t>
            </a:r>
          </a:p>
          <a:p>
            <a:pPr lvl="1">
              <a:buClrTx/>
              <a:buFont typeface="Arial" panose="020B0604020202020204" pitchFamily="34" charset="0"/>
              <a:buChar char="-"/>
            </a:pPr>
            <a:r>
              <a:rPr lang="en-US" sz="2000" dirty="0"/>
              <a:t>Used ASTRA and GPT simulation to design beamline and to locate magnets and diagnostics at optimum </a:t>
            </a:r>
            <a:r>
              <a:rPr lang="en-US" sz="2000" dirty="0" smtClean="0"/>
              <a:t>positions</a:t>
            </a:r>
            <a:endParaRPr lang="en-US" sz="2000" dirty="0"/>
          </a:p>
          <a:p>
            <a:pPr lvl="1">
              <a:buClrTx/>
              <a:buFont typeface="Arial" panose="020B0604020202020204" pitchFamily="34" charset="0"/>
              <a:buChar char="-"/>
            </a:pPr>
            <a:r>
              <a:rPr lang="en-US" sz="2000" dirty="0"/>
              <a:t>Simulated magnetized electron beam properties along </a:t>
            </a:r>
            <a:r>
              <a:rPr lang="en-US" sz="2000" dirty="0" smtClean="0"/>
              <a:t>beamline </a:t>
            </a:r>
            <a:r>
              <a:rPr lang="en-US" sz="2000" dirty="0"/>
              <a:t>for various starting </a:t>
            </a:r>
            <a:r>
              <a:rPr lang="en-US" sz="2000" dirty="0" smtClean="0"/>
              <a:t>conditions</a:t>
            </a:r>
            <a:endParaRPr lang="en-US" sz="2000" dirty="0"/>
          </a:p>
          <a:p>
            <a:pPr lvl="1">
              <a:buClrTx/>
              <a:buFont typeface="Arial" panose="020B0604020202020204" pitchFamily="34" charset="0"/>
              <a:buChar char="-"/>
            </a:pPr>
            <a:r>
              <a:rPr lang="en-US" sz="2000" dirty="0"/>
              <a:t>Simulated a round to flat </a:t>
            </a:r>
            <a:r>
              <a:rPr lang="en-US" sz="2000" dirty="0" smtClean="0"/>
              <a:t>transformer</a:t>
            </a:r>
            <a:endParaRPr lang="en-US" sz="2000" dirty="0"/>
          </a:p>
          <a:p>
            <a:pPr defTabSz="914400">
              <a:buClrTx/>
              <a:buFont typeface="Wingdings" panose="05000000000000000000" pitchFamily="2" charset="2"/>
              <a:buChar char="ü"/>
            </a:pPr>
            <a:endParaRPr lang="en-US" kern="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36275" y="0"/>
            <a:ext cx="831629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Prior Year Accomplishments</a:t>
            </a:r>
            <a:endParaRPr lang="en-US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295" y="1369016"/>
            <a:ext cx="2640275" cy="198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47574"/>
      </p:ext>
    </p:extLst>
  </p:cSld>
  <p:clrMapOvr>
    <a:masterClrMapping/>
  </p:clrMapOvr>
</p:sld>
</file>

<file path=ppt/theme/theme1.xml><?xml version="1.0" encoding="utf-8"?>
<a:theme xmlns:a="http://schemas.openxmlformats.org/drawingml/2006/main" name="Ops Review 2010">
  <a:themeElements>
    <a:clrScheme name="JLab_PowerPoint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Ops Review 2010</Template>
  <TotalTime>30735</TotalTime>
  <Words>1070</Words>
  <Application>Microsoft Office PowerPoint</Application>
  <PresentationFormat>On-screen Show (4:3)</PresentationFormat>
  <Paragraphs>221</Paragraphs>
  <Slides>20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Cambria Math</vt:lpstr>
      <vt:lpstr>Mathematica5Mono</vt:lpstr>
      <vt:lpstr>Times</vt:lpstr>
      <vt:lpstr>Wingdings</vt:lpstr>
      <vt:lpstr>Ops Review 2010</vt:lpstr>
      <vt:lpstr>Equation</vt:lpstr>
      <vt:lpstr>Generation and Characterization of Magnetized Bunched Electron Beam from DC Photogun for  MEIC Cooler</vt:lpstr>
      <vt:lpstr>JLEIC Magnetized Beam LDRD</vt:lpstr>
      <vt:lpstr>Magnetized Bunched Electron Beam Requirements</vt:lpstr>
      <vt:lpstr>PowerPoint Presentation</vt:lpstr>
      <vt:lpstr>Planned Measurements</vt:lpstr>
      <vt:lpstr>PowerPoint Presentation</vt:lpstr>
      <vt:lpstr>PowerPoint Presentation</vt:lpstr>
      <vt:lpstr>GTS Beam: 1 mA</vt:lpstr>
      <vt:lpstr>PowerPoint Presentation</vt:lpstr>
      <vt:lpstr>PowerPoint Presentation</vt:lpstr>
      <vt:lpstr>PowerPoint Presentation</vt:lpstr>
      <vt:lpstr>PowerPoint Presentation</vt:lpstr>
      <vt:lpstr>Budget</vt:lpstr>
      <vt:lpstr>Milestones</vt:lpstr>
      <vt:lpstr>PowerPoint Presentation</vt:lpstr>
      <vt:lpstr>PowerPoint Presentation</vt:lpstr>
      <vt:lpstr>PowerPoint Presentation</vt:lpstr>
      <vt:lpstr>Backup Slides</vt:lpstr>
      <vt:lpstr>PowerPoint Presentation</vt:lpstr>
      <vt:lpstr>PowerPoint Presentation</vt:lpstr>
    </vt:vector>
  </TitlesOfParts>
  <Company>Jefferson Science Associates,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poelker</dc:creator>
  <cp:lastModifiedBy>Riad Suleiman</cp:lastModifiedBy>
  <cp:revision>1607</cp:revision>
  <cp:lastPrinted>2014-01-09T17:51:36Z</cp:lastPrinted>
  <dcterms:created xsi:type="dcterms:W3CDTF">2010-09-20T13:48:43Z</dcterms:created>
  <dcterms:modified xsi:type="dcterms:W3CDTF">2016-06-23T11:52:03Z</dcterms:modified>
</cp:coreProperties>
</file>