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26" r:id="rId2"/>
    <p:sldId id="513" r:id="rId3"/>
    <p:sldId id="537" r:id="rId4"/>
    <p:sldId id="514" r:id="rId5"/>
    <p:sldId id="515" r:id="rId6"/>
    <p:sldId id="538" r:id="rId7"/>
    <p:sldId id="540" r:id="rId8"/>
    <p:sldId id="539" r:id="rId9"/>
    <p:sldId id="518" r:id="rId10"/>
    <p:sldId id="523" r:id="rId11"/>
    <p:sldId id="525" r:id="rId12"/>
    <p:sldId id="528" r:id="rId13"/>
    <p:sldId id="536" r:id="rId14"/>
    <p:sldId id="529" r:id="rId15"/>
    <p:sldId id="530" r:id="rId16"/>
    <p:sldId id="531" r:id="rId17"/>
    <p:sldId id="532" r:id="rId18"/>
    <p:sldId id="533" r:id="rId19"/>
    <p:sldId id="534" r:id="rId20"/>
    <p:sldId id="535" r:id="rId21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66"/>
    <a:srgbClr val="CCFF99"/>
    <a:srgbClr val="F8CAF8"/>
    <a:srgbClr val="F0D2F0"/>
    <a:srgbClr val="FF7C80"/>
    <a:srgbClr val="FF66CC"/>
    <a:srgbClr val="40911F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81" d="100"/>
          <a:sy n="81" d="100"/>
        </p:scale>
        <p:origin x="546" y="9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29,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47491"/>
              </p:ext>
            </p:extLst>
          </p:nvPr>
        </p:nvGraphicFramePr>
        <p:xfrm>
          <a:off x="331809" y="1282942"/>
          <a:ext cx="510000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98036"/>
            <a:ext cx="8182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Designed, procured</a:t>
            </a:r>
            <a:r>
              <a:rPr lang="en-US" sz="2000" dirty="0"/>
              <a:t> </a:t>
            </a:r>
            <a:r>
              <a:rPr lang="en-US" sz="2000" dirty="0" smtClean="0"/>
              <a:t>and built. Arrived on-site on June 28, 2016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19595" r="18909" b="22397"/>
          <a:stretch/>
        </p:blipFill>
        <p:spPr>
          <a:xfrm>
            <a:off x="5917662" y="1097279"/>
            <a:ext cx="2971678" cy="37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 smtClean="0"/>
              <a:t>Designed </a:t>
            </a:r>
            <a:r>
              <a:rPr lang="en-US" sz="2000" dirty="0"/>
              <a:t>to </a:t>
            </a:r>
            <a:r>
              <a:rPr lang="en-US" sz="2000" dirty="0" smtClean="0"/>
              <a:t>enhance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172169" y="3356607"/>
            <a:ext cx="2595437" cy="216871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654526"/>
            <a:ext cx="1063206" cy="532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4698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097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for July – September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400" y="1000810"/>
            <a:ext cx="5022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Map cathode magnet (without and with new pucks) 		</a:t>
            </a:r>
            <a:r>
              <a:rPr lang="en-US" sz="2000" dirty="0" smtClean="0">
                <a:solidFill>
                  <a:schemeClr val="accent2"/>
                </a:solidFill>
              </a:rPr>
              <a:t>June 28 </a:t>
            </a:r>
            <a:r>
              <a:rPr lang="en-US" sz="2000" kern="0" dirty="0" smtClean="0">
                <a:solidFill>
                  <a:schemeClr val="accent2"/>
                </a:solidFill>
              </a:rPr>
              <a:t>– </a:t>
            </a:r>
            <a:r>
              <a:rPr lang="en-US" sz="2000" kern="0" smtClean="0">
                <a:solidFill>
                  <a:schemeClr val="accent2"/>
                </a:solidFill>
              </a:rPr>
              <a:t>July </a:t>
            </a:r>
            <a:r>
              <a:rPr lang="en-US" sz="2000" smtClean="0">
                <a:solidFill>
                  <a:schemeClr val="accent2"/>
                </a:solidFill>
              </a:rPr>
              <a:t>18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cathode magnet 		</a:t>
            </a:r>
            <a:r>
              <a:rPr lang="en-US" sz="2000" dirty="0" smtClean="0">
                <a:solidFill>
                  <a:schemeClr val="accent2"/>
                </a:solidFill>
              </a:rPr>
              <a:t>August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Install slits 		</a:t>
            </a:r>
            <a:r>
              <a:rPr lang="en-US" sz="2000" dirty="0" smtClean="0">
                <a:solidFill>
                  <a:schemeClr val="accent2"/>
                </a:solidFill>
              </a:rPr>
              <a:t>August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new pucks into Preparation Chamber 		</a:t>
            </a:r>
            <a:r>
              <a:rPr lang="en-US" sz="2000" dirty="0" smtClean="0">
                <a:solidFill>
                  <a:schemeClr val="accent2"/>
                </a:solidFill>
              </a:rPr>
              <a:t>September</a:t>
            </a:r>
            <a:endParaRPr lang="en-US" sz="2000" dirty="0" smtClean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04770" y="3887595"/>
            <a:ext cx="3241342" cy="2267545"/>
          </a:xfrm>
          <a:prstGeom prst="wedgeRoundRectCallout">
            <a:avLst>
              <a:gd name="adj1" fmla="val -49103"/>
              <a:gd name="adj2" fmla="val 12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Improve </a:t>
            </a:r>
            <a:r>
              <a:rPr lang="en-US" dirty="0"/>
              <a:t>Preparation Chamber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84" y="973514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380" r="41426" b="4568"/>
          <a:stretch/>
        </p:blipFill>
        <p:spPr>
          <a:xfrm>
            <a:off x="422645" y="3167796"/>
            <a:ext cx="4903201" cy="352047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5036022" y="1551305"/>
            <a:ext cx="1651381" cy="1150952"/>
          </a:xfrm>
          <a:prstGeom prst="wedgeRoundRectCallout">
            <a:avLst>
              <a:gd name="adj1" fmla="val -62825"/>
              <a:gd name="adj2" fmla="val -21657"/>
              <a:gd name="adj3" fmla="val 16667"/>
            </a:avLst>
          </a:prstGeom>
          <a:solidFill>
            <a:schemeClr val="accent3"/>
          </a:solidFill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Expected completion </a:t>
            </a:r>
            <a:r>
              <a:rPr lang="en-US" sz="2000" dirty="0">
                <a:solidFill>
                  <a:schemeClr val="accent2"/>
                </a:solidFill>
              </a:rPr>
              <a:t>d</a:t>
            </a:r>
            <a:r>
              <a:rPr lang="en-US" sz="2000" dirty="0" smtClean="0">
                <a:solidFill>
                  <a:schemeClr val="accent2"/>
                </a:solidFill>
              </a:rPr>
              <a:t>ates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54837"/>
              </p:ext>
            </p:extLst>
          </p:nvPr>
        </p:nvGraphicFramePr>
        <p:xfrm>
          <a:off x="5991366" y="486959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4090598" y="450765"/>
            <a:ext cx="1651381" cy="778384"/>
          </a:xfrm>
          <a:prstGeom prst="wedgeRoundRectCallout">
            <a:avLst>
              <a:gd name="adj1" fmla="val 63020"/>
              <a:gd name="adj2" fmla="val -20131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As of today, spent 67%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year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42852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3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7966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0342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5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6031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6764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17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895028"/>
          </a:xfrm>
        </p:spPr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329" y="1762786"/>
            <a:ext cx="5266944" cy="393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" y="2675154"/>
            <a:ext cx="4937760" cy="3688080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 bwMode="auto">
          <a:xfrm>
            <a:off x="1431431" y="1096290"/>
            <a:ext cx="1651381" cy="809074"/>
          </a:xfrm>
          <a:prstGeom prst="wedgeRoundRectCallout">
            <a:avLst>
              <a:gd name="adj1" fmla="val 63968"/>
              <a:gd name="adj2" fmla="val 4058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June 22, 2016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72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8802" y="960755"/>
            <a:ext cx="6583680" cy="493776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291744" y="2278683"/>
            <a:ext cx="1651381" cy="809074"/>
          </a:xfrm>
          <a:prstGeom prst="wedgeRoundRectCallout">
            <a:avLst>
              <a:gd name="adj1" fmla="val 63968"/>
              <a:gd name="adj2" fmla="val -151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October 19, 2015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280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Beam: 1 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" y="3507384"/>
            <a:ext cx="6327780" cy="3304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9" y="221951"/>
            <a:ext cx="3737610" cy="32404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543223" y="1683004"/>
            <a:ext cx="2339663" cy="1166213"/>
          </a:xfrm>
          <a:prstGeom prst="wedgeRoundRectCallout">
            <a:avLst>
              <a:gd name="adj1" fmla="val -49183"/>
              <a:gd name="adj2" fmla="val -216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275 kV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(not magnetized)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333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/>
              <a:t>Lasers: ready (LOSP approved) </a:t>
            </a: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95" y="1369016"/>
            <a:ext cx="2640275" cy="19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30745</TotalTime>
  <Words>1077</Words>
  <Application>Microsoft Office PowerPoint</Application>
  <PresentationFormat>On-screen Show (4:3)</PresentationFormat>
  <Paragraphs>222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Mathematica5Mono</vt:lpstr>
      <vt:lpstr>Times</vt:lpstr>
      <vt:lpstr>Wingdings</vt:lpstr>
      <vt:lpstr>Ops Review 2010</vt:lpstr>
      <vt:lpstr>Equation</vt:lpstr>
      <vt:lpstr>Generation and Characterization of Magnetized Bunched Electron Beam from DC Photogun for  MEIC Cooler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PowerPoint Presentation</vt:lpstr>
      <vt:lpstr>GTS Beam: 1 mA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1608</cp:revision>
  <cp:lastPrinted>2014-01-09T17:51:36Z</cp:lastPrinted>
  <dcterms:created xsi:type="dcterms:W3CDTF">2010-09-20T13:48:43Z</dcterms:created>
  <dcterms:modified xsi:type="dcterms:W3CDTF">2016-06-26T13:06:11Z</dcterms:modified>
</cp:coreProperties>
</file>