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26" r:id="rId2"/>
    <p:sldId id="513" r:id="rId3"/>
    <p:sldId id="537" r:id="rId4"/>
    <p:sldId id="514" r:id="rId5"/>
    <p:sldId id="515" r:id="rId6"/>
    <p:sldId id="538" r:id="rId7"/>
    <p:sldId id="540" r:id="rId8"/>
    <p:sldId id="539" r:id="rId9"/>
    <p:sldId id="518" r:id="rId10"/>
    <p:sldId id="523" r:id="rId11"/>
    <p:sldId id="525" r:id="rId12"/>
    <p:sldId id="528" r:id="rId13"/>
    <p:sldId id="536" r:id="rId14"/>
    <p:sldId id="529" r:id="rId15"/>
    <p:sldId id="530" r:id="rId16"/>
    <p:sldId id="531" r:id="rId17"/>
    <p:sldId id="532" r:id="rId18"/>
    <p:sldId id="533" r:id="rId19"/>
    <p:sldId id="534" r:id="rId20"/>
    <p:sldId id="535" r:id="rId2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66"/>
    <a:srgbClr val="CCFF99"/>
    <a:srgbClr val="F8CAF8"/>
    <a:srgbClr val="F0D2F0"/>
    <a:srgbClr val="FF7C80"/>
    <a:srgbClr val="FF66CC"/>
    <a:srgbClr val="40911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7980" autoAdjust="0"/>
  </p:normalViewPr>
  <p:slideViewPr>
    <p:cSldViewPr snapToGrid="0" snapToObjects="1">
      <p:cViewPr varScale="1">
        <p:scale>
          <a:sx n="81" d="100"/>
          <a:sy n="81" d="100"/>
        </p:scale>
        <p:origin x="546" y="108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29, 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47491"/>
              </p:ext>
            </p:extLst>
          </p:nvPr>
        </p:nvGraphicFramePr>
        <p:xfrm>
          <a:off x="331809" y="1282942"/>
          <a:ext cx="510000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1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98036"/>
            <a:ext cx="8182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Designed, procured</a:t>
            </a:r>
            <a:r>
              <a:rPr lang="en-US" sz="2000" dirty="0"/>
              <a:t> </a:t>
            </a:r>
            <a:r>
              <a:rPr lang="en-US" sz="2000" dirty="0" smtClean="0"/>
              <a:t>and built. Arrived on-site on June 28, 2016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Cathode </a:t>
            </a:r>
            <a:r>
              <a:rPr lang="en-US" sz="2000" dirty="0"/>
              <a:t>Solenoid Power </a:t>
            </a:r>
            <a:r>
              <a:rPr lang="en-US" sz="2000" dirty="0" smtClean="0"/>
              <a:t>Supply: Use new spare CEBAF Dogleg magnet power supply (500A, 80V)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9595" r="18909" b="22397"/>
          <a:stretch/>
        </p:blipFill>
        <p:spPr>
          <a:xfrm>
            <a:off x="5917662" y="1097279"/>
            <a:ext cx="2971678" cy="37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653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-"/>
            </a:pPr>
            <a:r>
              <a:rPr lang="en-US" sz="2000" dirty="0" smtClean="0"/>
              <a:t>Designed </a:t>
            </a:r>
            <a:r>
              <a:rPr lang="en-US" sz="2000" dirty="0"/>
              <a:t>to </a:t>
            </a:r>
            <a:r>
              <a:rPr lang="en-US" sz="2000" dirty="0" smtClean="0"/>
              <a:t>enhance field to 2.0 kG </a:t>
            </a:r>
            <a:r>
              <a:rPr lang="en-US" sz="2000" dirty="0"/>
              <a:t>at </a:t>
            </a:r>
            <a:r>
              <a:rPr lang="en-US" sz="2000" dirty="0" smtClean="0"/>
              <a:t>cathode. Two types: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/>
              <a:t>Molybdenum and carbon steel hybrid </a:t>
            </a:r>
            <a:r>
              <a:rPr lang="en-US" dirty="0" smtClean="0"/>
              <a:t>puck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Carbon steel puck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19959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 Steel Pucks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825544"/>
            <a:ext cx="5651183" cy="3837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172169" y="825544"/>
            <a:ext cx="2514631" cy="21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7996" r="14240" b="10667"/>
          <a:stretch/>
        </p:blipFill>
        <p:spPr>
          <a:xfrm>
            <a:off x="6172169" y="3356607"/>
            <a:ext cx="2595437" cy="216871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3"/>
          </p:cNvCxnSpPr>
          <p:nvPr/>
        </p:nvCxnSpPr>
        <p:spPr bwMode="auto">
          <a:xfrm>
            <a:off x="5979036" y="654526"/>
            <a:ext cx="1063206" cy="532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3496" y="469860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Molybdenum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5979036" y="5122008"/>
            <a:ext cx="15829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68585" y="493734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>
            <a:off x="5979036" y="1882038"/>
            <a:ext cx="2097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68585" y="169737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Plans for July – September 2016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99" y="858310"/>
            <a:ext cx="6171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photocathode lifetime at 5 </a:t>
            </a:r>
            <a:r>
              <a:rPr lang="en-US" sz="2000" dirty="0" smtClean="0"/>
              <a:t>mA </a:t>
            </a:r>
            <a:r>
              <a:rPr lang="en-US" sz="2000" dirty="0"/>
              <a:t>		</a:t>
            </a:r>
            <a:r>
              <a:rPr lang="en-US" sz="2000" dirty="0" smtClean="0">
                <a:solidFill>
                  <a:schemeClr val="accent2"/>
                </a:solidFill>
              </a:rPr>
              <a:t>July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Map </a:t>
            </a:r>
            <a:r>
              <a:rPr lang="en-US" sz="2000" dirty="0" smtClean="0"/>
              <a:t>cathode magnet (without and with new pucks) 		</a:t>
            </a:r>
            <a:r>
              <a:rPr lang="en-US" sz="2000" dirty="0" smtClean="0">
                <a:solidFill>
                  <a:schemeClr val="accent2"/>
                </a:solidFill>
              </a:rPr>
              <a:t>June 28 </a:t>
            </a:r>
            <a:r>
              <a:rPr lang="en-US" sz="2000" kern="0" dirty="0" smtClean="0">
                <a:solidFill>
                  <a:schemeClr val="accent2"/>
                </a:solidFill>
              </a:rPr>
              <a:t>– July </a:t>
            </a:r>
            <a:r>
              <a:rPr lang="en-US" sz="2000" dirty="0" smtClean="0">
                <a:solidFill>
                  <a:schemeClr val="accent2"/>
                </a:solidFill>
              </a:rPr>
              <a:t>18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cathode magnet 		</a:t>
            </a:r>
            <a:r>
              <a:rPr lang="en-US" sz="2000" dirty="0" smtClean="0">
                <a:solidFill>
                  <a:schemeClr val="accent2"/>
                </a:solidFill>
              </a:rPr>
              <a:t>August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slits 		</a:t>
            </a:r>
            <a:r>
              <a:rPr lang="en-US" sz="2000" dirty="0" smtClean="0">
                <a:solidFill>
                  <a:schemeClr val="accent2"/>
                </a:solidFill>
              </a:rPr>
              <a:t>August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Load new pucks into Preparation Chamber 		</a:t>
            </a:r>
            <a:r>
              <a:rPr lang="en-US" sz="2000" dirty="0" smtClean="0">
                <a:solidFill>
                  <a:schemeClr val="accent2"/>
                </a:solidFill>
              </a:rPr>
              <a:t>September</a:t>
            </a:r>
            <a:endParaRPr lang="en-US" sz="2000" dirty="0" smtClean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04770" y="4088805"/>
            <a:ext cx="3241342" cy="2267545"/>
          </a:xfrm>
          <a:prstGeom prst="wedgeRoundRectCallout">
            <a:avLst>
              <a:gd name="adj1" fmla="val -49103"/>
              <a:gd name="adj2" fmla="val 120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Improve </a:t>
            </a:r>
            <a:r>
              <a:rPr lang="en-US" dirty="0"/>
              <a:t>Preparation Chamber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36" y="858310"/>
            <a:ext cx="1877378" cy="269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3380" r="41426" b="4568"/>
          <a:stretch/>
        </p:blipFill>
        <p:spPr>
          <a:xfrm>
            <a:off x="256391" y="3274671"/>
            <a:ext cx="4903201" cy="352047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5605154" y="1413792"/>
            <a:ext cx="1490708" cy="1150952"/>
          </a:xfrm>
          <a:prstGeom prst="wedgeRoundRectCallout">
            <a:avLst>
              <a:gd name="adj1" fmla="val -58042"/>
              <a:gd name="adj2" fmla="val -26816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2"/>
                </a:solidFill>
              </a:rPr>
              <a:t>Expected completion </a:t>
            </a:r>
            <a:r>
              <a:rPr lang="en-US" dirty="0">
                <a:solidFill>
                  <a:schemeClr val="accent2"/>
                </a:solidFill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ates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515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941696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solenoid </a:t>
            </a:r>
            <a:r>
              <a:rPr lang="en-US" sz="2000" dirty="0" smtClean="0"/>
              <a:t>magnet and pucks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Beamline hardware: steering magnets and slits for beam emittance and magnetization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components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design and 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mapping and installation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Relocate new CEBAF spare dogleg power supply </a:t>
            </a:r>
            <a:r>
              <a:rPr lang="en-AU" sz="2000" dirty="0"/>
              <a:t>(500A/80V) </a:t>
            </a:r>
            <a:r>
              <a:rPr lang="en-US" sz="2000" dirty="0"/>
              <a:t>and provide 480VAC and LCW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cathode magnet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pucks, slits and beamline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 – years 2 and 3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54837"/>
              </p:ext>
            </p:extLst>
          </p:nvPr>
        </p:nvGraphicFramePr>
        <p:xfrm>
          <a:off x="5991366" y="486959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4090598" y="450765"/>
            <a:ext cx="1651381" cy="778384"/>
          </a:xfrm>
          <a:prstGeom prst="wedgeRoundRectCallout">
            <a:avLst>
              <a:gd name="adj1" fmla="val 63020"/>
              <a:gd name="adj2" fmla="val -20131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As of today, spent 67%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Postponed to year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67382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42852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7966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4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60342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5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26031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6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187101" cy="824221"/>
            <a:chOff x="2835275" y="5880100"/>
            <a:chExt cx="2187101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136764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7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7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" y="975136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822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Flat-top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86424"/>
            <a:ext cx="88931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895028"/>
          </a:xfrm>
        </p:spPr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04259" y="2593076"/>
            <a:ext cx="3582541" cy="859807"/>
          </a:xfrm>
          <a:prstGeom prst="wedgeRoundRectCallout">
            <a:avLst>
              <a:gd name="adj1" fmla="val -54253"/>
              <a:gd name="adj2" fmla="val -2499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N</a:t>
            </a:r>
            <a:r>
              <a:rPr lang="en-US" sz="1600" dirty="0" smtClean="0"/>
              <a:t>ew supply </a:t>
            </a:r>
            <a:r>
              <a:rPr lang="en-US" sz="1600" dirty="0"/>
              <a:t>capable of 200 mA and 300 kV costs about $600,000 (such supplies typically cost $10 per Watt</a:t>
            </a:r>
            <a:r>
              <a:rPr lang="en-US" sz="1600" dirty="0" smtClean="0"/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3329" y="1762786"/>
            <a:ext cx="5266944" cy="393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" y="2675154"/>
            <a:ext cx="4937760" cy="368808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 bwMode="auto">
          <a:xfrm>
            <a:off x="1431431" y="1096290"/>
            <a:ext cx="1651381" cy="809074"/>
          </a:xfrm>
          <a:prstGeom prst="wedgeRoundRectCallout">
            <a:avLst>
              <a:gd name="adj1" fmla="val 63968"/>
              <a:gd name="adj2" fmla="val 4058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June 22, 2016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729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8802" y="960755"/>
            <a:ext cx="6583680" cy="49377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291744" y="2278683"/>
            <a:ext cx="1651381" cy="809074"/>
          </a:xfrm>
          <a:prstGeom prst="wedgeRoundRectCallout">
            <a:avLst>
              <a:gd name="adj1" fmla="val 63968"/>
              <a:gd name="adj2" fmla="val -151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October 19, 2015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280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GTS Beam: 1 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2" y="3507384"/>
            <a:ext cx="6327780" cy="3304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69" y="221951"/>
            <a:ext cx="3737610" cy="32404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543223" y="1683004"/>
            <a:ext cx="2339663" cy="1166213"/>
          </a:xfrm>
          <a:prstGeom prst="wedgeRoundRectCallout">
            <a:avLst>
              <a:gd name="adj1" fmla="val -49183"/>
              <a:gd name="adj2" fmla="val -216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275 kV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(not magnetized)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333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kern="0" dirty="0" smtClean="0"/>
              <a:t>delivered 1 mA to dump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/>
              <a:t>Lasers: ready (LOSP approved) </a:t>
            </a: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Gun </a:t>
            </a:r>
            <a:r>
              <a:rPr lang="en-US" kern="0" dirty="0"/>
              <a:t>Test Stand (GTS) OSP: approved for only 10 nA</a:t>
            </a:r>
            <a:r>
              <a:rPr lang="en-US" dirty="0"/>
              <a:t> –</a:t>
            </a:r>
            <a:r>
              <a:rPr lang="en-US" kern="0" dirty="0"/>
              <a:t> working with Radiation Group for approval at full </a:t>
            </a:r>
            <a:r>
              <a:rPr lang="en-US" kern="0" dirty="0" smtClean="0"/>
              <a:t>current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Prior Year Accomplishments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5" y="1369016"/>
            <a:ext cx="2640275" cy="1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30749</TotalTime>
  <Words>1073</Words>
  <Application>Microsoft Office PowerPoint</Application>
  <PresentationFormat>On-screen Show (4:3)</PresentationFormat>
  <Paragraphs>223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Mathematica5Mono</vt:lpstr>
      <vt:lpstr>Times</vt:lpstr>
      <vt:lpstr>Wingdings</vt:lpstr>
      <vt:lpstr>Ops Review 2010</vt:lpstr>
      <vt:lpstr>Equation</vt:lpstr>
      <vt:lpstr>Generation and Characterization of Magnetized Bunched Electron Beam from DC Photogun for  MEIC Cooler</vt:lpstr>
      <vt:lpstr>JLEIC Magnetized Beam LDRD</vt:lpstr>
      <vt:lpstr>Magnetized Bunched Electron Beam Requirements</vt:lpstr>
      <vt:lpstr>PowerPoint Presentation</vt:lpstr>
      <vt:lpstr>Planned Measurements</vt:lpstr>
      <vt:lpstr>PowerPoint Presentation</vt:lpstr>
      <vt:lpstr>PowerPoint Presentation</vt:lpstr>
      <vt:lpstr>GTS Beam: 1 mA</vt:lpstr>
      <vt:lpstr>PowerPoint Presentation</vt:lpstr>
      <vt:lpstr>PowerPoint Presentation</vt:lpstr>
      <vt:lpstr>PowerPoint Presentation</vt:lpstr>
      <vt:lpstr>PowerPoint Presentation</vt:lpstr>
      <vt:lpstr>Budget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1609</cp:revision>
  <cp:lastPrinted>2014-01-09T17:51:36Z</cp:lastPrinted>
  <dcterms:created xsi:type="dcterms:W3CDTF">2010-09-20T13:48:43Z</dcterms:created>
  <dcterms:modified xsi:type="dcterms:W3CDTF">2016-06-28T13:18:16Z</dcterms:modified>
</cp:coreProperties>
</file>