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3" r:id="rId4"/>
    <p:sldId id="257" r:id="rId5"/>
    <p:sldId id="258" r:id="rId6"/>
    <p:sldId id="259" r:id="rId7"/>
    <p:sldId id="260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201" autoAdjust="0"/>
  </p:normalViewPr>
  <p:slideViewPr>
    <p:cSldViewPr snapToGrid="0" snapToObjects="1">
      <p:cViewPr varScale="1">
        <p:scale>
          <a:sx n="102" d="100"/>
          <a:sy n="102" d="100"/>
        </p:scale>
        <p:origin x="-22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7D7-064A-5D40-AC47-3D2DB520CFCD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B372-3034-8A46-B8A8-4F0E447E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56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7D7-064A-5D40-AC47-3D2DB520CFCD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B372-3034-8A46-B8A8-4F0E447E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21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7D7-064A-5D40-AC47-3D2DB520CFCD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B372-3034-8A46-B8A8-4F0E447E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7D7-064A-5D40-AC47-3D2DB520CFCD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B372-3034-8A46-B8A8-4F0E447E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29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7D7-064A-5D40-AC47-3D2DB520CFCD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B372-3034-8A46-B8A8-4F0E447E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7D7-064A-5D40-AC47-3D2DB520CFCD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B372-3034-8A46-B8A8-4F0E447E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6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7D7-064A-5D40-AC47-3D2DB520CFCD}" type="datetimeFigureOut">
              <a:rPr lang="en-US" smtClean="0"/>
              <a:t>12/5/16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B372-3034-8A46-B8A8-4F0E447E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9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7D7-064A-5D40-AC47-3D2DB520CFCD}" type="datetimeFigureOut">
              <a:rPr lang="en-US" smtClean="0"/>
              <a:t>12/5/16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B372-3034-8A46-B8A8-4F0E447E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1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7D7-064A-5D40-AC47-3D2DB520CFCD}" type="datetimeFigureOut">
              <a:rPr lang="en-US" smtClean="0"/>
              <a:t>12/5/16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B372-3034-8A46-B8A8-4F0E447E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35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7D7-064A-5D40-AC47-3D2DB520CFCD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B372-3034-8A46-B8A8-4F0E447E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62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7D7-064A-5D40-AC47-3D2DB520CFCD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B372-3034-8A46-B8A8-4F0E447E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97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C17D7-064A-5D40-AC47-3D2DB520CFCD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7B372-3034-8A46-B8A8-4F0E447E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5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3275" y="484130"/>
            <a:ext cx="6199133" cy="6432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ANALYSIS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Target Timing Cut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Energy Threshold Cut [-0.5:+2]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Uses independent BCM calibrations for Run I/II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Uses L/R/U/D cuts COMMON for Run I/II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Calculates Super-ratio Asymmetry and Rate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Uses Final Dec 2016 FESEM thickness report</a:t>
            </a:r>
          </a:p>
          <a:p>
            <a:endParaRPr lang="en-US" sz="2800" dirty="0" smtClean="0"/>
          </a:p>
          <a:p>
            <a:r>
              <a:rPr lang="en-US" sz="2000" dirty="0" smtClean="0"/>
              <a:t>Run I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Asymmetry</a:t>
            </a:r>
          </a:p>
          <a:p>
            <a:pPr marL="1200150" lvl="2" indent="-285750">
              <a:buFont typeface="Courier New"/>
              <a:buChar char="o"/>
            </a:pPr>
            <a:r>
              <a:rPr lang="en-US" dirty="0" smtClean="0"/>
              <a:t>LO (350, 500, 625, 750, 870, 1000)</a:t>
            </a:r>
          </a:p>
          <a:p>
            <a:pPr marL="1200150" lvl="2" indent="-285750">
              <a:buFont typeface="Courier New"/>
              <a:buChar char="o"/>
            </a:pPr>
            <a:r>
              <a:rPr lang="en-US" dirty="0" smtClean="0"/>
              <a:t>HI (50, 50, 225, 350)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Stability</a:t>
            </a:r>
          </a:p>
          <a:p>
            <a:pPr marL="1200150" lvl="2" indent="-285750">
              <a:buFont typeface="Courier New"/>
              <a:buChar char="o"/>
            </a:pPr>
            <a:r>
              <a:rPr lang="en-US" dirty="0" smtClean="0"/>
              <a:t>LO – 10 x (1000)</a:t>
            </a:r>
          </a:p>
          <a:p>
            <a:pPr marL="1200150" lvl="2" indent="-285750">
              <a:buFont typeface="Courier New"/>
              <a:buChar char="o"/>
            </a:pPr>
            <a:r>
              <a:rPr lang="en-US" dirty="0" smtClean="0"/>
              <a:t>HI – 10 x (1000)</a:t>
            </a:r>
          </a:p>
          <a:p>
            <a:endParaRPr lang="en-US" dirty="0"/>
          </a:p>
          <a:p>
            <a:r>
              <a:rPr lang="en-US" sz="2000" dirty="0" smtClean="0"/>
              <a:t>Run II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Asymmetry Runs</a:t>
            </a:r>
          </a:p>
          <a:p>
            <a:pPr marL="1200150" lvl="2" indent="-285750">
              <a:buFont typeface="Courier New"/>
              <a:buChar char="o"/>
            </a:pPr>
            <a:r>
              <a:rPr lang="en-US" dirty="0" smtClean="0"/>
              <a:t>LO (50, 50, 225, 350, 350, 500, 625, 750, 870, 1000)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Stability Runs</a:t>
            </a:r>
          </a:p>
          <a:p>
            <a:pPr marL="1200150" lvl="2" indent="-285750">
              <a:buFont typeface="Courier New"/>
              <a:buChar char="o"/>
            </a:pPr>
            <a:r>
              <a:rPr lang="en-US" dirty="0" smtClean="0"/>
              <a:t>LO – 18 x (1000)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6274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7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0014"/>
            <a:ext cx="9134856" cy="437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058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42" y="-1"/>
            <a:ext cx="8902754" cy="687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86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8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549" y="285079"/>
            <a:ext cx="7384851" cy="63020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4514" y="1008621"/>
            <a:ext cx="1044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RUN1-LO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4514" y="2742439"/>
            <a:ext cx="996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RUN1-HI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514" y="4971367"/>
            <a:ext cx="1044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RUN2-LO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520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94" y="48714"/>
            <a:ext cx="8516760" cy="658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08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82" y="0"/>
            <a:ext cx="8790529" cy="6791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280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50" y="0"/>
            <a:ext cx="4782519" cy="6858000"/>
          </a:xfrm>
          <a:prstGeom prst="rect">
            <a:avLst/>
          </a:prstGeom>
        </p:spPr>
      </p:pic>
      <p:pic>
        <p:nvPicPr>
          <p:cNvPr id="3" name="Picture 2" descr="p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481" y="1"/>
            <a:ext cx="478251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31130" y="151541"/>
            <a:ext cx="1776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STATISTICS ONLY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94459" y="164852"/>
            <a:ext cx="2892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STATISTICS + STABILITY SDEV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050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6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11" y="0"/>
            <a:ext cx="8877851" cy="68593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96014" y="911978"/>
            <a:ext cx="2892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STATISTICS + STABILITY SDEV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169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7667" y="709769"/>
            <a:ext cx="7206220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Assigning realistic systematic uncertainty?</a:t>
            </a:r>
          </a:p>
          <a:p>
            <a:endParaRPr lang="en-US" sz="3200" dirty="0"/>
          </a:p>
          <a:p>
            <a:r>
              <a:rPr lang="en-US" sz="3200" dirty="0" smtClean="0"/>
              <a:t>		Run I-LO = 0.8%</a:t>
            </a:r>
          </a:p>
          <a:p>
            <a:endParaRPr lang="en-US" sz="3200" dirty="0"/>
          </a:p>
          <a:p>
            <a:r>
              <a:rPr lang="en-US" sz="3200" dirty="0"/>
              <a:t>	</a:t>
            </a:r>
            <a:r>
              <a:rPr lang="en-US" sz="3200" dirty="0" smtClean="0"/>
              <a:t>	Run I-HI = 0.5%</a:t>
            </a:r>
          </a:p>
          <a:p>
            <a:endParaRPr lang="en-US" sz="3200" dirty="0"/>
          </a:p>
          <a:p>
            <a:pPr lvl="2"/>
            <a:r>
              <a:rPr lang="en-US" sz="3200" dirty="0" smtClean="0"/>
              <a:t>Run I-LO &amp; Run I-HI = 3.5%</a:t>
            </a:r>
          </a:p>
          <a:p>
            <a:pPr lvl="2"/>
            <a:endParaRPr lang="en-US" sz="3200" dirty="0"/>
          </a:p>
          <a:p>
            <a:pPr lvl="2"/>
            <a:r>
              <a:rPr lang="en-US" sz="3200" dirty="0" smtClean="0"/>
              <a:t>Run II = 1.34%</a:t>
            </a:r>
          </a:p>
          <a:p>
            <a:pPr lvl="2"/>
            <a:endParaRPr lang="en-US" sz="3200" dirty="0"/>
          </a:p>
          <a:p>
            <a:pPr lvl="2"/>
            <a:r>
              <a:rPr lang="en-US" sz="3200" dirty="0" smtClean="0"/>
              <a:t>Run I (LO+HI) &amp; Run II = 6.2%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79465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153</Words>
  <Application>Microsoft Macintosh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7</cp:revision>
  <dcterms:created xsi:type="dcterms:W3CDTF">2016-12-05T18:08:26Z</dcterms:created>
  <dcterms:modified xsi:type="dcterms:W3CDTF">2016-12-05T18:56:31Z</dcterms:modified>
</cp:coreProperties>
</file>