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5" r:id="rId2"/>
    <p:sldId id="292" r:id="rId3"/>
    <p:sldId id="329" r:id="rId4"/>
    <p:sldId id="296" r:id="rId5"/>
    <p:sldId id="343" r:id="rId6"/>
    <p:sldId id="332" r:id="rId7"/>
    <p:sldId id="333" r:id="rId8"/>
    <p:sldId id="334" r:id="rId9"/>
    <p:sldId id="297" r:id="rId10"/>
    <p:sldId id="336" r:id="rId11"/>
    <p:sldId id="337" r:id="rId12"/>
    <p:sldId id="335" r:id="rId13"/>
    <p:sldId id="344" r:id="rId14"/>
    <p:sldId id="322" r:id="rId15"/>
    <p:sldId id="340" r:id="rId16"/>
    <p:sldId id="341" r:id="rId17"/>
    <p:sldId id="286" r:id="rId18"/>
    <p:sldId id="274" r:id="rId19"/>
    <p:sldId id="277" r:id="rId20"/>
    <p:sldId id="342" r:id="rId21"/>
    <p:sldId id="291" r:id="rId22"/>
    <p:sldId id="330" r:id="rId23"/>
    <p:sldId id="326" r:id="rId24"/>
    <p:sldId id="314" r:id="rId25"/>
    <p:sldId id="315" r:id="rId26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2" autoAdjust="0"/>
    <p:restoredTop sz="96217" autoAdjust="0"/>
  </p:normalViewPr>
  <p:slideViewPr>
    <p:cSldViewPr snapToGrid="0" snapToObjects="1">
      <p:cViewPr>
        <p:scale>
          <a:sx n="181" d="100"/>
          <a:sy n="181" d="100"/>
        </p:scale>
        <p:origin x="1168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85.67039735541005</c:v>
                </c:pt>
                <c:pt idx="1">
                  <c:v>84.52178593088527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578064"/>
        <c:axId val="1096702560"/>
      </c:scatterChart>
      <c:valAx>
        <c:axId val="1096702560"/>
        <c:scaling>
          <c:orientation val="minMax"/>
          <c:max val="90.0"/>
          <c:min val="80.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578064"/>
        <c:crossesAt val="0.0"/>
        <c:crossBetween val="midCat"/>
        <c:majorUnit val="1.0"/>
        <c:minorUnit val="1.0"/>
      </c:valAx>
      <c:valAx>
        <c:axId val="1096578064"/>
        <c:scaling>
          <c:logBase val="10.0"/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"/>
              <c:y val="0.8283397438701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702560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jlab.org/pwg" TargetMode="External"/><Relationship Id="rId4" Type="http://schemas.openxmlformats.org/officeDocument/2006/relationships/hyperlink" Target="https://www.jlab.org/conferences/JPos201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jlab.org/conferences/JPos2017/" TargetMode="External"/><Relationship Id="rId3" Type="http://schemas.openxmlformats.org/officeDocument/2006/relationships/hyperlink" Target="http://wiki.jlab.org/pw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9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265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Polarized Positron Beam</a:t>
            </a:r>
          </a:p>
          <a:p>
            <a:pPr algn="ctr"/>
            <a:r>
              <a:rPr lang="en-US" sz="3600" b="1" dirty="0" smtClean="0">
                <a:latin typeface="Arial"/>
                <a:cs typeface="Arial"/>
              </a:rPr>
              <a:t>R&amp;D at Jefferson Lab</a:t>
            </a:r>
            <a:endParaRPr lang="en-US" sz="800" dirty="0" smtClean="0">
              <a:latin typeface="Arial"/>
              <a:cs typeface="Arial"/>
            </a:endParaRPr>
          </a:p>
          <a:p>
            <a:pPr algn="ctr"/>
            <a:endParaRPr lang="en-US" sz="9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Larry Cardman</a:t>
            </a:r>
            <a:r>
              <a:rPr lang="en-US" sz="2400" i="1" baseline="30000" dirty="0" smtClean="0">
                <a:latin typeface="Arial"/>
                <a:cs typeface="Arial"/>
              </a:rPr>
              <a:t>1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u="sng" dirty="0" smtClean="0">
                <a:latin typeface="Arial"/>
                <a:cs typeface="Arial"/>
              </a:rPr>
              <a:t>Joe Grames</a:t>
            </a:r>
            <a:r>
              <a:rPr lang="en-US" sz="2400" i="1" baseline="30000" dirty="0" smtClean="0">
                <a:latin typeface="Arial"/>
                <a:cs typeface="Arial"/>
              </a:rPr>
              <a:t>1</a:t>
            </a:r>
            <a:r>
              <a:rPr lang="en-US" sz="2400" dirty="0" smtClean="0">
                <a:latin typeface="Arial"/>
                <a:cs typeface="Arial"/>
              </a:rPr>
              <a:t>, Michael Tiefenback</a:t>
            </a:r>
            <a:r>
              <a:rPr lang="en-US" sz="2400" i="1" baseline="30000" dirty="0" smtClean="0">
                <a:latin typeface="Arial"/>
                <a:cs typeface="Arial"/>
              </a:rPr>
              <a:t>1</a:t>
            </a:r>
            <a:r>
              <a:rPr lang="en-US" sz="2400" dirty="0" smtClean="0">
                <a:latin typeface="Arial"/>
                <a:cs typeface="Arial"/>
              </a:rPr>
              <a:t>, E. Voutier</a:t>
            </a:r>
            <a:r>
              <a:rPr lang="en-US" sz="2400" i="1" baseline="30000" dirty="0" smtClean="0">
                <a:latin typeface="Arial"/>
                <a:cs typeface="Arial"/>
              </a:rPr>
              <a:t>2</a:t>
            </a:r>
          </a:p>
          <a:p>
            <a:pPr algn="ctr"/>
            <a:endParaRPr lang="en-US" sz="1100" i="1" baseline="30000" dirty="0" smtClean="0">
              <a:latin typeface="Arial"/>
              <a:cs typeface="Arial"/>
            </a:endParaRPr>
          </a:p>
          <a:p>
            <a:pPr algn="ctr"/>
            <a:r>
              <a:rPr lang="en-US" i="1" baseline="30000" dirty="0" smtClean="0">
                <a:latin typeface="Arial"/>
                <a:cs typeface="Arial"/>
              </a:rPr>
              <a:t>1 </a:t>
            </a:r>
            <a:r>
              <a:rPr lang="en-US" i="1" dirty="0" smtClean="0">
                <a:latin typeface="Arial"/>
                <a:cs typeface="Arial"/>
              </a:rPr>
              <a:t>Thomas Jefferson National Accelerator Facility</a:t>
            </a:r>
          </a:p>
          <a:p>
            <a:pPr algn="ctr"/>
            <a:r>
              <a:rPr lang="en-US" i="1" baseline="30000" dirty="0">
                <a:latin typeface="Arial"/>
                <a:cs typeface="Arial"/>
              </a:rPr>
              <a:t>2</a:t>
            </a:r>
            <a:r>
              <a:rPr lang="en-US" i="1" dirty="0" smtClean="0">
                <a:latin typeface="Arial"/>
                <a:cs typeface="Arial"/>
              </a:rPr>
              <a:t> </a:t>
            </a:r>
            <a:r>
              <a:rPr lang="en-US" i="1" dirty="0" err="1" smtClean="0">
                <a:latin typeface="Arial"/>
                <a:cs typeface="Arial"/>
              </a:rPr>
              <a:t>Institut</a:t>
            </a:r>
            <a:r>
              <a:rPr lang="en-US" i="1" dirty="0" smtClean="0"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de Physique </a:t>
            </a:r>
            <a:r>
              <a:rPr lang="en-US" i="1" dirty="0" err="1">
                <a:latin typeface="Arial"/>
                <a:cs typeface="Arial"/>
              </a:rPr>
              <a:t>Nucléaire</a:t>
            </a:r>
            <a:r>
              <a:rPr lang="en-US" i="1" dirty="0">
                <a:latin typeface="Arial"/>
                <a:cs typeface="Arial"/>
              </a:rPr>
              <a:t> d’Orsay</a:t>
            </a:r>
          </a:p>
          <a:p>
            <a:pPr algn="ctr"/>
            <a:endParaRPr lang="en-US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Polarized positron production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experiment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based Positron Source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Positrons at CEBAF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-83127" y="876499"/>
            <a:ext cx="93245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185,  J. Dumas, J.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120, J. Dumas,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0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7549" y="1293250"/>
            <a:ext cx="40263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positrons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typical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induced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pair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production rate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3627" y="1263386"/>
            <a:ext cx="3879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optimum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about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43181" y="59488"/>
            <a:ext cx="3029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05" y="2541324"/>
            <a:ext cx="4510095" cy="3033784"/>
          </a:xfrm>
          <a:prstGeom prst="rect">
            <a:avLst/>
          </a:prstGeom>
        </p:spPr>
      </p:pic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" y="254132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8880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61923" y="5714846"/>
            <a:ext cx="6941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Simplistic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reasonable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collection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cuts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/p&lt;10%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emission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angle&lt;10</a:t>
            </a:r>
            <a:r>
              <a:rPr lang="en-US" sz="1600" dirty="0" smtClean="0"/>
              <a:t>°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mimic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acceptance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define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source performance.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18" y="1236896"/>
            <a:ext cx="8603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energy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range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can estimate at the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onversion efficiency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about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-5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lectron polarization transfer at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approx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flat at 75%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96400" y="14467"/>
            <a:ext cx="7564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FoM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vs.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" y="887599"/>
            <a:ext cx="8856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8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International Workshop,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held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mid-september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at the Jefferson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Laboratory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intends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scientific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technological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bases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positron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beams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context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CEBAF 12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JLEIC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applications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sz="18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7" y="1995280"/>
            <a:ext cx="2777393" cy="4292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784" y="2675698"/>
            <a:ext cx="5043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Positron Working Group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efforts will serve as a basis for the a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White Paper on Positron Physics at 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>
              <a:buClr>
                <a:srgbClr val="CC00FF"/>
              </a:buClr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C00FF"/>
              </a:buClr>
            </a:pPr>
            <a:r>
              <a:rPr lang="en-US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wiki.</a:t>
            </a:r>
            <a:r>
              <a:rPr lang="en-US" sz="1800" b="1" i="1" u="sng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jlab.or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g/pwg</a:t>
            </a:r>
            <a:r>
              <a:rPr lang="en-US" sz="1800" b="1" i="1" dirty="0" smtClean="0">
                <a:solidFill>
                  <a:srgbClr val="E2E2E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pwg@jlab.org</a:t>
            </a: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990" y="1995280"/>
            <a:ext cx="433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www.jlab.org</a:t>
            </a:r>
            <a:r>
              <a:rPr lang="fr-FR" sz="1800" b="1" i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/conferences/JPos2017</a:t>
            </a:r>
            <a:endParaRPr lang="fr-FR" sz="1800" b="1" i="1" dirty="0">
              <a:solidFill>
                <a:srgbClr val="3C8C9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xplosion 1 8"/>
          <p:cNvSpPr/>
          <p:nvPr/>
        </p:nvSpPr>
        <p:spPr>
          <a:xfrm rot="302442">
            <a:off x="4648864" y="4682512"/>
            <a:ext cx="3635920" cy="1493868"/>
          </a:xfrm>
          <a:prstGeom prst="irregularSeal1">
            <a:avLst/>
          </a:prstGeom>
          <a:solidFill>
            <a:srgbClr val="CCFF99"/>
          </a:solidFill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Please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Join</a:t>
            </a:r>
            <a:r>
              <a:rPr lang="fr-FR" sz="2000" b="1" dirty="0" smtClean="0">
                <a:solidFill>
                  <a:srgbClr val="FF0000"/>
                </a:solidFill>
              </a:rPr>
              <a:t> Us !!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JPos17 Sep 12-15 @ Jefferson Lab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85015" y="103367"/>
            <a:ext cx="7687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Source at CEBAF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3782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Many factors can drive the solution (I challenge you 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… put three people in a room for 30 min and you’ll come up with 4 or 5 approaches!)</a:t>
            </a:r>
          </a:p>
          <a:p>
            <a:pPr marL="800100" lvl="1" indent="-342900">
              <a:buFont typeface="Arial" charset="0"/>
              <a:buChar char="•"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Positron yield goes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like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power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lower energy electron drive beam will require higher beam current, however, offers greater access selecting a compromise between positron polarization and beam intensity than a ‘hotter’ positron beam produced by high energy e- beam.</a:t>
            </a: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152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possible solution would employ the CEBAF Full Energy Injector ~123 MeV to produce positrons.</a:t>
            </a: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~60 MeV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(optimum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with ~few 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efficiency suggests that 100’s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microAmp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or perhaps 1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milliAmp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polarized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beam and a high power converter (&gt;100’s kW beam power) is required to produce a positron beam intensity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with a positron polarization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65%.</a:t>
            </a:r>
          </a:p>
        </p:txBody>
      </p:sp>
    </p:spTree>
    <p:extLst>
      <p:ext uri="{BB962C8B-B14F-4D97-AF65-F5344CB8AC3E}">
        <p14:creationId xmlns:p14="http://schemas.microsoft.com/office/powerpoint/2010/main" val="322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lifetime is improved by increasing laser spot size 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to characterize lifetime vs. spot size with high-P (&gt;85%) photocathodes.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67644" y="86001"/>
            <a:ext cx="73669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76897" y="74126"/>
            <a:ext cx="8118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1358"/>
              </p:ext>
            </p:extLst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the first time, the spin polarization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measured directly from low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intensity.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3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355520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7934" y="5950223"/>
            <a:ext cx="7888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</a:t>
            </a:r>
            <a:r>
              <a:rPr lang="en-US" sz="1400" dirty="0" smtClean="0"/>
              <a:t>APL </a:t>
            </a:r>
            <a:r>
              <a:rPr lang="en-US" sz="1400" dirty="0"/>
              <a:t>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21" y="3521655"/>
            <a:ext cx="3861395" cy="20042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563636" y="5100025"/>
            <a:ext cx="3699682" cy="362264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63636" y="3978125"/>
            <a:ext cx="3741945" cy="395911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37" y="399871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CEBAF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1391" y="509898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DBR (R&amp;D)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027851" y="5268262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027851" y="4165753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343852"/>
            <a:ext cx="9096375" cy="489364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high-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attendance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input at JPos17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welcomed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https://www.jlab.org/conferences/JPos2017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78" y="81879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909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3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56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57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at IP2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</a:t>
            </a:r>
            <a:r>
              <a:rPr lang="en-US" altLang="en-US" sz="2400" dirty="0" smtClean="0">
                <a:solidFill>
                  <a:srgbClr val="0000FF"/>
                </a:solidFill>
              </a:rPr>
              <a:t>&gt;1.0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1C28FF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1C28FF"/>
                </a:solidFill>
              </a:rPr>
              <a:t>Electrons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7849" y="3054654"/>
            <a:ext cx="2926474" cy="3124071"/>
            <a:chOff x="5585792" y="4168494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4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593332" y="5754338"/>
              <a:ext cx="1413744" cy="26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528885" y="50925"/>
            <a:ext cx="428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 and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3288162" y="3871345"/>
            <a:ext cx="5738260" cy="2562876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825428" y="5229262"/>
            <a:ext cx="16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-5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-53170" y="44382"/>
            <a:ext cx="933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Polarimeter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&amp; Timing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Spectra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1243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peak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provides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link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to radioactive source calibration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obtained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in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experimental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Compton asymmetry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for 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known polarized electron beam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provides a measurement of the electron analyzing power (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between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GEANT4 simulated response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calibrated model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positron analyzing power (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is then determined by simulation using the calibrated model.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mr-IN" sz="2000" i="1" smtClean="0">
                            <a:latin typeface="Cambria Math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fr-FR" sz="2000" b="0" i="1" smtClean="0"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lang="fr-FR" sz="1400" dirty="0" err="1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lang="fr-FR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7030A0"/>
                  </a:solidFill>
                </a:rPr>
                <a:t>P</a:t>
              </a:r>
              <a:r>
                <a:rPr lang="fr-FR" i="1" baseline="-25000" dirty="0" smtClean="0">
                  <a:solidFill>
                    <a:srgbClr val="7030A0"/>
                  </a:solidFill>
                </a:rPr>
                <a:t>T</a:t>
              </a:r>
              <a:r>
                <a:rPr lang="fr-FR" i="1" dirty="0" smtClean="0">
                  <a:solidFill>
                    <a:srgbClr val="7030A0"/>
                  </a:solidFill>
                </a:rPr>
                <a:t> </a:t>
              </a:r>
              <a:r>
                <a:rPr lang="fr-FR" i="1" smtClean="0">
                  <a:solidFill>
                    <a:srgbClr val="7030A0"/>
                  </a:solidFill>
                </a:rPr>
                <a:t>= 7.06% ±0.05%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Sta.</a:t>
              </a:r>
              <a:r>
                <a:rPr lang="fr-FR" i="1" smtClean="0">
                  <a:solidFill>
                    <a:srgbClr val="7030A0"/>
                  </a:solidFill>
                </a:rPr>
                <a:t>± 0.07%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Sys.</a:t>
              </a:r>
              <a:endParaRPr lang="fr-FR" i="1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/>
            <p:nvPr/>
          </p:nvCxnSpPr>
          <p:spPr>
            <a:xfrm>
              <a:off x="1748116" y="3875785"/>
              <a:ext cx="606492" cy="643437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Microsoft Sans Serif" charset="0"/>
              </a:rPr>
              <a:t>A. </a:t>
            </a:r>
            <a:r>
              <a:rPr lang="en-US" b="1" dirty="0" err="1" smtClean="0">
                <a:latin typeface="Microsoft Sans Serif" charset="0"/>
              </a:rPr>
              <a:t>Adeyemi</a:t>
            </a:r>
            <a:r>
              <a:rPr lang="en-US" b="1" dirty="0" smtClean="0">
                <a:latin typeface="Microsoft Sans Serif" charset="0"/>
              </a:rPr>
              <a:t> (Hampton University)</a:t>
            </a:r>
            <a:endParaRPr lang="en-US" b="1" dirty="0">
              <a:latin typeface="Microsoft Sans Serif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21900" y="1297222"/>
            <a:ext cx="5355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</a:t>
            </a:r>
            <a:r>
              <a:rPr lang="en-US" sz="16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to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485744" cy="403347"/>
            <a:chOff x="857044" y="2962856"/>
            <a:chExt cx="2485744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505200" y="23685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72494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6" name="Bouée 18"/>
          <p:cNvSpPr/>
          <p:nvPr/>
        </p:nvSpPr>
        <p:spPr>
          <a:xfrm rot="21409038">
            <a:off x="119688" y="1470651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0033 -0.079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2836</Words>
  <Application>Microsoft Macintosh PowerPoint</Application>
  <PresentationFormat>On-screen Show (4:3)</PresentationFormat>
  <Paragraphs>375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Cambria Math</vt:lpstr>
      <vt:lpstr>Comic Sans MS</vt:lpstr>
      <vt:lpstr>Lucida Calligraphy</vt:lpstr>
      <vt:lpstr>Microsoft Sans Serif</vt:lpstr>
      <vt:lpstr>MS PGothic</vt:lpstr>
      <vt:lpstr>ＭＳ Ｐゴシック</vt:lpstr>
      <vt:lpstr>Symbol</vt:lpstr>
      <vt:lpstr>Times</vt:lpstr>
      <vt:lpstr>Verdana</vt:lpstr>
      <vt:lpstr>Wingdings</vt:lpstr>
      <vt:lpstr>Arial</vt:lpstr>
      <vt:lpstr>3_JLab_PowerPoint1</vt:lpstr>
      <vt:lpstr>Equation</vt:lpstr>
      <vt:lpstr>…quation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</vt:vector>
  </TitlesOfParts>
  <Company>LPSC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301</cp:revision>
  <cp:lastPrinted>2016-09-22T13:56:17Z</cp:lastPrinted>
  <dcterms:created xsi:type="dcterms:W3CDTF">2016-05-04T20:36:34Z</dcterms:created>
  <dcterms:modified xsi:type="dcterms:W3CDTF">2017-08-17T16:41:46Z</dcterms:modified>
</cp:coreProperties>
</file>