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oleObject"/>
  <Default Extension="jpeg" ContentType="image/jpeg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27"/>
  </p:notesMasterIdLst>
  <p:handoutMasterIdLst>
    <p:handoutMasterId r:id="rId28"/>
  </p:handoutMasterIdLst>
  <p:sldIdLst>
    <p:sldId id="265" r:id="rId2"/>
    <p:sldId id="292" r:id="rId3"/>
    <p:sldId id="329" r:id="rId4"/>
    <p:sldId id="296" r:id="rId5"/>
    <p:sldId id="343" r:id="rId6"/>
    <p:sldId id="332" r:id="rId7"/>
    <p:sldId id="333" r:id="rId8"/>
    <p:sldId id="334" r:id="rId9"/>
    <p:sldId id="297" r:id="rId10"/>
    <p:sldId id="336" r:id="rId11"/>
    <p:sldId id="337" r:id="rId12"/>
    <p:sldId id="335" r:id="rId13"/>
    <p:sldId id="344" r:id="rId14"/>
    <p:sldId id="322" r:id="rId15"/>
    <p:sldId id="340" r:id="rId16"/>
    <p:sldId id="341" r:id="rId17"/>
    <p:sldId id="286" r:id="rId18"/>
    <p:sldId id="274" r:id="rId19"/>
    <p:sldId id="277" r:id="rId20"/>
    <p:sldId id="342" r:id="rId21"/>
    <p:sldId id="291" r:id="rId22"/>
    <p:sldId id="330" r:id="rId23"/>
    <p:sldId id="326" r:id="rId24"/>
    <p:sldId id="314" r:id="rId25"/>
    <p:sldId id="315" r:id="rId26"/>
  </p:sldIdLst>
  <p:sldSz cx="9144000" cy="6858000" type="screen4x3"/>
  <p:notesSz cx="7023100" cy="93091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28FF"/>
    <a:srgbClr val="08FF21"/>
    <a:srgbClr val="FF5EFF"/>
    <a:srgbClr val="38ABA6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641" autoAdjust="0"/>
    <p:restoredTop sz="96217" autoAdjust="0"/>
  </p:normalViewPr>
  <p:slideViewPr>
    <p:cSldViewPr snapToGrid="0" snapToObjects="1">
      <p:cViewPr>
        <p:scale>
          <a:sx n="181" d="100"/>
          <a:sy n="181" d="100"/>
        </p:scale>
        <p:origin x="1704" y="-3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9" d="100"/>
        <a:sy n="7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handoutMaster" Target="handoutMasters/handoutMaster1.xml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oleObject" Target="file:////Users\grames\Downloads\Copy%20of%2005.07.2017_PvI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8305393269986"/>
          <c:y val="0.12736603247299"/>
          <c:w val="0.860144096346129"/>
          <c:h val="0.65068579579658"/>
        </c:manualLayout>
      </c:layout>
      <c:scatterChart>
        <c:scatterStyle val="lineMarker"/>
        <c:varyColors val="0"/>
        <c:ser>
          <c:idx val="0"/>
          <c:order val="0"/>
          <c:spPr>
            <a:ln w="28575" cap="rnd" cmpd="sng" algn="ctr">
              <a:noFill/>
              <a:prstDash val="solid"/>
              <a:round/>
            </a:ln>
            <a:effectLst/>
          </c:spPr>
          <c:marker>
            <c:symbol val="circle"/>
            <c:size val="9"/>
            <c:spPr>
              <a:solidFill>
                <a:srgbClr val="FF0000"/>
              </a:solidFill>
              <a:ln w="6350" cap="flat" cmpd="sng" algn="ctr">
                <a:noFill/>
                <a:prstDash val="solid"/>
                <a:round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r"/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errBars>
            <c:errDir val="y"/>
            <c:errBarType val="both"/>
            <c:errValType val="cust"/>
            <c:noEndCap val="0"/>
            <c:plus>
              <c:numRef>
                <c:f>Sheet1!$L$60:$L$68</c:f>
                <c:numCache>
                  <c:formatCode>General</c:formatCode>
                  <c:ptCount val="9"/>
                  <c:pt idx="0">
                    <c:v>0.595631413254434</c:v>
                  </c:pt>
                  <c:pt idx="1">
                    <c:v>0.644700941885154</c:v>
                  </c:pt>
                  <c:pt idx="2">
                    <c:v>0.737340131443667</c:v>
                  </c:pt>
                  <c:pt idx="3">
                    <c:v>0.704403457405693</c:v>
                  </c:pt>
                  <c:pt idx="4">
                    <c:v>0.719793825784073</c:v>
                  </c:pt>
                  <c:pt idx="5">
                    <c:v>0.733536422875735</c:v>
                  </c:pt>
                  <c:pt idx="6">
                    <c:v>0.724599273203034</c:v>
                  </c:pt>
                  <c:pt idx="7">
                    <c:v>0.73073695881896</c:v>
                  </c:pt>
                  <c:pt idx="8">
                    <c:v>0.736967747017003</c:v>
                  </c:pt>
                </c:numCache>
              </c:numRef>
            </c:plus>
            <c:minus>
              <c:numRef>
                <c:f>Sheet1!$L$60:$L$68</c:f>
                <c:numCache>
                  <c:formatCode>General</c:formatCode>
                  <c:ptCount val="9"/>
                  <c:pt idx="0">
                    <c:v>0.595631413254434</c:v>
                  </c:pt>
                  <c:pt idx="1">
                    <c:v>0.644700941885154</c:v>
                  </c:pt>
                  <c:pt idx="2">
                    <c:v>0.737340131443667</c:v>
                  </c:pt>
                  <c:pt idx="3">
                    <c:v>0.704403457405693</c:v>
                  </c:pt>
                  <c:pt idx="4">
                    <c:v>0.719793825784073</c:v>
                  </c:pt>
                  <c:pt idx="5">
                    <c:v>0.733536422875735</c:v>
                  </c:pt>
                  <c:pt idx="6">
                    <c:v>0.724599273203034</c:v>
                  </c:pt>
                  <c:pt idx="7">
                    <c:v>0.73073695881896</c:v>
                  </c:pt>
                  <c:pt idx="8">
                    <c:v>0.736967747017003</c:v>
                  </c:pt>
                </c:numCache>
              </c:numRef>
            </c:minus>
            <c:spPr>
              <a:solidFill>
                <a:schemeClr val="tx1"/>
              </a:solidFill>
              <a:ln w="0" cap="flat" cmpd="sng" algn="ctr">
                <a:solidFill>
                  <a:srgbClr val="000000"/>
                </a:solidFill>
                <a:prstDash val="solid"/>
                <a:round/>
              </a:ln>
              <a:effectLst/>
            </c:spPr>
          </c:errBars>
          <c:xVal>
            <c:numRef>
              <c:f>Sheet1!$G$60:$G$68</c:f>
              <c:numCache>
                <c:formatCode>General</c:formatCode>
                <c:ptCount val="9"/>
                <c:pt idx="0">
                  <c:v>1.67</c:v>
                </c:pt>
                <c:pt idx="1">
                  <c:v>10.4</c:v>
                </c:pt>
                <c:pt idx="2">
                  <c:v>50.5</c:v>
                </c:pt>
                <c:pt idx="3">
                  <c:v>100.5</c:v>
                </c:pt>
                <c:pt idx="4">
                  <c:v>250.5</c:v>
                </c:pt>
                <c:pt idx="5">
                  <c:v>504.0</c:v>
                </c:pt>
                <c:pt idx="6">
                  <c:v>755.0</c:v>
                </c:pt>
                <c:pt idx="7">
                  <c:v>1011.0</c:v>
                </c:pt>
                <c:pt idx="8">
                  <c:v>1.06</c:v>
                </c:pt>
              </c:numCache>
            </c:numRef>
          </c:xVal>
          <c:yVal>
            <c:numRef>
              <c:f>Sheet1!$K$60:$K$68</c:f>
              <c:numCache>
                <c:formatCode>0.000</c:formatCode>
                <c:ptCount val="9"/>
                <c:pt idx="0">
                  <c:v>85.67039735541003</c:v>
                </c:pt>
                <c:pt idx="1">
                  <c:v>84.52178593088526</c:v>
                </c:pt>
                <c:pt idx="2">
                  <c:v>84.38963896518228</c:v>
                </c:pt>
                <c:pt idx="3">
                  <c:v>85.34788605875308</c:v>
                </c:pt>
                <c:pt idx="4">
                  <c:v>84.953576971349</c:v>
                </c:pt>
                <c:pt idx="5">
                  <c:v>86.1160034749394</c:v>
                </c:pt>
                <c:pt idx="6">
                  <c:v>84.77144574201351</c:v>
                </c:pt>
                <c:pt idx="7">
                  <c:v>85.9647155673682</c:v>
                </c:pt>
                <c:pt idx="8">
                  <c:v>87.14859300185803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07412896"/>
        <c:axId val="1207461424"/>
      </c:scatterChart>
      <c:valAx>
        <c:axId val="1207461424"/>
        <c:scaling>
          <c:orientation val="minMax"/>
          <c:max val="90.0"/>
          <c:min val="80.0"/>
        </c:scaling>
        <c:delete val="0"/>
        <c:axPos val="l"/>
        <c:majorGridlines>
          <c:spPr>
            <a:ln w="9525" cap="flat" cmpd="sng" algn="ctr">
              <a:solidFill>
                <a:srgbClr val="B3B3B3"/>
              </a:solidFill>
              <a:prstDash val="solid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 dirty="0"/>
                  <a:t>Polarization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0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B3B3B3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07412896"/>
        <c:crossesAt val="0.0"/>
        <c:crossBetween val="midCat"/>
        <c:majorUnit val="1.0"/>
        <c:minorUnit val="1.0"/>
      </c:valAx>
      <c:valAx>
        <c:axId val="1207412896"/>
        <c:scaling>
          <c:logBase val="10.0"/>
          <c:orientation val="minMax"/>
          <c:max val="2000.0"/>
        </c:scaling>
        <c:delete val="0"/>
        <c:axPos val="b"/>
        <c:majorGridlines>
          <c:spPr>
            <a:ln w="9525" cap="flat" cmpd="sng" algn="ctr">
              <a:solidFill>
                <a:srgbClr val="B3B3B3"/>
              </a:solidFill>
              <a:prstDash val="solid"/>
              <a:round/>
            </a:ln>
            <a:effectLst/>
          </c:spPr>
        </c:majorGridlines>
        <c:minorGridlines>
          <c:spPr>
            <a:ln w="9525" cap="flat" cmpd="sng" algn="ctr">
              <a:solidFill>
                <a:srgbClr val="B3B3B3"/>
              </a:solidFill>
              <a:prstDash val="solid"/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 dirty="0"/>
                  <a:t>Beam Current </a:t>
                </a:r>
                <a:r>
                  <a:rPr lang="en-US" sz="1400" b="1" dirty="0" smtClean="0"/>
                  <a:t>[</a:t>
                </a:r>
                <a:r>
                  <a:rPr lang="en-US" sz="1400" b="1" dirty="0" smtClean="0">
                    <a:latin typeface="Symbol" charset="2"/>
                    <a:ea typeface="Symbol" charset="2"/>
                    <a:cs typeface="Symbol" charset="2"/>
                  </a:rPr>
                  <a:t>m</a:t>
                </a:r>
                <a:r>
                  <a:rPr lang="en-US" sz="1400" b="1" dirty="0" smtClean="0"/>
                  <a:t>A</a:t>
                </a:r>
                <a:r>
                  <a:rPr lang="en-US" sz="1400" b="1" dirty="0"/>
                  <a:t>]</a:t>
                </a:r>
              </a:p>
            </c:rich>
          </c:tx>
          <c:layout>
            <c:manualLayout>
              <c:xMode val="edge"/>
              <c:yMode val="edge"/>
              <c:x val="0.399380431844974"/>
              <c:y val="0.82833974387013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B3B3B3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07461424"/>
        <c:crossesAt val="0.0"/>
        <c:crossBetween val="midCat"/>
      </c:valAx>
      <c:spPr>
        <a:noFill/>
        <a:ln>
          <a:solidFill>
            <a:srgbClr val="B3B3B3"/>
          </a:solidFill>
          <a:prstDash val="solid"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image" Target="../media/image4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275" y="0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BBB466-301A-3044-AF06-521685FCD924}" type="datetime1">
              <a:rPr lang="en-US" smtClean="0"/>
              <a:t>8/17/17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375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275" y="8842375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157C19-C2E6-D246-AFC2-0B6C59EB9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75053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872BAB1F-354A-094B-B9F3-60236D1D0286}" type="datetime1">
              <a:rPr lang="en-US" smtClean="0"/>
              <a:t>8/17/17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95862FBB-E55C-064A-B093-F618ED739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99627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INJECTOR</a:t>
            </a:r>
            <a:r>
              <a:rPr lang="en-US" baseline="0" dirty="0" smtClean="0"/>
              <a:t> SCIENTIST AT JEFFERSON LAB</a:t>
            </a:r>
          </a:p>
          <a:p>
            <a:r>
              <a:rPr lang="en-US" baseline="0" dirty="0" smtClean="0"/>
              <a:t>WOULD LIKE TO TELL YOU ABOUT A SMALL EXPERIMENT WE PERFORMED TO PRODUCE POLARIZED POSITRONS AT LOW ENERGY</a:t>
            </a:r>
          </a:p>
          <a:p>
            <a:r>
              <a:rPr lang="en-US" baseline="0" dirty="0" smtClean="0"/>
              <a:t>WILL GET TO THIS COMMENT AT THE END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62FBB-E55C-064A-B093-F618ED7396C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6075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PEPPO METHOD IS PRETTY STRAIGHT-FORWARD</a:t>
            </a:r>
          </a:p>
          <a:p>
            <a:pPr marL="171450" indent="-171450">
              <a:buFontTx/>
              <a:buChar char="•"/>
            </a:pPr>
            <a:r>
              <a:rPr lang="en-US" dirty="0" smtClean="0"/>
              <a:t>FIRST STAGE IS POLARIZED BREMMSTRHALUNG</a:t>
            </a:r>
          </a:p>
          <a:p>
            <a:pPr marL="171450" indent="-171450">
              <a:buFontTx/>
              <a:buChar char="•"/>
            </a:pPr>
            <a:r>
              <a:rPr lang="en-US" dirty="0" smtClean="0"/>
              <a:t>SECOND STAGE</a:t>
            </a:r>
            <a:r>
              <a:rPr lang="en-US" baseline="0" dirty="0" smtClean="0"/>
              <a:t> IS POLARIZED PAIR CREATION</a:t>
            </a:r>
          </a:p>
          <a:p>
            <a:pPr marL="0" indent="0">
              <a:buFontTx/>
              <a:buNone/>
            </a:pPr>
            <a:r>
              <a:rPr lang="en-US" baseline="0" dirty="0" smtClean="0"/>
              <a:t>THIS COULD BE DONE IN SEPARATE TARGETS, BUT CONVENIENTLY ALSO IN ONE SINGLE TARGET</a:t>
            </a:r>
          </a:p>
          <a:p>
            <a:pPr marL="0" indent="0">
              <a:buFontTx/>
              <a:buNone/>
            </a:pPr>
            <a:r>
              <a:rPr lang="en-US" baseline="0" dirty="0" smtClean="0"/>
              <a:t>WE LEARNED EARLY ON THE CALCULATIONS OF OLSON/MAXIMON WERE NOT CORRECT AT LOW ENERGY, ESPECIALLY PAIR CREATION</a:t>
            </a:r>
          </a:p>
          <a:p>
            <a:pPr marL="0" indent="0">
              <a:buFontTx/>
              <a:buNone/>
            </a:pPr>
            <a:r>
              <a:rPr lang="en-US" baseline="0" dirty="0" smtClean="0"/>
              <a:t>NEW CALCULATIONS WERE DONE, THAT AGREE W/ OM AT HIGHER ENERGIES</a:t>
            </a:r>
          </a:p>
          <a:p>
            <a:pPr marL="0" indent="0">
              <a:buFontTx/>
              <a:buNone/>
            </a:pPr>
            <a:r>
              <a:rPr lang="en-US" baseline="0" dirty="0" smtClean="0"/>
              <a:t>WE WERE NOT FIRST TO PROPOSE THIS IDEA, SO WHY NOT BEFORE</a:t>
            </a:r>
            <a:r>
              <a:rPr lang="is-IS" baseline="0" dirty="0" smtClean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62FBB-E55C-064A-B093-F618ED7396C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4495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2A3B694-0648-8640-9E54-A1090577222D}" type="slidenum">
              <a:rPr lang="fr-FR">
                <a:solidFill>
                  <a:prstClr val="black"/>
                </a:solidFill>
                <a:latin typeface="Calibri"/>
              </a:rPr>
              <a:pPr>
                <a:defRPr/>
              </a:pPr>
              <a:t>9</a:t>
            </a:fld>
            <a:endParaRPr lang="fr-FR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FOR US AT JLAB, HOWEVER, SAW THIS AS AN OPPORTUNITY TO EXPLOIT WHAT WE’VE BEEN</a:t>
            </a:r>
            <a:r>
              <a:rPr lang="en-US" baseline="0" dirty="0" smtClean="0"/>
              <a:t> DOING W/ POLARIZED E- BEAMS FOR TWO DECADES</a:t>
            </a:r>
          </a:p>
          <a:p>
            <a:pPr marL="171450" indent="-171450">
              <a:buFontTx/>
              <a:buChar char="•"/>
            </a:pPr>
            <a:r>
              <a:rPr lang="en-US" baseline="0" dirty="0" smtClean="0"/>
              <a:t>OVER THAT TIME THE SPIN PROGRAM HAS DRIVEN IMPROVEMENT</a:t>
            </a:r>
          </a:p>
          <a:p>
            <a:pPr marL="171450" indent="-171450">
              <a:buFontTx/>
              <a:buChar char="•"/>
            </a:pPr>
            <a:r>
              <a:rPr lang="en-US" baseline="0" dirty="0" smtClean="0"/>
              <a:t>GAAS PHOTOCATHODES THAT BREAK DEGENERACY, YET RETAIN HIGH QUANTUM EFFICIENCY</a:t>
            </a:r>
          </a:p>
          <a:p>
            <a:pPr marL="171450" indent="-171450">
              <a:buFontTx/>
              <a:buChar char="•"/>
            </a:pPr>
            <a:r>
              <a:rPr lang="en-US" baseline="0" dirty="0" smtClean="0"/>
              <a:t>THIS MEANS HIGH SPIN POLARIZATION (85%) AND HIGH QE (&gt;1%)</a:t>
            </a:r>
          </a:p>
          <a:p>
            <a:pPr marL="171450" indent="-171450">
              <a:buFontTx/>
              <a:buChar char="•"/>
            </a:pPr>
            <a:r>
              <a:rPr lang="en-US" baseline="0" dirty="0" smtClean="0"/>
              <a:t>LEARNING HOW TO SUSTAIN THIS FOR LONG PERIODS MAKES THIS VIABLE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B4C350-8ACE-402A-8AA1-76A813898481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53114-0D40-384A-9E11-76EB88F8D7B8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9706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 PROVIDE</a:t>
            </a:r>
            <a:r>
              <a:rPr lang="en-US" baseline="0" dirty="0" smtClean="0"/>
              <a:t> SOME CONTEXT, POLARIZED POSITRONS CAN BE COLLECTED IN A NUMBER OF WAYS</a:t>
            </a:r>
          </a:p>
          <a:p>
            <a:pPr marL="171450" indent="-171450">
              <a:buFontTx/>
              <a:buChar char="•"/>
            </a:pPr>
            <a:r>
              <a:rPr lang="en-US" baseline="0" dirty="0" smtClean="0"/>
              <a:t>BETA DECAY – WEAK INTERACTION (NOT EFFICIENT FOR RF ACCEL)</a:t>
            </a:r>
          </a:p>
          <a:p>
            <a:pPr marL="171450" indent="-171450">
              <a:buFontTx/>
              <a:buChar char="•"/>
            </a:pPr>
            <a:r>
              <a:rPr lang="en-US" baseline="0" dirty="0" smtClean="0"/>
              <a:t>ST – QUANTUM EMISSION OF SYNC. RAD. (NOT COMPATIBLE W/ CW BEAM)</a:t>
            </a:r>
          </a:p>
          <a:p>
            <a:pPr marL="171450" indent="-171450">
              <a:buFontTx/>
              <a:buChar char="•"/>
            </a:pPr>
            <a:r>
              <a:rPr lang="en-US" baseline="0" dirty="0" smtClean="0"/>
              <a:t>PAIR PRODUCTION BY POLARIZED GAMMAS (PLAUSIBLE, BUT HIGH TECHNICAL CHALLENGE – INTENSE LASERS, HIGH ENERGY BEAMS)</a:t>
            </a:r>
          </a:p>
          <a:p>
            <a:pPr marL="0" indent="0">
              <a:buFontTx/>
              <a:buNone/>
            </a:pPr>
            <a:r>
              <a:rPr lang="en-US" baseline="0" dirty="0" smtClean="0"/>
              <a:t>WE WONDERED IF WE COULD SIMPLY USE OUR POLARIZED ELECTRON BEAM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62FBB-E55C-064A-B093-F618ED7396C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874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971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714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0"/>
            <a:ext cx="1962150" cy="6248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734050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74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4276725" y="6465125"/>
            <a:ext cx="857250" cy="365125"/>
          </a:xfrm>
          <a:prstGeom prst="rect">
            <a:avLst/>
          </a:prstGeom>
        </p:spPr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101645" y="6465124"/>
            <a:ext cx="2175080" cy="365125"/>
          </a:xfrm>
          <a:prstGeom prst="rect">
            <a:avLst/>
          </a:prstGeom>
        </p:spPr>
        <p:txBody>
          <a:bodyPr/>
          <a:lstStyle/>
          <a:p>
            <a:r>
              <a:rPr lang="en-US" i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Grames, SPIN 2016 @ UIUC, Sep 26-30 2016</a:t>
            </a:r>
            <a:endParaRPr lang="en-US" i="1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95866" y="866775"/>
            <a:ext cx="8996516" cy="53530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5554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defRPr>
                <a:latin typeface="Arial" pitchFamily="34" charset="0"/>
                <a:cs typeface="Arial" pitchFamily="34" charset="0"/>
              </a:defRPr>
            </a:lvl1pPr>
            <a:lvl2pPr marL="914400" indent="-457200">
              <a:defRPr>
                <a:latin typeface="Arial" pitchFamily="34" charset="0"/>
                <a:cs typeface="Arial" pitchFamily="34" charset="0"/>
              </a:defRPr>
            </a:lvl2pPr>
            <a:lvl3pPr marL="1257300" indent="-342900">
              <a:tabLst/>
              <a:defRPr>
                <a:latin typeface="Arial" pitchFamily="34" charset="0"/>
                <a:cs typeface="Arial" pitchFamily="34" charset="0"/>
              </a:defRPr>
            </a:lvl3pPr>
            <a:lvl4pPr marL="1714500" indent="-342900"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640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4519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9144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9144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241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405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415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7720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1535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342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914400"/>
            <a:ext cx="77724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7212864" y="6482722"/>
            <a:ext cx="376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FAE120DA-BA2B-DB47-BCDC-D61492424A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949385" y="6492875"/>
            <a:ext cx="41304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J. Grames, SPIN 2016 @ UIUC, Sep 26-30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174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oleObject" Target="../embeddings/oleObject2.bin"/><Relationship Id="rId5" Type="http://schemas.openxmlformats.org/officeDocument/2006/relationships/image" Target="../media/image22.emf"/><Relationship Id="rId6" Type="http://schemas.openxmlformats.org/officeDocument/2006/relationships/image" Target="../media/image24.jpeg"/><Relationship Id="rId7" Type="http://schemas.openxmlformats.org/officeDocument/2006/relationships/image" Target="../media/image25.jpe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tiff"/><Relationship Id="rId3" Type="http://schemas.openxmlformats.org/officeDocument/2006/relationships/image" Target="../media/image27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iki.jlab.org/pwg" TargetMode="External"/><Relationship Id="rId4" Type="http://schemas.openxmlformats.org/officeDocument/2006/relationships/hyperlink" Target="https://www.jlab.org/conferences/JPos2017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hyperlink" Target="http://journals.aps.org/prstab/pdf/10.1103/PhysRevSTAB.14.043501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G"/><Relationship Id="rId3" Type="http://schemas.openxmlformats.org/officeDocument/2006/relationships/chart" Target="../charts/char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jpeg"/><Relationship Id="rId5" Type="http://schemas.openxmlformats.org/officeDocument/2006/relationships/image" Target="../media/image37.jpeg"/><Relationship Id="rId6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www.jlab.org/conferences/JPos2017/" TargetMode="External"/><Relationship Id="rId3" Type="http://schemas.openxmlformats.org/officeDocument/2006/relationships/hyperlink" Target="http://wiki.jlab.org/pw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4.pn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7" Type="http://schemas.openxmlformats.org/officeDocument/2006/relationships/oleObject" Target="../embeddings/oleObject1.bin"/><Relationship Id="rId8" Type="http://schemas.openxmlformats.org/officeDocument/2006/relationships/image" Target="../media/image3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6.png"/><Relationship Id="rId12" Type="http://schemas.openxmlformats.org/officeDocument/2006/relationships/image" Target="../media/image47.png"/><Relationship Id="rId13" Type="http://schemas.openxmlformats.org/officeDocument/2006/relationships/oleObject" Target="../embeddings/oleObject4.bin"/><Relationship Id="rId14" Type="http://schemas.openxmlformats.org/officeDocument/2006/relationships/image" Target="../media/image40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6.xml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oleObject" Target="../embeddings/oleObject3.bin"/><Relationship Id="rId8" Type="http://schemas.openxmlformats.org/officeDocument/2006/relationships/image" Target="../media/image39.png"/><Relationship Id="rId9" Type="http://schemas.openxmlformats.org/officeDocument/2006/relationships/image" Target="../media/image44.png"/><Relationship Id="rId10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w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4" Type="http://schemas.openxmlformats.org/officeDocument/2006/relationships/image" Target="../media/image16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tiff"/><Relationship Id="rId3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832103"/>
            <a:ext cx="914399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Arial"/>
                <a:cs typeface="Arial"/>
              </a:rPr>
              <a:t>Polarized Positron Beam</a:t>
            </a:r>
          </a:p>
          <a:p>
            <a:pPr algn="ctr"/>
            <a:r>
              <a:rPr lang="en-US" sz="3600" b="1" dirty="0" smtClean="0">
                <a:latin typeface="Arial"/>
                <a:cs typeface="Arial"/>
              </a:rPr>
              <a:t>R&amp;D at Jefferson Lab</a:t>
            </a:r>
            <a:endParaRPr lang="en-US" sz="800" dirty="0" smtClean="0">
              <a:latin typeface="Arial"/>
              <a:cs typeface="Arial"/>
            </a:endParaRPr>
          </a:p>
          <a:p>
            <a:pPr algn="ctr"/>
            <a:r>
              <a:rPr lang="en-US" sz="2400" dirty="0" smtClean="0">
                <a:latin typeface="Arial"/>
                <a:cs typeface="Arial"/>
              </a:rPr>
              <a:t>Joe </a:t>
            </a:r>
            <a:r>
              <a:rPr lang="en-US" sz="2400" dirty="0" err="1" smtClean="0">
                <a:latin typeface="Arial"/>
                <a:cs typeface="Arial"/>
              </a:rPr>
              <a:t>Grames</a:t>
            </a:r>
            <a:endParaRPr lang="en-US" sz="1100" i="1" baseline="30000" dirty="0" smtClean="0">
              <a:latin typeface="Arial"/>
              <a:cs typeface="Arial"/>
            </a:endParaRPr>
          </a:p>
          <a:p>
            <a:pPr algn="ctr"/>
            <a:r>
              <a:rPr lang="en-US" i="1" dirty="0" smtClean="0">
                <a:latin typeface="Arial"/>
                <a:cs typeface="Arial"/>
              </a:rPr>
              <a:t>Thomas </a:t>
            </a:r>
            <a:r>
              <a:rPr lang="en-US" i="1" dirty="0" smtClean="0">
                <a:latin typeface="Arial"/>
                <a:cs typeface="Arial"/>
              </a:rPr>
              <a:t>Jefferson National Accelerator Facility</a:t>
            </a:r>
          </a:p>
          <a:p>
            <a:pPr algn="ctr"/>
            <a:endParaRPr lang="en-US" i="1" dirty="0" smtClean="0">
              <a:latin typeface="Arial"/>
              <a:cs typeface="Arial"/>
            </a:endParaRPr>
          </a:p>
        </p:txBody>
      </p:sp>
      <p:pic>
        <p:nvPicPr>
          <p:cNvPr id="3" name="Picture 2" descr="PWG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9" b="11250"/>
          <a:stretch/>
        </p:blipFill>
        <p:spPr>
          <a:xfrm>
            <a:off x="528876" y="3652113"/>
            <a:ext cx="2900124" cy="2359579"/>
          </a:xfrm>
          <a:prstGeom prst="rect">
            <a:avLst/>
          </a:prstGeom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4038601" y="4175786"/>
            <a:ext cx="48260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71475" indent="-3714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828675" indent="-3714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85875" indent="-3714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43075" indent="-3714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200275" indent="-3714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57475" indent="-3714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114675" indent="-3714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71875" indent="-3714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29075" indent="-3714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Wingdings" charset="2"/>
              <a:buChar char="Ø"/>
              <a:defRPr/>
            </a:pPr>
            <a:r>
              <a:rPr lang="en-US" sz="2400" dirty="0" smtClean="0">
                <a:ea typeface="Arial" charset="0"/>
                <a:cs typeface="Arial" charset="0"/>
              </a:rPr>
              <a:t>Polarized positron production</a:t>
            </a:r>
          </a:p>
          <a:p>
            <a:pPr>
              <a:buFont typeface="Wingdings" charset="2"/>
              <a:buChar char="Ø"/>
              <a:defRPr/>
            </a:pPr>
            <a:r>
              <a:rPr lang="en-US" sz="2400" dirty="0" smtClean="0">
                <a:ea typeface="Arial" charset="0"/>
                <a:cs typeface="Arial" charset="0"/>
              </a:rPr>
              <a:t>The </a:t>
            </a:r>
            <a:r>
              <a:rPr lang="en-US" sz="2400" dirty="0" err="1" smtClean="0">
                <a:ea typeface="Arial" charset="0"/>
                <a:cs typeface="Arial" charset="0"/>
              </a:rPr>
              <a:t>PEPPo</a:t>
            </a:r>
            <a:r>
              <a:rPr lang="en-US" sz="2400" dirty="0" smtClean="0">
                <a:ea typeface="Arial" charset="0"/>
                <a:cs typeface="Arial" charset="0"/>
              </a:rPr>
              <a:t> experiment</a:t>
            </a:r>
          </a:p>
          <a:p>
            <a:pPr>
              <a:buFont typeface="Wingdings" charset="2"/>
              <a:buChar char="Ø"/>
              <a:defRPr/>
            </a:pPr>
            <a:r>
              <a:rPr lang="en-US" sz="2400" dirty="0" err="1" smtClean="0">
                <a:ea typeface="Arial" charset="0"/>
                <a:cs typeface="Arial" charset="0"/>
              </a:rPr>
              <a:t>PEPPo</a:t>
            </a:r>
            <a:r>
              <a:rPr lang="en-US" sz="2400" dirty="0" smtClean="0">
                <a:ea typeface="Arial" charset="0"/>
                <a:cs typeface="Arial" charset="0"/>
              </a:rPr>
              <a:t> based Positron Source</a:t>
            </a:r>
          </a:p>
          <a:p>
            <a:pPr>
              <a:buFont typeface="Wingdings" charset="2"/>
              <a:buChar char="Ø"/>
              <a:defRPr/>
            </a:pPr>
            <a:r>
              <a:rPr lang="en-US" sz="2400" dirty="0" smtClean="0">
                <a:ea typeface="Arial" charset="0"/>
                <a:cs typeface="Arial" charset="0"/>
              </a:rPr>
              <a:t>Positrons at CEBAF</a:t>
            </a:r>
          </a:p>
        </p:txBody>
      </p:sp>
    </p:spTree>
    <p:extLst>
      <p:ext uri="{BB962C8B-B14F-4D97-AF65-F5344CB8AC3E}">
        <p14:creationId xmlns:p14="http://schemas.microsoft.com/office/powerpoint/2010/main" val="373280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e+po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49" y="2742762"/>
            <a:ext cx="4418255" cy="35327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9"/>
          <p:cNvSpPr>
            <a:spLocks noChangeArrowheads="1"/>
          </p:cNvSpPr>
          <p:nvPr/>
        </p:nvSpPr>
        <p:spPr bwMode="auto">
          <a:xfrm>
            <a:off x="-83127" y="876499"/>
            <a:ext cx="932452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000" dirty="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R. </a:t>
            </a:r>
            <a:r>
              <a:rPr lang="fr-FR" sz="1000" dirty="0" err="1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Dollan</a:t>
            </a:r>
            <a:r>
              <a:rPr lang="fr-FR" sz="1000" dirty="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, K. </a:t>
            </a:r>
            <a:r>
              <a:rPr lang="fr-FR" sz="1000" dirty="0" err="1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Laihem</a:t>
            </a:r>
            <a:r>
              <a:rPr lang="fr-FR" sz="1000" dirty="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, A. </a:t>
            </a:r>
            <a:r>
              <a:rPr lang="fr-FR" sz="1000" dirty="0" err="1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Schälicke</a:t>
            </a:r>
            <a:r>
              <a:rPr lang="fr-FR" sz="1000" dirty="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, NIM A 559 (2006) 185,  J. Dumas, J. </a:t>
            </a:r>
            <a:r>
              <a:rPr lang="fr-FR" sz="1000" dirty="0" err="1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Grames</a:t>
            </a:r>
            <a:r>
              <a:rPr lang="fr-FR" sz="1000" dirty="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, E. </a:t>
            </a:r>
            <a:r>
              <a:rPr lang="fr-FR" sz="1000" dirty="0" err="1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Voutier</a:t>
            </a:r>
            <a:r>
              <a:rPr lang="fr-FR" sz="1000" dirty="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, JPos09, AIP 1160 (2009) 120, J. Dumas, </a:t>
            </a:r>
            <a:r>
              <a:rPr lang="fr-FR" sz="1000" dirty="0" err="1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Doctorate</a:t>
            </a:r>
            <a:r>
              <a:rPr lang="fr-FR" sz="1000" dirty="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1000" dirty="0" err="1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Thesis</a:t>
            </a:r>
            <a:r>
              <a:rPr lang="fr-FR" sz="1000" dirty="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 (2011)</a:t>
            </a:r>
            <a:endParaRPr lang="fr-FR" sz="1000" dirty="0">
              <a:solidFill>
                <a:srgbClr val="5F5F5F"/>
              </a:solidFill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4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21274"/>
              </p:ext>
            </p:extLst>
          </p:nvPr>
        </p:nvGraphicFramePr>
        <p:xfrm>
          <a:off x="2389737" y="4595751"/>
          <a:ext cx="1450159" cy="8107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76" name="…quation" r:id="rId4" imgW="822600" imgH="456840" progId="Equation.3">
                  <p:embed/>
                </p:oleObj>
              </mc:Choice>
              <mc:Fallback>
                <p:oleObj name="…quation" r:id="rId4" imgW="822600" imgH="4568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9737" y="4595751"/>
                        <a:ext cx="1450159" cy="81079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er 2"/>
          <p:cNvGrpSpPr/>
          <p:nvPr/>
        </p:nvGrpSpPr>
        <p:grpSpPr>
          <a:xfrm>
            <a:off x="4572000" y="2652168"/>
            <a:ext cx="4458102" cy="3647123"/>
            <a:chOff x="4688198" y="1907823"/>
            <a:chExt cx="4026979" cy="2952328"/>
          </a:xfrm>
        </p:grpSpPr>
        <p:grpSp>
          <p:nvGrpSpPr>
            <p:cNvPr id="6" name="Grouper 15"/>
            <p:cNvGrpSpPr>
              <a:grpSpLocks noChangeAspect="1"/>
            </p:cNvGrpSpPr>
            <p:nvPr/>
          </p:nvGrpSpPr>
          <p:grpSpPr>
            <a:xfrm>
              <a:off x="4688198" y="1907823"/>
              <a:ext cx="3986206" cy="2952328"/>
              <a:chOff x="4324404" y="2362850"/>
              <a:chExt cx="4516437" cy="3665538"/>
            </a:xfrm>
          </p:grpSpPr>
          <p:pic>
            <p:nvPicPr>
              <p:cNvPr id="8" name="Picture 3" descr="logoLPSC2[1]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00192" y="4077072"/>
                <a:ext cx="863600" cy="4143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10" descr="fom2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4404" y="2362850"/>
                <a:ext cx="4516437" cy="36655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Line 19"/>
              <p:cNvSpPr>
                <a:spLocks noChangeShapeType="1"/>
              </p:cNvSpPr>
              <p:nvPr/>
            </p:nvSpPr>
            <p:spPr bwMode="auto">
              <a:xfrm>
                <a:off x="6651625" y="3308350"/>
                <a:ext cx="0" cy="2281238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dash"/>
                <a:round/>
                <a:headEnd type="none" w="lg" len="lg"/>
                <a:tailEnd type="stealth" w="lg" len="lg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1" name="Text Box 20"/>
              <p:cNvSpPr txBox="1">
                <a:spLocks noChangeArrowheads="1"/>
              </p:cNvSpPr>
              <p:nvPr/>
            </p:nvSpPr>
            <p:spPr bwMode="auto">
              <a:xfrm>
                <a:off x="5764349" y="5013728"/>
                <a:ext cx="1589563" cy="3439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fr-FR" sz="1200">
                    <a:solidFill>
                      <a:srgbClr val="000000"/>
                    </a:solidFill>
                    <a:latin typeface="Arial" charset="0"/>
                    <a:ea typeface="Arial" charset="0"/>
                    <a:cs typeface="Arial" charset="0"/>
                  </a:rPr>
                  <a:t>Optimum </a:t>
                </a:r>
                <a:r>
                  <a:rPr lang="fr-FR" sz="1200" smtClean="0">
                    <a:solidFill>
                      <a:srgbClr val="000000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fr-FR" sz="1200" err="1" smtClean="0">
                    <a:solidFill>
                      <a:srgbClr val="000000"/>
                    </a:solidFill>
                    <a:latin typeface="Arial" charset="0"/>
                    <a:ea typeface="Arial" charset="0"/>
                    <a:cs typeface="Arial" charset="0"/>
                  </a:rPr>
                  <a:t>energy</a:t>
                </a:r>
                <a:endParaRPr lang="fr-FR" sz="12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2" name="Line 21"/>
              <p:cNvSpPr>
                <a:spLocks noChangeShapeType="1"/>
              </p:cNvSpPr>
              <p:nvPr/>
            </p:nvSpPr>
            <p:spPr bwMode="auto">
              <a:xfrm flipV="1">
                <a:off x="4932363" y="3155950"/>
                <a:ext cx="1724025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dash"/>
                <a:round/>
                <a:headEnd type="stealth" w="lg" len="lg"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3" name="Text Box 22"/>
              <p:cNvSpPr txBox="1">
                <a:spLocks noChangeArrowheads="1"/>
              </p:cNvSpPr>
              <p:nvPr/>
            </p:nvSpPr>
            <p:spPr bwMode="auto">
              <a:xfrm>
                <a:off x="5034878" y="2890843"/>
                <a:ext cx="934246" cy="64961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fr-FR" sz="1200" smtClean="0">
                    <a:solidFill>
                      <a:srgbClr val="000000"/>
                    </a:solidFill>
                    <a:latin typeface="Arial" charset="0"/>
                    <a:ea typeface="Arial" charset="0"/>
                    <a:cs typeface="Arial" charset="0"/>
                  </a:rPr>
                  <a:t>Optimum</a:t>
                </a:r>
              </a:p>
              <a:p>
                <a:pPr algn="ctr"/>
                <a:endParaRPr lang="fr-FR" sz="400" dirty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  <a:p>
                <a:pPr algn="ctr"/>
                <a:r>
                  <a:rPr lang="fr-FR" sz="1200" dirty="0" err="1">
                    <a:solidFill>
                      <a:srgbClr val="000000"/>
                    </a:solidFill>
                    <a:latin typeface="Arial" charset="0"/>
                    <a:ea typeface="Arial" charset="0"/>
                    <a:cs typeface="Arial" charset="0"/>
                  </a:rPr>
                  <a:t>FoM</a:t>
                </a:r>
                <a:endParaRPr lang="fr-FR" sz="1200" dirty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7851081" y="1946393"/>
              <a:ext cx="864096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177549" y="1293250"/>
            <a:ext cx="402631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buClr>
                <a:srgbClr val="3333FF"/>
              </a:buClr>
            </a:pPr>
            <a:r>
              <a:rPr lang="fr-FR" sz="16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The </a:t>
            </a:r>
            <a:r>
              <a:rPr lang="fr-FR" sz="1600" dirty="0" err="1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polarization</a:t>
            </a:r>
            <a:r>
              <a:rPr lang="fr-FR" sz="16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distribution</a:t>
            </a:r>
            <a:r>
              <a:rPr lang="fr-FR" sz="16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of </a:t>
            </a:r>
            <a:r>
              <a:rPr lang="fr-FR" sz="1600" dirty="0" err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generated</a:t>
            </a:r>
            <a:r>
              <a:rPr lang="fr-FR" sz="16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 positrons </a:t>
            </a:r>
            <a:r>
              <a:rPr lang="fr-FR" sz="1600" dirty="0" err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is</a:t>
            </a:r>
            <a:r>
              <a:rPr lang="fr-FR" sz="16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1600" dirty="0" err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typical</a:t>
            </a:r>
            <a:r>
              <a:rPr lang="fr-FR" sz="16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of </a:t>
            </a:r>
            <a:r>
              <a:rPr lang="fr-FR" sz="1600" dirty="0" err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bremsstrahlung</a:t>
            </a:r>
            <a:r>
              <a:rPr lang="fr-FR" sz="16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1600" dirty="0" err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induced</a:t>
            </a:r>
            <a:r>
              <a:rPr lang="fr-FR" sz="16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pair </a:t>
            </a:r>
            <a:r>
              <a:rPr lang="fr-FR" sz="1600" dirty="0" err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creation</a:t>
            </a:r>
            <a:r>
              <a:rPr lang="fr-FR" sz="16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1600" dirty="0" err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with</a:t>
            </a:r>
            <a:r>
              <a:rPr lang="fr-FR" sz="16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a production rate </a:t>
            </a:r>
            <a:r>
              <a:rPr lang="fr-FR" sz="1600" dirty="0" err="1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dominated</a:t>
            </a:r>
            <a:r>
              <a:rPr lang="fr-FR" sz="1600" dirty="0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 by </a:t>
            </a:r>
            <a:r>
              <a:rPr lang="fr-FR" sz="1600" dirty="0" err="1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low-energy</a:t>
            </a:r>
            <a:r>
              <a:rPr lang="fr-FR" sz="1600" dirty="0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1600" dirty="0" err="1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particles</a:t>
            </a:r>
            <a:r>
              <a:rPr lang="fr-FR" sz="16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endParaRPr lang="fr-FR" sz="160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4753627" y="1263386"/>
            <a:ext cx="387973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buClr>
                <a:srgbClr val="3333FF"/>
              </a:buClr>
            </a:pPr>
            <a:r>
              <a:rPr lang="fr-FR" sz="16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The </a:t>
            </a:r>
            <a:r>
              <a:rPr lang="fr-FR" sz="16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positron </a:t>
            </a:r>
            <a:r>
              <a:rPr lang="fr-FR" sz="1600" dirty="0" err="1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energy</a:t>
            </a:r>
            <a:r>
              <a:rPr lang="fr-FR" sz="16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at optimum </a:t>
            </a:r>
            <a:r>
              <a:rPr lang="fr-FR" sz="1600" dirty="0" err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FoM</a:t>
            </a:r>
            <a:r>
              <a:rPr lang="fr-FR" sz="16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1600" dirty="0" err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is</a:t>
            </a:r>
            <a:r>
              <a:rPr lang="fr-FR" sz="16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about </a:t>
            </a:r>
            <a:r>
              <a:rPr lang="fr-FR" sz="1600" dirty="0" err="1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half</a:t>
            </a:r>
            <a:r>
              <a:rPr lang="fr-FR" sz="16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of the </a:t>
            </a:r>
            <a:r>
              <a:rPr lang="fr-FR" sz="1600" dirty="0" err="1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electron</a:t>
            </a:r>
            <a:r>
              <a:rPr lang="fr-FR" sz="1600" dirty="0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1600" dirty="0" err="1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beam</a:t>
            </a:r>
            <a:r>
              <a:rPr lang="fr-FR" sz="1600" dirty="0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1600" dirty="0" err="1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energy</a:t>
            </a:r>
            <a:r>
              <a:rPr lang="fr-FR" sz="16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fr-FR" sz="160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Text Box 26"/>
          <p:cNvSpPr txBox="1">
            <a:spLocks noChangeArrowheads="1"/>
          </p:cNvSpPr>
          <p:nvPr/>
        </p:nvSpPr>
        <p:spPr bwMode="auto">
          <a:xfrm>
            <a:off x="3043181" y="59488"/>
            <a:ext cx="302999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Figure of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Merit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4164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FoM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905" y="2541324"/>
            <a:ext cx="4510095" cy="3033784"/>
          </a:xfrm>
          <a:prstGeom prst="rect">
            <a:avLst/>
          </a:prstGeom>
        </p:spPr>
      </p:pic>
      <p:pic>
        <p:nvPicPr>
          <p:cNvPr id="4" name="Image 2" descr="Eps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8" y="2541324"/>
            <a:ext cx="4452237" cy="3010033"/>
          </a:xfrm>
          <a:prstGeom prst="rect">
            <a:avLst/>
          </a:prstGeom>
        </p:spPr>
      </p:pic>
      <p:sp>
        <p:nvSpPr>
          <p:cNvPr id="5" name="Rectangle 19"/>
          <p:cNvSpPr>
            <a:spLocks noChangeArrowheads="1"/>
          </p:cNvSpPr>
          <p:nvPr/>
        </p:nvSpPr>
        <p:spPr bwMode="auto">
          <a:xfrm>
            <a:off x="1054596" y="888007"/>
            <a:ext cx="70485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1400" dirty="0" smtClean="0">
                <a:solidFill>
                  <a:srgbClr val="5F5F5F"/>
                </a:solidFill>
                <a:latin typeface="Microsoft Sans Serif" charset="0"/>
                <a:cs typeface="+mn-cs"/>
              </a:rPr>
              <a:t>J. Dumas, </a:t>
            </a:r>
            <a:r>
              <a:rPr lang="fr-FR" sz="1400" dirty="0" err="1" smtClean="0">
                <a:solidFill>
                  <a:srgbClr val="5F5F5F"/>
                </a:solidFill>
                <a:latin typeface="Microsoft Sans Serif" charset="0"/>
                <a:cs typeface="+mn-cs"/>
              </a:rPr>
              <a:t>Doctorate</a:t>
            </a:r>
            <a:r>
              <a:rPr lang="fr-FR" sz="1400" dirty="0" smtClean="0">
                <a:solidFill>
                  <a:srgbClr val="5F5F5F"/>
                </a:solidFill>
                <a:latin typeface="Microsoft Sans Serif" charset="0"/>
                <a:cs typeface="+mn-cs"/>
              </a:rPr>
              <a:t> </a:t>
            </a:r>
            <a:r>
              <a:rPr lang="fr-FR" sz="1400" dirty="0" err="1" smtClean="0">
                <a:solidFill>
                  <a:srgbClr val="5F5F5F"/>
                </a:solidFill>
                <a:latin typeface="Microsoft Sans Serif" charset="0"/>
                <a:cs typeface="+mn-cs"/>
              </a:rPr>
              <a:t>Thesis</a:t>
            </a:r>
            <a:r>
              <a:rPr lang="fr-FR" sz="1400" dirty="0" smtClean="0">
                <a:solidFill>
                  <a:srgbClr val="5F5F5F"/>
                </a:solidFill>
                <a:latin typeface="Microsoft Sans Serif" charset="0"/>
                <a:cs typeface="+mn-cs"/>
              </a:rPr>
              <a:t> (2011)</a:t>
            </a:r>
            <a:endParaRPr lang="fr-FR" sz="1400" dirty="0">
              <a:solidFill>
                <a:srgbClr val="5F5F5F"/>
              </a:solidFill>
              <a:latin typeface="Microsoft Sans Serif" charset="0"/>
              <a:cs typeface="+mn-cs"/>
            </a:endParaRP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161923" y="5714846"/>
            <a:ext cx="694117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buClr>
                <a:srgbClr val="3333FF"/>
              </a:buClr>
            </a:pPr>
            <a:r>
              <a:rPr lang="fr-FR" sz="1600" dirty="0" err="1" smtClean="0">
                <a:latin typeface="Arial" charset="0"/>
                <a:ea typeface="Arial" charset="0"/>
                <a:cs typeface="Arial" charset="0"/>
              </a:rPr>
              <a:t>Simplistic</a:t>
            </a:r>
            <a:r>
              <a:rPr lang="fr-FR" sz="1600" dirty="0" smtClean="0">
                <a:latin typeface="Arial" charset="0"/>
                <a:ea typeface="Arial" charset="0"/>
                <a:cs typeface="Arial" charset="0"/>
              </a:rPr>
              <a:t>, but </a:t>
            </a:r>
            <a:r>
              <a:rPr lang="fr-FR" sz="1600" dirty="0" err="1" smtClean="0">
                <a:latin typeface="Arial" charset="0"/>
                <a:ea typeface="Arial" charset="0"/>
                <a:cs typeface="Arial" charset="0"/>
              </a:rPr>
              <a:t>reasonable</a:t>
            </a:r>
            <a:r>
              <a:rPr lang="fr-FR" sz="1600" dirty="0" smtClean="0">
                <a:latin typeface="Arial" charset="0"/>
                <a:ea typeface="Arial" charset="0"/>
                <a:cs typeface="Arial" charset="0"/>
              </a:rPr>
              <a:t>, collection </a:t>
            </a:r>
            <a:r>
              <a:rPr lang="fr-FR" sz="1600" dirty="0" err="1" smtClean="0">
                <a:latin typeface="Arial" charset="0"/>
                <a:ea typeface="Arial" charset="0"/>
                <a:cs typeface="Arial" charset="0"/>
              </a:rPr>
              <a:t>cuts</a:t>
            </a:r>
            <a:r>
              <a:rPr lang="fr-FR" sz="1600" dirty="0" smtClean="0">
                <a:latin typeface="Arial" charset="0"/>
                <a:ea typeface="Arial" charset="0"/>
                <a:cs typeface="Arial" charset="0"/>
              </a:rPr>
              <a:t> on </a:t>
            </a:r>
            <a:r>
              <a:rPr lang="fr-FR" sz="1600" dirty="0" err="1" smtClean="0">
                <a:latin typeface="Arial" charset="0"/>
                <a:ea typeface="Arial" charset="0"/>
                <a:cs typeface="Arial" charset="0"/>
              </a:rPr>
              <a:t>momentum</a:t>
            </a:r>
            <a:r>
              <a:rPr lang="fr-FR" sz="16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1600" dirty="0" err="1" smtClean="0">
                <a:latin typeface="Arial" charset="0"/>
                <a:ea typeface="Arial" charset="0"/>
                <a:cs typeface="Arial" charset="0"/>
              </a:rPr>
              <a:t>dp</a:t>
            </a:r>
            <a:r>
              <a:rPr lang="fr-FR" sz="1600" dirty="0" smtClean="0">
                <a:latin typeface="Arial" charset="0"/>
                <a:ea typeface="Arial" charset="0"/>
                <a:cs typeface="Arial" charset="0"/>
              </a:rPr>
              <a:t>/p&lt;10% and </a:t>
            </a:r>
            <a:r>
              <a:rPr lang="fr-FR" sz="1600" dirty="0" err="1" smtClean="0">
                <a:latin typeface="Arial" charset="0"/>
                <a:ea typeface="Arial" charset="0"/>
                <a:cs typeface="Arial" charset="0"/>
              </a:rPr>
              <a:t>emission</a:t>
            </a:r>
            <a:r>
              <a:rPr lang="fr-FR" sz="1600" dirty="0" smtClean="0">
                <a:latin typeface="Arial" charset="0"/>
                <a:ea typeface="Arial" charset="0"/>
                <a:cs typeface="Arial" charset="0"/>
              </a:rPr>
              <a:t> angle&lt;10</a:t>
            </a:r>
            <a:r>
              <a:rPr lang="en-US" sz="1600" dirty="0" smtClean="0"/>
              <a:t>°</a:t>
            </a:r>
            <a:r>
              <a:rPr lang="fr-FR" sz="16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1600" dirty="0" err="1" smtClean="0">
                <a:latin typeface="Arial" charset="0"/>
                <a:ea typeface="Arial" charset="0"/>
                <a:cs typeface="Arial" charset="0"/>
              </a:rPr>
              <a:t>mimic</a:t>
            </a:r>
            <a:r>
              <a:rPr lang="fr-FR" sz="1600" dirty="0" smtClean="0">
                <a:latin typeface="Arial" charset="0"/>
                <a:ea typeface="Arial" charset="0"/>
                <a:cs typeface="Arial" charset="0"/>
              </a:rPr>
              <a:t> the </a:t>
            </a:r>
            <a:r>
              <a:rPr lang="fr-FR" sz="1600" dirty="0" err="1" smtClean="0">
                <a:latin typeface="Arial" charset="0"/>
                <a:ea typeface="Arial" charset="0"/>
                <a:cs typeface="Arial" charset="0"/>
              </a:rPr>
              <a:t>acceptance</a:t>
            </a:r>
            <a:r>
              <a:rPr lang="fr-FR" sz="1600" dirty="0" smtClean="0">
                <a:latin typeface="Arial" charset="0"/>
                <a:ea typeface="Arial" charset="0"/>
                <a:cs typeface="Arial" charset="0"/>
              </a:rPr>
              <a:t> and </a:t>
            </a:r>
            <a:r>
              <a:rPr lang="fr-FR" sz="1600" dirty="0" err="1" smtClean="0">
                <a:latin typeface="Arial" charset="0"/>
                <a:ea typeface="Arial" charset="0"/>
                <a:cs typeface="Arial" charset="0"/>
              </a:rPr>
              <a:t>define</a:t>
            </a:r>
            <a:r>
              <a:rPr lang="fr-FR" sz="1600" dirty="0" smtClean="0">
                <a:latin typeface="Arial" charset="0"/>
                <a:ea typeface="Arial" charset="0"/>
                <a:cs typeface="Arial" charset="0"/>
              </a:rPr>
              <a:t> source performance.  </a:t>
            </a:r>
          </a:p>
        </p:txBody>
      </p:sp>
      <p:sp>
        <p:nvSpPr>
          <p:cNvPr id="9" name="Rectangle 8"/>
          <p:cNvSpPr/>
          <p:nvPr/>
        </p:nvSpPr>
        <p:spPr>
          <a:xfrm>
            <a:off x="41518" y="1236896"/>
            <a:ext cx="86036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990099"/>
              </a:buClr>
              <a:buFont typeface="Wingdings" charset="0"/>
              <a:buNone/>
              <a:defRPr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In the </a:t>
            </a: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10-100 MeV energy </a:t>
            </a: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range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one can estimate at the optimum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FoM</a:t>
            </a:r>
            <a:endParaRPr lang="is-IS" sz="2000" dirty="0" smtClean="0">
              <a:latin typeface="Arial" charset="0"/>
              <a:ea typeface="Arial" charset="0"/>
              <a:cs typeface="Arial" charset="0"/>
            </a:endParaRPr>
          </a:p>
          <a:p>
            <a:pPr marL="800100" lvl="1" indent="-342900">
              <a:buClr>
                <a:srgbClr val="990099"/>
              </a:buClr>
              <a:buFont typeface="Wingdings" charset="2"/>
              <a:buChar char="Ø"/>
              <a:defRPr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c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onversion efficiency </a:t>
            </a:r>
            <a:r>
              <a:rPr lang="en-US" sz="2000" dirty="0" smtClean="0">
                <a:latin typeface="Symbol" charset="2"/>
                <a:ea typeface="Symbol" charset="2"/>
                <a:cs typeface="Symbol" charset="2"/>
              </a:rPr>
              <a:t>e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of about 10</a:t>
            </a:r>
            <a:r>
              <a:rPr lang="en-US" sz="2000" baseline="30000" dirty="0" smtClean="0">
                <a:latin typeface="Arial" charset="0"/>
                <a:ea typeface="Arial" charset="0"/>
                <a:cs typeface="Arial" charset="0"/>
              </a:rPr>
              <a:t>-5 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- 10</a:t>
            </a:r>
            <a:r>
              <a:rPr lang="en-US" sz="2000" baseline="30000" dirty="0" smtClean="0">
                <a:latin typeface="Arial" charset="0"/>
                <a:ea typeface="Arial" charset="0"/>
                <a:cs typeface="Arial" charset="0"/>
              </a:rPr>
              <a:t>-3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e</a:t>
            </a:r>
            <a:r>
              <a:rPr lang="en-US" sz="2000" baseline="30000" dirty="0">
                <a:latin typeface="Arial" charset="0"/>
                <a:ea typeface="Arial" charset="0"/>
                <a:cs typeface="Arial" charset="0"/>
              </a:rPr>
              <a:t>+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/e</a:t>
            </a:r>
            <a:r>
              <a:rPr lang="en-US" sz="2000" baseline="30000" dirty="0">
                <a:latin typeface="Arial" charset="0"/>
                <a:ea typeface="Arial" charset="0"/>
                <a:cs typeface="Arial" charset="0"/>
              </a:rPr>
              <a:t>-</a:t>
            </a: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800100" lvl="1" indent="-342900">
              <a:buClr>
                <a:srgbClr val="990099"/>
              </a:buClr>
              <a:buFont typeface="Wingdings" charset="2"/>
              <a:buChar char="Ø"/>
              <a:defRPr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e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lectron polarization transfer at optimum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FoM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is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approx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flat at 75%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 Box 26"/>
          <p:cNvSpPr txBox="1">
            <a:spLocks noChangeArrowheads="1"/>
          </p:cNvSpPr>
          <p:nvPr/>
        </p:nvSpPr>
        <p:spPr bwMode="auto">
          <a:xfrm>
            <a:off x="796400" y="14467"/>
            <a:ext cx="756489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FoM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vs. CEBAF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Injector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Beam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Energy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6391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1"/>
          <p:cNvSpPr txBox="1">
            <a:spLocks noChangeArrowheads="1"/>
          </p:cNvSpPr>
          <p:nvPr/>
        </p:nvSpPr>
        <p:spPr bwMode="auto">
          <a:xfrm>
            <a:off x="1" y="887599"/>
            <a:ext cx="8856663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buClr>
                <a:srgbClr val="CC00FF"/>
              </a:buClr>
            </a:pPr>
            <a:r>
              <a:rPr lang="fr-FR" sz="1600" dirty="0" smtClean="0">
                <a:latin typeface="Arial" charset="0"/>
                <a:ea typeface="Arial" charset="0"/>
                <a:cs typeface="Arial" charset="0"/>
              </a:rPr>
              <a:t>The </a:t>
            </a:r>
            <a:r>
              <a:rPr lang="fr-FR" sz="1800" b="1" dirty="0" smtClean="0">
                <a:solidFill>
                  <a:srgbClr val="3C8C93"/>
                </a:solidFill>
                <a:latin typeface="Arial" charset="0"/>
                <a:ea typeface="Arial" charset="0"/>
                <a:cs typeface="Arial" charset="0"/>
              </a:rPr>
              <a:t>JPos17</a:t>
            </a:r>
            <a:r>
              <a:rPr lang="fr-FR" sz="1600" dirty="0" smtClean="0">
                <a:latin typeface="Arial" charset="0"/>
                <a:ea typeface="Arial" charset="0"/>
                <a:cs typeface="Arial" charset="0"/>
              </a:rPr>
              <a:t> International Workshop, to </a:t>
            </a:r>
            <a:r>
              <a:rPr lang="fr-FR" sz="1600" dirty="0" err="1" smtClean="0">
                <a:latin typeface="Arial" charset="0"/>
                <a:ea typeface="Arial" charset="0"/>
                <a:cs typeface="Arial" charset="0"/>
              </a:rPr>
              <a:t>be</a:t>
            </a:r>
            <a:r>
              <a:rPr lang="fr-FR" sz="16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1600" dirty="0" err="1" smtClean="0">
                <a:latin typeface="Arial" charset="0"/>
                <a:ea typeface="Arial" charset="0"/>
                <a:cs typeface="Arial" charset="0"/>
              </a:rPr>
              <a:t>held</a:t>
            </a:r>
            <a:r>
              <a:rPr lang="fr-FR" sz="16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1600" dirty="0" err="1" smtClean="0">
                <a:latin typeface="Arial" charset="0"/>
                <a:ea typeface="Arial" charset="0"/>
                <a:cs typeface="Arial" charset="0"/>
              </a:rPr>
              <a:t>mid-september</a:t>
            </a:r>
            <a:r>
              <a:rPr lang="fr-FR" sz="1600" dirty="0" smtClean="0">
                <a:latin typeface="Arial" charset="0"/>
                <a:ea typeface="Arial" charset="0"/>
                <a:cs typeface="Arial" charset="0"/>
              </a:rPr>
              <a:t> at the Jefferson </a:t>
            </a:r>
            <a:r>
              <a:rPr lang="fr-FR" sz="1600" dirty="0" err="1" smtClean="0">
                <a:latin typeface="Arial" charset="0"/>
                <a:ea typeface="Arial" charset="0"/>
                <a:cs typeface="Arial" charset="0"/>
              </a:rPr>
              <a:t>Laboratory</a:t>
            </a:r>
            <a:r>
              <a:rPr lang="fr-FR" sz="1600" dirty="0" smtClean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fr-FR" sz="1600" dirty="0" err="1" smtClean="0">
                <a:latin typeface="Arial" charset="0"/>
                <a:ea typeface="Arial" charset="0"/>
                <a:cs typeface="Arial" charset="0"/>
              </a:rPr>
              <a:t>intends</a:t>
            </a:r>
            <a:r>
              <a:rPr lang="fr-FR" sz="1600" dirty="0" smtClean="0">
                <a:latin typeface="Arial" charset="0"/>
                <a:ea typeface="Arial" charset="0"/>
                <a:cs typeface="Arial" charset="0"/>
              </a:rPr>
              <a:t> to </a:t>
            </a:r>
            <a:r>
              <a:rPr lang="fr-FR" sz="1600" dirty="0" err="1" smtClean="0">
                <a:latin typeface="Arial" charset="0"/>
                <a:ea typeface="Arial" charset="0"/>
                <a:cs typeface="Arial" charset="0"/>
              </a:rPr>
              <a:t>review</a:t>
            </a:r>
            <a:r>
              <a:rPr lang="fr-FR" sz="1600" dirty="0" smtClean="0">
                <a:latin typeface="Arial" charset="0"/>
                <a:ea typeface="Arial" charset="0"/>
                <a:cs typeface="Arial" charset="0"/>
              </a:rPr>
              <a:t> the </a:t>
            </a:r>
            <a:r>
              <a:rPr lang="fr-FR" sz="1600" b="1" dirty="0" err="1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scientific</a:t>
            </a:r>
            <a:r>
              <a:rPr lang="fr-FR" sz="1600" dirty="0" smtClean="0">
                <a:latin typeface="Arial" charset="0"/>
                <a:ea typeface="Arial" charset="0"/>
                <a:cs typeface="Arial" charset="0"/>
              </a:rPr>
              <a:t> and </a:t>
            </a:r>
            <a:r>
              <a:rPr lang="fr-FR" sz="1600" b="1" dirty="0" err="1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technological</a:t>
            </a:r>
            <a:r>
              <a:rPr lang="fr-FR" sz="1600" b="1" dirty="0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 bases</a:t>
            </a:r>
            <a:r>
              <a:rPr lang="fr-FR" sz="1600" dirty="0" smtClean="0">
                <a:latin typeface="Arial" charset="0"/>
                <a:ea typeface="Arial" charset="0"/>
                <a:cs typeface="Arial" charset="0"/>
              </a:rPr>
              <a:t> for </a:t>
            </a:r>
            <a:r>
              <a:rPr lang="fr-FR" sz="1600" b="1" dirty="0" err="1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polarized</a:t>
            </a:r>
            <a:r>
              <a:rPr lang="fr-FR" sz="16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and </a:t>
            </a:r>
            <a:r>
              <a:rPr lang="fr-FR" sz="1600" b="1" dirty="0" err="1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unpolarized</a:t>
            </a:r>
            <a:r>
              <a:rPr lang="fr-FR" sz="16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positron </a:t>
            </a:r>
            <a:r>
              <a:rPr lang="fr-FR" sz="1600" b="1" dirty="0" err="1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beams</a:t>
            </a:r>
            <a:r>
              <a:rPr lang="fr-FR" sz="16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1600" dirty="0" smtClean="0">
                <a:latin typeface="Arial" charset="0"/>
                <a:ea typeface="Arial" charset="0"/>
                <a:cs typeface="Arial" charset="0"/>
              </a:rPr>
              <a:t>in the </a:t>
            </a:r>
            <a:r>
              <a:rPr lang="fr-FR" sz="1600" dirty="0" err="1" smtClean="0">
                <a:latin typeface="Arial" charset="0"/>
                <a:ea typeface="Arial" charset="0"/>
                <a:cs typeface="Arial" charset="0"/>
              </a:rPr>
              <a:t>context</a:t>
            </a:r>
            <a:r>
              <a:rPr lang="fr-FR" sz="1600" dirty="0" smtClean="0">
                <a:latin typeface="Arial" charset="0"/>
                <a:ea typeface="Arial" charset="0"/>
                <a:cs typeface="Arial" charset="0"/>
              </a:rPr>
              <a:t> of </a:t>
            </a:r>
            <a:r>
              <a:rPr lang="fr-FR" sz="1600" b="1" dirty="0" smtClean="0">
                <a:solidFill>
                  <a:srgbClr val="3C8C93"/>
                </a:solidFill>
                <a:latin typeface="Arial" charset="0"/>
                <a:ea typeface="Arial" charset="0"/>
                <a:cs typeface="Arial" charset="0"/>
              </a:rPr>
              <a:t>CEBAF 12 </a:t>
            </a:r>
            <a:r>
              <a:rPr lang="fr-FR" sz="1600" b="1" dirty="0" err="1" smtClean="0">
                <a:solidFill>
                  <a:srgbClr val="3C8C93"/>
                </a:solidFill>
                <a:latin typeface="Arial" charset="0"/>
                <a:ea typeface="Arial" charset="0"/>
                <a:cs typeface="Arial" charset="0"/>
              </a:rPr>
              <a:t>GeV</a:t>
            </a:r>
            <a:r>
              <a:rPr lang="fr-FR" sz="1600" dirty="0" smtClean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fr-FR" sz="1600" b="1" dirty="0" smtClean="0">
                <a:solidFill>
                  <a:srgbClr val="3C8C93"/>
                </a:solidFill>
                <a:latin typeface="Arial" charset="0"/>
                <a:ea typeface="Arial" charset="0"/>
                <a:cs typeface="Arial" charset="0"/>
              </a:rPr>
              <a:t>JLEIC</a:t>
            </a:r>
            <a:r>
              <a:rPr lang="fr-FR" sz="1600" dirty="0" smtClean="0">
                <a:latin typeface="Arial" charset="0"/>
                <a:ea typeface="Arial" charset="0"/>
                <a:cs typeface="Arial" charset="0"/>
              </a:rPr>
              <a:t>, and </a:t>
            </a:r>
            <a:r>
              <a:rPr lang="fr-FR" sz="1600" b="1" dirty="0" err="1" smtClean="0">
                <a:solidFill>
                  <a:srgbClr val="3C8C93"/>
                </a:solidFill>
                <a:latin typeface="Arial" charset="0"/>
                <a:ea typeface="Arial" charset="0"/>
                <a:cs typeface="Arial" charset="0"/>
              </a:rPr>
              <a:t>low</a:t>
            </a:r>
            <a:r>
              <a:rPr lang="fr-FR" sz="1600" b="1" dirty="0" smtClean="0">
                <a:solidFill>
                  <a:srgbClr val="3C8C93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1600" b="1" dirty="0" err="1" smtClean="0">
                <a:solidFill>
                  <a:srgbClr val="3C8C93"/>
                </a:solidFill>
                <a:latin typeface="Arial" charset="0"/>
                <a:ea typeface="Arial" charset="0"/>
                <a:cs typeface="Arial" charset="0"/>
              </a:rPr>
              <a:t>energy</a:t>
            </a:r>
            <a:r>
              <a:rPr lang="fr-FR" sz="1600" b="1" dirty="0" smtClean="0">
                <a:solidFill>
                  <a:srgbClr val="3C8C93"/>
                </a:solidFill>
                <a:latin typeface="Arial" charset="0"/>
                <a:ea typeface="Arial" charset="0"/>
                <a:cs typeface="Arial" charset="0"/>
              </a:rPr>
              <a:t> applications</a:t>
            </a:r>
            <a:r>
              <a:rPr lang="fr-FR" sz="1600" dirty="0" smtClean="0">
                <a:latin typeface="Arial" charset="0"/>
                <a:ea typeface="Arial" charset="0"/>
                <a:cs typeface="Arial" charset="0"/>
              </a:rPr>
              <a:t>.  </a:t>
            </a:r>
            <a:endParaRPr lang="fr-FR" sz="1800" dirty="0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97" y="1995280"/>
            <a:ext cx="2777393" cy="42923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00784" y="2675698"/>
            <a:ext cx="504370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CC00FF"/>
              </a:buClr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The </a:t>
            </a:r>
            <a:r>
              <a:rPr lang="en-US" sz="2000" dirty="0" smtClean="0">
                <a:solidFill>
                  <a:srgbClr val="3C8C93"/>
                </a:solidFill>
                <a:latin typeface="Arial" charset="0"/>
                <a:ea typeface="Arial" charset="0"/>
                <a:cs typeface="Arial" charset="0"/>
              </a:rPr>
              <a:t>JPos17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and </a:t>
            </a:r>
            <a:r>
              <a:rPr lang="en-US" sz="2000" dirty="0" err="1" smtClean="0">
                <a:solidFill>
                  <a:srgbClr val="3C8C93"/>
                </a:solidFill>
                <a:latin typeface="Arial" charset="0"/>
                <a:ea typeface="Arial" charset="0"/>
                <a:cs typeface="Arial" charset="0"/>
              </a:rPr>
              <a:t>JLab</a:t>
            </a:r>
            <a:r>
              <a:rPr lang="en-US" sz="2000" dirty="0" smtClean="0">
                <a:solidFill>
                  <a:srgbClr val="3C8C93"/>
                </a:solidFill>
                <a:latin typeface="Arial" charset="0"/>
                <a:ea typeface="Arial" charset="0"/>
                <a:cs typeface="Arial" charset="0"/>
              </a:rPr>
              <a:t> Positron Working Group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efforts will serve as a basis for the a </a:t>
            </a:r>
            <a:r>
              <a:rPr lang="en-US" sz="2000" dirty="0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White Paper on Positron Physics at </a:t>
            </a:r>
            <a:r>
              <a:rPr lang="en-US" sz="2000" dirty="0" err="1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JLab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.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 </a:t>
            </a:r>
          </a:p>
          <a:p>
            <a:pPr algn="ctr">
              <a:buClr>
                <a:srgbClr val="CC00FF"/>
              </a:buClr>
            </a:pPr>
            <a:endParaRPr lang="en-US" sz="1600" dirty="0" smtClean="0">
              <a:latin typeface="Arial" charset="0"/>
              <a:ea typeface="Arial" charset="0"/>
              <a:cs typeface="Arial" charset="0"/>
            </a:endParaRPr>
          </a:p>
          <a:p>
            <a:pPr algn="ctr">
              <a:buClr>
                <a:srgbClr val="CC00FF"/>
              </a:buClr>
            </a:pPr>
            <a:r>
              <a:rPr lang="en-US" sz="1800" b="1" i="1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    </a:t>
            </a:r>
            <a:r>
              <a:rPr lang="en-US" sz="1800" b="1" i="1" u="sng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hlinkClick r:id="rId3"/>
              </a:rPr>
              <a:t>wiki.</a:t>
            </a:r>
            <a:r>
              <a:rPr lang="en-US" sz="1800" b="1" i="1" u="sng" dirty="0" smtClean="0">
                <a:solidFill>
                  <a:srgbClr val="3C8C93"/>
                </a:solidFill>
                <a:latin typeface="Arial" charset="0"/>
                <a:ea typeface="Arial" charset="0"/>
                <a:cs typeface="Arial" charset="0"/>
                <a:hlinkClick r:id="rId3"/>
              </a:rPr>
              <a:t>jlab.or</a:t>
            </a:r>
            <a:r>
              <a:rPr lang="en-US" sz="1800" b="1" i="1" u="sng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hlinkClick r:id="rId3"/>
              </a:rPr>
              <a:t>g/pwg</a:t>
            </a:r>
            <a:r>
              <a:rPr lang="en-US" sz="1800" b="1" i="1" dirty="0" smtClean="0">
                <a:solidFill>
                  <a:srgbClr val="E2E2E2"/>
                </a:solidFill>
                <a:latin typeface="Arial" charset="0"/>
                <a:ea typeface="Arial" charset="0"/>
                <a:cs typeface="Arial" charset="0"/>
              </a:rPr>
              <a:t>   </a:t>
            </a:r>
            <a:r>
              <a:rPr lang="en-US" sz="1800" b="1" i="1" dirty="0" err="1" smtClean="0">
                <a:solidFill>
                  <a:schemeClr val="accent5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pwg@jlab.org</a:t>
            </a:r>
            <a:r>
              <a:rPr lang="en-US" sz="1800" b="1" i="1" dirty="0" smtClean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4209990" y="1995280"/>
            <a:ext cx="43344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800" b="1" i="1" smtClean="0">
                <a:solidFill>
                  <a:srgbClr val="3C8C93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www.jlab.org</a:t>
            </a:r>
            <a:r>
              <a:rPr lang="fr-FR" sz="1800" b="1" i="1" dirty="0" smtClean="0">
                <a:solidFill>
                  <a:srgbClr val="3C8C93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/conferences/JPos2017</a:t>
            </a:r>
            <a:endParaRPr lang="fr-FR" sz="1800" b="1" i="1" dirty="0">
              <a:solidFill>
                <a:srgbClr val="3C8C93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Explosion 1 8"/>
          <p:cNvSpPr/>
          <p:nvPr/>
        </p:nvSpPr>
        <p:spPr>
          <a:xfrm rot="302442">
            <a:off x="4648864" y="4682512"/>
            <a:ext cx="3635920" cy="1493868"/>
          </a:xfrm>
          <a:prstGeom prst="irregularSeal1">
            <a:avLst/>
          </a:prstGeom>
          <a:solidFill>
            <a:srgbClr val="CCFF99"/>
          </a:solidFill>
          <a:ln>
            <a:solidFill>
              <a:srgbClr val="CC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fr-FR" sz="2000" b="1" dirty="0" err="1" smtClean="0">
                <a:solidFill>
                  <a:srgbClr val="FF0000"/>
                </a:solidFill>
              </a:rPr>
              <a:t>Please</a:t>
            </a:r>
            <a:r>
              <a:rPr lang="fr-FR" sz="2000" b="1" dirty="0" smtClean="0">
                <a:solidFill>
                  <a:srgbClr val="FF0000"/>
                </a:solidFill>
              </a:rPr>
              <a:t> </a:t>
            </a:r>
            <a:r>
              <a:rPr lang="fr-FR" sz="2000" b="1" dirty="0" err="1" smtClean="0">
                <a:solidFill>
                  <a:srgbClr val="FF0000"/>
                </a:solidFill>
              </a:rPr>
              <a:t>Join</a:t>
            </a:r>
            <a:r>
              <a:rPr lang="fr-FR" sz="2000" b="1" dirty="0" smtClean="0">
                <a:solidFill>
                  <a:srgbClr val="FF0000"/>
                </a:solidFill>
              </a:rPr>
              <a:t> Us !!</a:t>
            </a:r>
            <a:endParaRPr lang="fr-FR" sz="2000" b="1" dirty="0">
              <a:solidFill>
                <a:srgbClr val="FF0000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1" y="0"/>
            <a:ext cx="9143999" cy="64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3200" b="1" kern="0" dirty="0" smtClean="0">
                <a:latin typeface="Arial"/>
                <a:ea typeface="+mj-ea"/>
                <a:cs typeface="Arial"/>
              </a:rPr>
              <a:t>JPos17 Sep 12-15 @ Jefferson Lab</a:t>
            </a:r>
            <a:endParaRPr lang="en-US" sz="3200" b="1" kern="0" dirty="0">
              <a:latin typeface="Arial"/>
              <a:ea typeface="+mj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7818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6"/>
          <p:cNvSpPr txBox="1">
            <a:spLocks noChangeArrowheads="1"/>
          </p:cNvSpPr>
          <p:nvPr/>
        </p:nvSpPr>
        <p:spPr bwMode="auto">
          <a:xfrm>
            <a:off x="685015" y="103367"/>
            <a:ext cx="768755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A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Polarized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Positron Source at CEBAF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337820"/>
            <a:ext cx="9144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Many factors can drive the solution (I challenge you </a:t>
            </a:r>
            <a:r>
              <a:rPr lang="is-IS" sz="2000" dirty="0" smtClean="0">
                <a:latin typeface="Arial" charset="0"/>
                <a:ea typeface="Arial" charset="0"/>
                <a:cs typeface="Arial" charset="0"/>
              </a:rPr>
              <a:t>… put three people in a room for 30 min and you’ll come up with 4 or 5 approaches!)</a:t>
            </a:r>
          </a:p>
          <a:p>
            <a:pPr marL="800100" lvl="1" indent="-342900">
              <a:buFont typeface="Arial" charset="0"/>
              <a:buChar char="•"/>
            </a:pPr>
            <a:endParaRPr lang="en-US" sz="1000" dirty="0">
              <a:latin typeface="Arial" charset="0"/>
              <a:ea typeface="Arial" charset="0"/>
              <a:cs typeface="Arial" charset="0"/>
            </a:endParaRPr>
          </a:p>
          <a:p>
            <a:pPr marL="800100" lvl="1" indent="-342900">
              <a:buFont typeface="Arial" charset="0"/>
              <a:buChar char="•"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Positron yield goes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like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the beam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power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800100" lvl="1" indent="-342900">
              <a:buFont typeface="Arial" charset="0"/>
              <a:buChar char="•"/>
            </a:pPr>
            <a:endParaRPr lang="en-US" sz="900" dirty="0" smtClean="0">
              <a:latin typeface="Arial" charset="0"/>
              <a:ea typeface="Arial" charset="0"/>
              <a:cs typeface="Arial" charset="0"/>
            </a:endParaRP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A lower energy electron drive beam will require higher beam current, however, offers greater access selecting a compromise between positron polarization and beam intensity than a ‘hotter’ positron beam produced by high energy e- beam.</a:t>
            </a:r>
          </a:p>
          <a:p>
            <a:pPr marL="800100" lvl="1" indent="-342900">
              <a:buFont typeface="Arial" charset="0"/>
              <a:buChar char="•"/>
            </a:pPr>
            <a:endParaRPr lang="en-US" sz="900" dirty="0" smtClea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3881520"/>
            <a:ext cx="914400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990099"/>
              </a:buClr>
              <a:defRPr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One possible solution would employ the CEBAF Full Energy Injector ~123 MeV to produce positrons.</a:t>
            </a:r>
          </a:p>
          <a:p>
            <a:endParaRPr lang="en-US" sz="1000" dirty="0">
              <a:latin typeface="Arial" charset="0"/>
              <a:ea typeface="Arial" charset="0"/>
              <a:cs typeface="Arial" charset="0"/>
            </a:endParaRP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Collecting ~60 MeV e</a:t>
            </a:r>
            <a:r>
              <a:rPr lang="en-US" baseline="30000" dirty="0" smtClean="0">
                <a:latin typeface="Arial" charset="0"/>
                <a:ea typeface="Arial" charset="0"/>
                <a:cs typeface="Arial" charset="0"/>
              </a:rPr>
              <a:t>+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(optimum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FoM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) with ~few 10</a:t>
            </a:r>
            <a:r>
              <a:rPr lang="en-US" baseline="30000" dirty="0" smtClean="0">
                <a:latin typeface="Arial" charset="0"/>
                <a:ea typeface="Arial" charset="0"/>
                <a:cs typeface="Arial" charset="0"/>
              </a:rPr>
              <a:t>-4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e</a:t>
            </a:r>
            <a:r>
              <a:rPr lang="en-US" baseline="30000" dirty="0">
                <a:latin typeface="Arial" charset="0"/>
                <a:ea typeface="Arial" charset="0"/>
                <a:cs typeface="Arial" charset="0"/>
              </a:rPr>
              <a:t>+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/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e</a:t>
            </a:r>
            <a:r>
              <a:rPr lang="en-US" baseline="30000" dirty="0" smtClean="0">
                <a:latin typeface="Arial" charset="0"/>
                <a:ea typeface="Arial" charset="0"/>
                <a:cs typeface="Arial" charset="0"/>
              </a:rPr>
              <a:t>-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efficiency suggests that 100’s of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microAmp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or perhaps 1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milliAmp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polarized e</a:t>
            </a:r>
            <a:r>
              <a:rPr lang="en-US" baseline="30000" dirty="0" smtClean="0">
                <a:latin typeface="Arial" charset="0"/>
                <a:ea typeface="Arial" charset="0"/>
                <a:cs typeface="Arial" charset="0"/>
              </a:rPr>
              <a:t>-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beam and a high power converter (&gt;100’s kW beam power) is required to produce a positron beam intensity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I</a:t>
            </a:r>
            <a:r>
              <a:rPr lang="en-US" baseline="-25000" dirty="0" err="1" smtClean="0">
                <a:latin typeface="Arial" charset="0"/>
                <a:ea typeface="Arial" charset="0"/>
                <a:cs typeface="Arial" charset="0"/>
              </a:rPr>
              <a:t>e</a:t>
            </a:r>
            <a:r>
              <a:rPr lang="en-US" baseline="-25000" dirty="0" smtClean="0">
                <a:latin typeface="Arial" charset="0"/>
                <a:ea typeface="Arial" charset="0"/>
                <a:cs typeface="Arial" charset="0"/>
              </a:rPr>
              <a:t>+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&gt; 100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nA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 with a positron polarization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P</a:t>
            </a:r>
            <a:r>
              <a:rPr lang="en-US" baseline="-25000" dirty="0" err="1" smtClean="0">
                <a:latin typeface="Arial" charset="0"/>
                <a:ea typeface="Arial" charset="0"/>
                <a:cs typeface="Arial" charset="0"/>
              </a:rPr>
              <a:t>e</a:t>
            </a:r>
            <a:r>
              <a:rPr lang="en-US" baseline="-25000" dirty="0" smtClean="0">
                <a:latin typeface="Arial" charset="0"/>
                <a:ea typeface="Arial" charset="0"/>
                <a:cs typeface="Arial" charset="0"/>
              </a:rPr>
              <a:t>+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&gt; 65%.</a:t>
            </a:r>
          </a:p>
        </p:txBody>
      </p:sp>
    </p:spTree>
    <p:extLst>
      <p:ext uri="{BB962C8B-B14F-4D97-AF65-F5344CB8AC3E}">
        <p14:creationId xmlns:p14="http://schemas.microsoft.com/office/powerpoint/2010/main" val="322534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56"/>
          <p:cNvGrpSpPr/>
          <p:nvPr/>
        </p:nvGrpSpPr>
        <p:grpSpPr>
          <a:xfrm>
            <a:off x="846454" y="780219"/>
            <a:ext cx="2022409" cy="2993640"/>
            <a:chOff x="503121" y="1002392"/>
            <a:chExt cx="2022409" cy="2993640"/>
          </a:xfrm>
        </p:grpSpPr>
        <p:sp>
          <p:nvSpPr>
            <p:cNvPr id="4119" name="Rectangle 23" descr="Trellis"/>
            <p:cNvSpPr>
              <a:spLocks noChangeArrowheads="1"/>
            </p:cNvSpPr>
            <p:nvPr/>
          </p:nvSpPr>
          <p:spPr bwMode="auto">
            <a:xfrm>
              <a:off x="836406" y="1648724"/>
              <a:ext cx="1320651" cy="1762532"/>
            </a:xfrm>
            <a:prstGeom prst="rect">
              <a:avLst/>
            </a:prstGeom>
            <a:pattFill prst="trellis">
              <a:fgClr>
                <a:srgbClr val="B3A8A3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0" name="Text Box 24"/>
            <p:cNvSpPr txBox="1">
              <a:spLocks noChangeArrowheads="1"/>
            </p:cNvSpPr>
            <p:nvPr/>
          </p:nvSpPr>
          <p:spPr bwMode="auto">
            <a:xfrm>
              <a:off x="503121" y="3411256"/>
              <a:ext cx="2022409" cy="584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 smtClean="0"/>
                <a:t>QE ~ 5%, 30 mA/W</a:t>
              </a:r>
            </a:p>
            <a:p>
              <a:pPr algn="ctr"/>
              <a:r>
                <a:rPr lang="en-US" sz="1600" dirty="0" smtClean="0"/>
                <a:t>Pol ~ 35% @ 780 nm</a:t>
              </a:r>
            </a:p>
          </p:txBody>
        </p:sp>
        <p:sp>
          <p:nvSpPr>
            <p:cNvPr id="4121" name="Text Box 25"/>
            <p:cNvSpPr txBox="1">
              <a:spLocks noChangeArrowheads="1"/>
            </p:cNvSpPr>
            <p:nvPr/>
          </p:nvSpPr>
          <p:spPr bwMode="auto">
            <a:xfrm>
              <a:off x="882349" y="1002392"/>
              <a:ext cx="127470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dirty="0"/>
                <a:t>Bulk </a:t>
              </a:r>
              <a:r>
                <a:rPr lang="en-US" dirty="0" smtClean="0"/>
                <a:t>GaAs</a:t>
              </a:r>
            </a:p>
          </p:txBody>
        </p:sp>
      </p:grpSp>
      <p:grpSp>
        <p:nvGrpSpPr>
          <p:cNvPr id="4" name="Group 55"/>
          <p:cNvGrpSpPr/>
          <p:nvPr/>
        </p:nvGrpSpPr>
        <p:grpSpPr>
          <a:xfrm>
            <a:off x="3425609" y="780164"/>
            <a:ext cx="2122158" cy="3015767"/>
            <a:chOff x="2985626" y="725393"/>
            <a:chExt cx="2122158" cy="3015767"/>
          </a:xfrm>
        </p:grpSpPr>
        <p:sp>
          <p:nvSpPr>
            <p:cNvPr id="4126" name="Text Box 30"/>
            <p:cNvSpPr txBox="1">
              <a:spLocks noChangeArrowheads="1"/>
            </p:cNvSpPr>
            <p:nvPr/>
          </p:nvSpPr>
          <p:spPr bwMode="auto">
            <a:xfrm>
              <a:off x="3104002" y="3156384"/>
              <a:ext cx="1960893" cy="584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 smtClean="0"/>
                <a:t>QE </a:t>
              </a:r>
              <a:r>
                <a:rPr lang="en-US" sz="1600" dirty="0"/>
                <a:t>~ </a:t>
              </a:r>
              <a:r>
                <a:rPr lang="en-US" sz="1600" dirty="0" smtClean="0"/>
                <a:t>0.2%, 1 </a:t>
              </a:r>
              <a:r>
                <a:rPr lang="en-US" sz="1600" dirty="0"/>
                <a:t>m</a:t>
              </a:r>
              <a:r>
                <a:rPr lang="en-US" sz="1600" dirty="0" smtClean="0"/>
                <a:t>A/W</a:t>
              </a:r>
              <a:endParaRPr lang="en-US" sz="1600" dirty="0"/>
            </a:p>
            <a:p>
              <a:pPr algn="ctr"/>
              <a:r>
                <a:rPr lang="en-US" sz="1600" dirty="0"/>
                <a:t>Pol ~ 75</a:t>
              </a:r>
              <a:r>
                <a:rPr lang="en-US" sz="1600" dirty="0" smtClean="0"/>
                <a:t>% @ </a:t>
              </a:r>
              <a:r>
                <a:rPr lang="en-US" sz="1600" dirty="0"/>
                <a:t>850 nm</a:t>
              </a:r>
            </a:p>
          </p:txBody>
        </p:sp>
        <p:sp>
          <p:nvSpPr>
            <p:cNvPr id="4127" name="Text Box 31"/>
            <p:cNvSpPr txBox="1">
              <a:spLocks noChangeArrowheads="1"/>
            </p:cNvSpPr>
            <p:nvPr/>
          </p:nvSpPr>
          <p:spPr bwMode="auto">
            <a:xfrm>
              <a:off x="2985626" y="725393"/>
              <a:ext cx="2122158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dirty="0"/>
                <a:t>Strained GaAs: </a:t>
              </a:r>
              <a:endParaRPr lang="en-US" dirty="0" smtClean="0"/>
            </a:p>
            <a:p>
              <a:pPr algn="ctr"/>
              <a:r>
                <a:rPr lang="en-US" dirty="0" smtClean="0"/>
                <a:t>GaAs </a:t>
              </a:r>
              <a:r>
                <a:rPr lang="en-US" dirty="0"/>
                <a:t>on GaAsP</a:t>
              </a:r>
            </a:p>
          </p:txBody>
        </p:sp>
        <p:grpSp>
          <p:nvGrpSpPr>
            <p:cNvPr id="5" name="Group 51"/>
            <p:cNvGrpSpPr/>
            <p:nvPr/>
          </p:nvGrpSpPr>
          <p:grpSpPr>
            <a:xfrm>
              <a:off x="2985945" y="1274744"/>
              <a:ext cx="1749801" cy="1870516"/>
              <a:chOff x="3135310" y="1189565"/>
              <a:chExt cx="1749801" cy="1870516"/>
            </a:xfrm>
          </p:grpSpPr>
          <p:sp>
            <p:nvSpPr>
              <p:cNvPr id="4129" name="Line 33"/>
              <p:cNvSpPr>
                <a:spLocks noChangeShapeType="1"/>
              </p:cNvSpPr>
              <p:nvPr/>
            </p:nvSpPr>
            <p:spPr bwMode="auto">
              <a:xfrm>
                <a:off x="3474183" y="1286545"/>
                <a:ext cx="0" cy="64069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123" name="Rectangle 27" descr="Trellis"/>
              <p:cNvSpPr>
                <a:spLocks noChangeArrowheads="1"/>
              </p:cNvSpPr>
              <p:nvPr/>
            </p:nvSpPr>
            <p:spPr bwMode="auto">
              <a:xfrm>
                <a:off x="3582516" y="1296557"/>
                <a:ext cx="1302595" cy="1763524"/>
              </a:xfrm>
              <a:prstGeom prst="rect">
                <a:avLst/>
              </a:prstGeom>
              <a:pattFill prst="trellis">
                <a:fgClr>
                  <a:srgbClr val="B3A8A3"/>
                </a:fgClr>
                <a:bgClr>
                  <a:srgbClr val="FFFFFF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24" name="Rectangle 28"/>
              <p:cNvSpPr>
                <a:spLocks noChangeArrowheads="1"/>
              </p:cNvSpPr>
              <p:nvPr/>
            </p:nvSpPr>
            <p:spPr bwMode="auto">
              <a:xfrm>
                <a:off x="3582516" y="1296557"/>
                <a:ext cx="1302595" cy="653211"/>
              </a:xfrm>
              <a:prstGeom prst="rect">
                <a:avLst/>
              </a:prstGeom>
              <a:gradFill rotWithShape="0">
                <a:gsLst>
                  <a:gs pos="0">
                    <a:srgbClr val="FF0000">
                      <a:gamma/>
                      <a:shade val="46275"/>
                      <a:invGamma/>
                    </a:srgbClr>
                  </a:gs>
                  <a:gs pos="50000">
                    <a:srgbClr val="FF0000"/>
                  </a:gs>
                  <a:gs pos="100000">
                    <a:srgbClr val="FF00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25" name="Rectangle 29"/>
              <p:cNvSpPr>
                <a:spLocks noChangeArrowheads="1"/>
              </p:cNvSpPr>
              <p:nvPr/>
            </p:nvSpPr>
            <p:spPr bwMode="auto">
              <a:xfrm>
                <a:off x="3582516" y="1927243"/>
                <a:ext cx="1302595" cy="62317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30" name="Text Box 34"/>
              <p:cNvSpPr txBox="1">
                <a:spLocks noChangeArrowheads="1"/>
              </p:cNvSpPr>
              <p:nvPr/>
            </p:nvSpPr>
            <p:spPr bwMode="auto">
              <a:xfrm rot="16200000">
                <a:off x="2870012" y="1454863"/>
                <a:ext cx="869149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dirty="0" smtClean="0"/>
                  <a:t>100 </a:t>
                </a:r>
                <a:r>
                  <a:rPr lang="en-US" sz="1600" dirty="0"/>
                  <a:t>nm</a:t>
                </a:r>
              </a:p>
            </p:txBody>
          </p:sp>
        </p:grpSp>
      </p:grpSp>
      <p:grpSp>
        <p:nvGrpSpPr>
          <p:cNvPr id="6" name="Group 54"/>
          <p:cNvGrpSpPr/>
          <p:nvPr/>
        </p:nvGrpSpPr>
        <p:grpSpPr>
          <a:xfrm>
            <a:off x="5640919" y="809379"/>
            <a:ext cx="3104686" cy="2977808"/>
            <a:chOff x="5107784" y="735405"/>
            <a:chExt cx="3104686" cy="2977808"/>
          </a:xfrm>
        </p:grpSpPr>
        <p:sp>
          <p:nvSpPr>
            <p:cNvPr id="4132" name="Text Box 36"/>
            <p:cNvSpPr txBox="1">
              <a:spLocks noChangeArrowheads="1"/>
            </p:cNvSpPr>
            <p:nvPr/>
          </p:nvSpPr>
          <p:spPr bwMode="auto">
            <a:xfrm>
              <a:off x="5107784" y="735405"/>
              <a:ext cx="3104686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dirty="0"/>
                <a:t>Superlattice GaAs: </a:t>
              </a:r>
            </a:p>
            <a:p>
              <a:pPr algn="ctr"/>
              <a:r>
                <a:rPr lang="en-US" dirty="0"/>
                <a:t>Layers of GaAs on GaAsP</a:t>
              </a:r>
            </a:p>
          </p:txBody>
        </p:sp>
        <p:sp>
          <p:nvSpPr>
            <p:cNvPr id="4133" name="Text Box 37"/>
            <p:cNvSpPr txBox="1">
              <a:spLocks noChangeArrowheads="1"/>
            </p:cNvSpPr>
            <p:nvPr/>
          </p:nvSpPr>
          <p:spPr bwMode="auto">
            <a:xfrm>
              <a:off x="5759024" y="3128437"/>
              <a:ext cx="1960893" cy="584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 smtClean="0"/>
                <a:t>QE </a:t>
              </a:r>
              <a:r>
                <a:rPr lang="en-US" sz="1600" dirty="0"/>
                <a:t>~ 1</a:t>
              </a:r>
              <a:r>
                <a:rPr lang="en-US" sz="1600" dirty="0" smtClean="0"/>
                <a:t>%, 6 mA/W</a:t>
              </a:r>
              <a:endParaRPr lang="en-US" sz="1600" dirty="0"/>
            </a:p>
            <a:p>
              <a:pPr algn="ctr"/>
              <a:r>
                <a:rPr lang="en-US" sz="1600" dirty="0"/>
                <a:t>Pol ~ 85</a:t>
              </a:r>
              <a:r>
                <a:rPr lang="en-US" sz="1600" dirty="0" smtClean="0"/>
                <a:t>% @ </a:t>
              </a:r>
              <a:r>
                <a:rPr lang="en-US" sz="1600" dirty="0"/>
                <a:t>780 </a:t>
              </a:r>
              <a:r>
                <a:rPr lang="en-US" sz="1600" dirty="0" smtClean="0"/>
                <a:t>nm</a:t>
              </a:r>
              <a:endParaRPr lang="en-US" sz="1600" dirty="0"/>
            </a:p>
          </p:txBody>
        </p:sp>
        <p:grpSp>
          <p:nvGrpSpPr>
            <p:cNvPr id="7" name="Group 53"/>
            <p:cNvGrpSpPr/>
            <p:nvPr/>
          </p:nvGrpSpPr>
          <p:grpSpPr>
            <a:xfrm>
              <a:off x="5602156" y="1304061"/>
              <a:ext cx="2232662" cy="1833120"/>
              <a:chOff x="5605968" y="1125745"/>
              <a:chExt cx="2232662" cy="1833120"/>
            </a:xfrm>
          </p:grpSpPr>
          <p:sp>
            <p:nvSpPr>
              <p:cNvPr id="4136" name="Rectangle 40" descr="Trellis"/>
              <p:cNvSpPr>
                <a:spLocks noChangeArrowheads="1"/>
              </p:cNvSpPr>
              <p:nvPr/>
            </p:nvSpPr>
            <p:spPr bwMode="auto">
              <a:xfrm>
                <a:off x="6058979" y="1227457"/>
                <a:ext cx="1302595" cy="1731408"/>
              </a:xfrm>
              <a:prstGeom prst="rect">
                <a:avLst/>
              </a:prstGeom>
              <a:pattFill prst="trellis">
                <a:fgClr>
                  <a:srgbClr val="B3A8A3"/>
                </a:fgClr>
                <a:bgClr>
                  <a:srgbClr val="FFFFFF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37" name="Rectangle 41"/>
              <p:cNvSpPr>
                <a:spLocks noChangeArrowheads="1"/>
              </p:cNvSpPr>
              <p:nvPr/>
            </p:nvSpPr>
            <p:spPr bwMode="auto">
              <a:xfrm>
                <a:off x="6058979" y="1858144"/>
                <a:ext cx="1302595" cy="62317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39" name="Line 43"/>
              <p:cNvSpPr>
                <a:spLocks noChangeShapeType="1"/>
              </p:cNvSpPr>
              <p:nvPr/>
            </p:nvSpPr>
            <p:spPr bwMode="auto">
              <a:xfrm>
                <a:off x="5950645" y="1217446"/>
                <a:ext cx="0" cy="64069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140" name="Text Box 44"/>
              <p:cNvSpPr txBox="1">
                <a:spLocks noChangeArrowheads="1"/>
              </p:cNvSpPr>
              <p:nvPr/>
            </p:nvSpPr>
            <p:spPr bwMode="auto">
              <a:xfrm rot="16200000">
                <a:off x="5340671" y="1391042"/>
                <a:ext cx="869148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dirty="0"/>
                  <a:t>100 nm</a:t>
                </a:r>
              </a:p>
            </p:txBody>
          </p:sp>
          <p:sp>
            <p:nvSpPr>
              <p:cNvPr id="4142" name="Rectangle 46"/>
              <p:cNvSpPr>
                <a:spLocks noChangeArrowheads="1"/>
              </p:cNvSpPr>
              <p:nvPr/>
            </p:nvSpPr>
            <p:spPr bwMode="auto">
              <a:xfrm>
                <a:off x="6058979" y="1211190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43" name="Rectangle 47"/>
              <p:cNvSpPr>
                <a:spLocks noChangeArrowheads="1"/>
              </p:cNvSpPr>
              <p:nvPr/>
            </p:nvSpPr>
            <p:spPr bwMode="auto">
              <a:xfrm>
                <a:off x="6058979" y="1271255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44" name="Rectangle 48"/>
              <p:cNvSpPr>
                <a:spLocks noChangeArrowheads="1"/>
              </p:cNvSpPr>
              <p:nvPr/>
            </p:nvSpPr>
            <p:spPr bwMode="auto">
              <a:xfrm>
                <a:off x="6058979" y="1331321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45" name="Rectangle 49"/>
              <p:cNvSpPr>
                <a:spLocks noChangeArrowheads="1"/>
              </p:cNvSpPr>
              <p:nvPr/>
            </p:nvSpPr>
            <p:spPr bwMode="auto">
              <a:xfrm>
                <a:off x="6058979" y="1391386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46" name="Rectangle 50"/>
              <p:cNvSpPr>
                <a:spLocks noChangeArrowheads="1"/>
              </p:cNvSpPr>
              <p:nvPr/>
            </p:nvSpPr>
            <p:spPr bwMode="auto">
              <a:xfrm>
                <a:off x="6058979" y="1451451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47" name="Rectangle 51"/>
              <p:cNvSpPr>
                <a:spLocks noChangeArrowheads="1"/>
              </p:cNvSpPr>
              <p:nvPr/>
            </p:nvSpPr>
            <p:spPr bwMode="auto">
              <a:xfrm>
                <a:off x="6058979" y="1511517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48" name="Rectangle 52"/>
              <p:cNvSpPr>
                <a:spLocks noChangeArrowheads="1"/>
              </p:cNvSpPr>
              <p:nvPr/>
            </p:nvSpPr>
            <p:spPr bwMode="auto">
              <a:xfrm>
                <a:off x="6058979" y="1571582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49" name="Rectangle 53"/>
              <p:cNvSpPr>
                <a:spLocks noChangeArrowheads="1"/>
              </p:cNvSpPr>
              <p:nvPr/>
            </p:nvSpPr>
            <p:spPr bwMode="auto">
              <a:xfrm>
                <a:off x="6058979" y="1631647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50" name="Rectangle 54"/>
              <p:cNvSpPr>
                <a:spLocks noChangeArrowheads="1"/>
              </p:cNvSpPr>
              <p:nvPr/>
            </p:nvSpPr>
            <p:spPr bwMode="auto">
              <a:xfrm>
                <a:off x="6058979" y="1691713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51" name="Rectangle 55"/>
              <p:cNvSpPr>
                <a:spLocks noChangeArrowheads="1"/>
              </p:cNvSpPr>
              <p:nvPr/>
            </p:nvSpPr>
            <p:spPr bwMode="auto">
              <a:xfrm>
                <a:off x="6058979" y="1751778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52" name="Rectangle 56"/>
              <p:cNvSpPr>
                <a:spLocks noChangeArrowheads="1"/>
              </p:cNvSpPr>
              <p:nvPr/>
            </p:nvSpPr>
            <p:spPr bwMode="auto">
              <a:xfrm>
                <a:off x="6058979" y="1811843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53" name="Rectangle 57"/>
              <p:cNvSpPr>
                <a:spLocks noChangeArrowheads="1"/>
              </p:cNvSpPr>
              <p:nvPr/>
            </p:nvSpPr>
            <p:spPr bwMode="auto">
              <a:xfrm>
                <a:off x="6058979" y="1871909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54" name="Text Box 58"/>
              <p:cNvSpPr txBox="1">
                <a:spLocks noChangeArrowheads="1"/>
              </p:cNvSpPr>
              <p:nvPr/>
            </p:nvSpPr>
            <p:spPr bwMode="auto">
              <a:xfrm rot="5400000">
                <a:off x="7126576" y="2013068"/>
                <a:ext cx="1085554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dirty="0"/>
                  <a:t>14 </a:t>
                </a:r>
                <a:r>
                  <a:rPr lang="en-US" sz="1600" dirty="0" smtClean="0"/>
                  <a:t>Layers</a:t>
                </a:r>
                <a:endParaRPr lang="en-US" sz="1600" dirty="0"/>
              </a:p>
            </p:txBody>
          </p:sp>
        </p:grpSp>
      </p:grpSp>
      <p:sp>
        <p:nvSpPr>
          <p:cNvPr id="45" name="Text Box 99"/>
          <p:cNvSpPr txBox="1">
            <a:spLocks noChangeArrowheads="1"/>
          </p:cNvSpPr>
          <p:nvPr/>
        </p:nvSpPr>
        <p:spPr bwMode="auto">
          <a:xfrm>
            <a:off x="6949440" y="2351817"/>
            <a:ext cx="646331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600" dirty="0" smtClean="0">
                <a:latin typeface="Arial" charset="0"/>
              </a:rPr>
              <a:t>2 </a:t>
            </a:r>
            <a:r>
              <a:rPr lang="el-GR" sz="1600" dirty="0" smtClean="0">
                <a:latin typeface="Arial" charset="0"/>
              </a:rPr>
              <a:t>μ</a:t>
            </a:r>
            <a:r>
              <a:rPr lang="en-US" sz="1600" dirty="0" smtClean="0">
                <a:latin typeface="Arial" charset="0"/>
              </a:rPr>
              <a:t>m</a:t>
            </a:r>
            <a:endParaRPr lang="en-US" sz="1600" b="0" dirty="0">
              <a:latin typeface="Arial" charset="0"/>
            </a:endParaRPr>
          </a:p>
        </p:txBody>
      </p:sp>
      <p:sp>
        <p:nvSpPr>
          <p:cNvPr id="46" name="Text Box 99"/>
          <p:cNvSpPr txBox="1">
            <a:spLocks noChangeArrowheads="1"/>
          </p:cNvSpPr>
          <p:nvPr/>
        </p:nvSpPr>
        <p:spPr bwMode="auto">
          <a:xfrm>
            <a:off x="6801331" y="2808135"/>
            <a:ext cx="873957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600" dirty="0" smtClean="0">
                <a:latin typeface="Arial" charset="0"/>
              </a:rPr>
              <a:t>350 </a:t>
            </a:r>
            <a:r>
              <a:rPr lang="el-GR" sz="1600" dirty="0" smtClean="0">
                <a:latin typeface="Arial" charset="0"/>
              </a:rPr>
              <a:t>μ</a:t>
            </a:r>
            <a:r>
              <a:rPr lang="en-US" sz="1600" dirty="0" smtClean="0">
                <a:latin typeface="Arial" charset="0"/>
              </a:rPr>
              <a:t>m</a:t>
            </a:r>
            <a:endParaRPr lang="en-US" sz="1600" b="0" dirty="0">
              <a:latin typeface="Arial" charset="0"/>
            </a:endParaRPr>
          </a:p>
        </p:txBody>
      </p:sp>
      <p:sp>
        <p:nvSpPr>
          <p:cNvPr id="41" name="Text Box 99"/>
          <p:cNvSpPr txBox="1">
            <a:spLocks noChangeArrowheads="1"/>
          </p:cNvSpPr>
          <p:nvPr/>
        </p:nvSpPr>
        <p:spPr bwMode="auto">
          <a:xfrm>
            <a:off x="1420681" y="2403010"/>
            <a:ext cx="873957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600" dirty="0" smtClean="0">
                <a:latin typeface="Arial" charset="0"/>
              </a:rPr>
              <a:t>625 </a:t>
            </a:r>
            <a:r>
              <a:rPr lang="el-GR" sz="1600" dirty="0" smtClean="0">
                <a:latin typeface="Arial" charset="0"/>
              </a:rPr>
              <a:t>μ</a:t>
            </a:r>
            <a:r>
              <a:rPr lang="en-US" sz="1600" dirty="0" smtClean="0">
                <a:latin typeface="Arial" charset="0"/>
              </a:rPr>
              <a:t>m</a:t>
            </a:r>
            <a:endParaRPr lang="en-US" sz="1600" b="0" dirty="0">
              <a:latin typeface="Arial" charset="0"/>
            </a:endParaRPr>
          </a:p>
        </p:txBody>
      </p:sp>
      <p:sp>
        <p:nvSpPr>
          <p:cNvPr id="47" name="Text Box 26"/>
          <p:cNvSpPr txBox="1">
            <a:spLocks noChangeArrowheads="1"/>
          </p:cNvSpPr>
          <p:nvPr/>
        </p:nvSpPr>
        <p:spPr bwMode="auto">
          <a:xfrm>
            <a:off x="867644" y="121626"/>
            <a:ext cx="7617189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CEBAF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GaAs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Photocathode Evolution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69713" y="5726052"/>
            <a:ext cx="74833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Arial"/>
                <a:cs typeface="Arial"/>
              </a:rPr>
              <a:t>Spin Polarized Electron programs (particularly PV Users) have</a:t>
            </a:r>
          </a:p>
          <a:p>
            <a:pPr algn="ctr"/>
            <a:r>
              <a:rPr lang="en-US" sz="2000" dirty="0" smtClean="0">
                <a:latin typeface="Arial"/>
                <a:cs typeface="Arial"/>
              </a:rPr>
              <a:t>driven the need for improved performance over last 20+ years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49" name="Notched Right Arrow 48"/>
          <p:cNvSpPr/>
          <p:nvPr/>
        </p:nvSpPr>
        <p:spPr>
          <a:xfrm>
            <a:off x="76632" y="3843856"/>
            <a:ext cx="9031749" cy="1789770"/>
          </a:xfrm>
          <a:prstGeom prst="notchedRightArrow">
            <a:avLst>
              <a:gd name="adj1" fmla="val 55079"/>
              <a:gd name="adj2" fmla="val 17478"/>
            </a:avLst>
          </a:prstGeom>
          <a:gradFill flip="none" rotWithShape="1">
            <a:gsLst>
              <a:gs pos="0">
                <a:srgbClr val="FF0000"/>
              </a:gs>
              <a:gs pos="81000">
                <a:srgbClr val="0000FF"/>
              </a:gs>
              <a:gs pos="54000">
                <a:srgbClr val="00B050"/>
              </a:gs>
              <a:gs pos="29000">
                <a:srgbClr val="FFC000"/>
              </a:gs>
              <a:gs pos="100000">
                <a:srgbClr val="7030A0"/>
              </a:gs>
            </a:gsLst>
            <a:lin ang="10800000" scaled="1"/>
            <a:tileRect/>
          </a:gra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  <a:cs typeface="Arial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40204" y="4379069"/>
            <a:ext cx="8275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  <a:latin typeface="Arial"/>
                <a:cs typeface="Arial"/>
              </a:rPr>
              <a:t>P</a:t>
            </a:r>
            <a:r>
              <a:rPr lang="en-US" baseline="-25000" dirty="0" err="1" smtClean="0">
                <a:solidFill>
                  <a:schemeClr val="bg1"/>
                </a:solidFill>
                <a:latin typeface="Arial"/>
                <a:cs typeface="Arial"/>
              </a:rPr>
              <a:t>e</a:t>
            </a:r>
            <a:r>
              <a:rPr lang="en-US" baseline="-25000" dirty="0" smtClean="0">
                <a:solidFill>
                  <a:schemeClr val="bg1"/>
                </a:solidFill>
                <a:latin typeface="Arial"/>
                <a:cs typeface="Arial"/>
              </a:rPr>
              <a:t>-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        35%        35%              75%             75%                  85%           89%</a:t>
            </a:r>
          </a:p>
          <a:p>
            <a:r>
              <a:rPr lang="en-US" dirty="0" err="1" smtClean="0">
                <a:solidFill>
                  <a:schemeClr val="bg1"/>
                </a:solidFill>
                <a:latin typeface="Arial"/>
                <a:cs typeface="Arial"/>
              </a:rPr>
              <a:t>I</a:t>
            </a:r>
            <a:r>
              <a:rPr lang="en-US" baseline="-25000" dirty="0" err="1" smtClean="0">
                <a:solidFill>
                  <a:schemeClr val="bg1"/>
                </a:solidFill>
                <a:latin typeface="Arial"/>
                <a:cs typeface="Arial"/>
              </a:rPr>
              <a:t>e</a:t>
            </a:r>
            <a:r>
              <a:rPr lang="en-US" baseline="-25000" dirty="0" smtClean="0">
                <a:solidFill>
                  <a:schemeClr val="bg1"/>
                </a:solidFill>
                <a:latin typeface="Arial"/>
                <a:cs typeface="Arial"/>
              </a:rPr>
              <a:t>- 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        30</a:t>
            </a:r>
            <a:r>
              <a:rPr lang="en-US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A      100</a:t>
            </a:r>
            <a:r>
              <a:rPr lang="en-US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A            50</a:t>
            </a:r>
            <a:r>
              <a:rPr lang="en-US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A          100</a:t>
            </a:r>
            <a:r>
              <a:rPr lang="en-US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A                150</a:t>
            </a:r>
            <a:r>
              <a:rPr lang="en-US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A        200</a:t>
            </a:r>
            <a:r>
              <a:rPr lang="en-US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A</a:t>
            </a:r>
          </a:p>
        </p:txBody>
      </p:sp>
      <p:sp>
        <p:nvSpPr>
          <p:cNvPr id="53" name="Right Brace 52"/>
          <p:cNvSpPr/>
          <p:nvPr/>
        </p:nvSpPr>
        <p:spPr>
          <a:xfrm rot="16200000">
            <a:off x="1846683" y="2914429"/>
            <a:ext cx="163582" cy="2317517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>
              <a:latin typeface="Arial"/>
              <a:cs typeface="Arial"/>
            </a:endParaRPr>
          </a:p>
        </p:txBody>
      </p:sp>
      <p:sp>
        <p:nvSpPr>
          <p:cNvPr id="54" name="Right Brace 53"/>
          <p:cNvSpPr/>
          <p:nvPr/>
        </p:nvSpPr>
        <p:spPr>
          <a:xfrm rot="16200000">
            <a:off x="4466447" y="2862975"/>
            <a:ext cx="163581" cy="2420426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>
              <a:latin typeface="Arial"/>
              <a:cs typeface="Arial"/>
            </a:endParaRPr>
          </a:p>
        </p:txBody>
      </p:sp>
      <p:sp>
        <p:nvSpPr>
          <p:cNvPr id="55" name="Right Brace 54"/>
          <p:cNvSpPr/>
          <p:nvPr/>
        </p:nvSpPr>
        <p:spPr>
          <a:xfrm rot="16200000">
            <a:off x="7358658" y="2768031"/>
            <a:ext cx="163582" cy="2610312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>
              <a:latin typeface="Arial"/>
              <a:cs typeface="Arial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75715" y="5264294"/>
            <a:ext cx="8332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    1995        1998             1999            2000                  2004         2012    2016</a:t>
            </a:r>
          </a:p>
        </p:txBody>
      </p:sp>
    </p:spTree>
    <p:extLst>
      <p:ext uri="{BB962C8B-B14F-4D97-AF65-F5344CB8AC3E}">
        <p14:creationId xmlns:p14="http://schemas.microsoft.com/office/powerpoint/2010/main" val="1101431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2"/>
          <a:stretch/>
        </p:blipFill>
        <p:spPr>
          <a:xfrm>
            <a:off x="4850779" y="1016793"/>
            <a:ext cx="3996337" cy="26742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209" y="847473"/>
            <a:ext cx="476157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High current (1-10 mA) studies with low-P photocathodes demonstrated that charge lifetime is improved by increasing laser spot size (spreading out ion damage).</a:t>
            </a:r>
          </a:p>
          <a:p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Measurements are underway using the CEBAF polarized source to characterize lifetime vs. spot size with high-P (&gt;85%) photocathodes.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12189" y="3467595"/>
            <a:ext cx="284223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smtClean="0"/>
              <a:t>CEBAF Polarized Inverted Load Lock Gun</a:t>
            </a:r>
            <a:endParaRPr lang="en-US" sz="1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" t="25463" r="12561" b="13768"/>
          <a:stretch/>
        </p:blipFill>
        <p:spPr>
          <a:xfrm>
            <a:off x="2286000" y="4025891"/>
            <a:ext cx="6757418" cy="23289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149" y="5245978"/>
            <a:ext cx="6062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1mA</a:t>
            </a:r>
            <a:endParaRPr lang="en-US" sz="1600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680227" y="5452946"/>
            <a:ext cx="150541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0" y="4247054"/>
            <a:ext cx="1951462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3252FF"/>
                </a:solidFill>
                <a:latin typeface="Arial" charset="0"/>
                <a:ea typeface="Arial" charset="0"/>
                <a:cs typeface="Arial" charset="0"/>
              </a:rPr>
              <a:t>Slope is proportional to  QE Decay</a:t>
            </a:r>
            <a:endParaRPr lang="en-US" sz="1600" dirty="0">
              <a:solidFill>
                <a:srgbClr val="3252FF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951462" y="4583151"/>
            <a:ext cx="1427358" cy="11152"/>
          </a:xfrm>
          <a:prstGeom prst="straightConnector1">
            <a:avLst/>
          </a:prstGeom>
          <a:ln>
            <a:solidFill>
              <a:srgbClr val="3252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ight Arrow 9"/>
          <p:cNvSpPr/>
          <p:nvPr/>
        </p:nvSpPr>
        <p:spPr>
          <a:xfrm>
            <a:off x="4999228" y="4453503"/>
            <a:ext cx="1925680" cy="1131029"/>
          </a:xfrm>
          <a:prstGeom prst="rightArrow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99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Increasing laser size reduces QE decay proportionally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32139" y="2018354"/>
            <a:ext cx="40290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 smtClean="0">
                <a:solidFill>
                  <a:srgbClr val="663366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Phys</a:t>
            </a:r>
            <a:r>
              <a:rPr lang="de-DE" sz="1400" dirty="0">
                <a:solidFill>
                  <a:srgbClr val="663366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. Rev. ST Accel. Beams </a:t>
            </a:r>
            <a:r>
              <a:rPr lang="de-DE" sz="1400" b="1" dirty="0">
                <a:solidFill>
                  <a:srgbClr val="663366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14</a:t>
            </a:r>
            <a:r>
              <a:rPr lang="de-DE" sz="1400" dirty="0">
                <a:solidFill>
                  <a:srgbClr val="663366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, 043501 (2011)</a:t>
            </a:r>
            <a:endParaRPr lang="en-US" sz="1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Text Box 26"/>
          <p:cNvSpPr txBox="1">
            <a:spLocks noChangeArrowheads="1"/>
          </p:cNvSpPr>
          <p:nvPr/>
        </p:nvSpPr>
        <p:spPr bwMode="auto">
          <a:xfrm>
            <a:off x="867644" y="86001"/>
            <a:ext cx="736695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Lifetime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studies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at mA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Beam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Current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618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6"/>
          <p:cNvSpPr txBox="1">
            <a:spLocks noChangeArrowheads="1"/>
          </p:cNvSpPr>
          <p:nvPr/>
        </p:nvSpPr>
        <p:spPr bwMode="auto">
          <a:xfrm>
            <a:off x="676897" y="74126"/>
            <a:ext cx="811876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Polarization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Studies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at mA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Beam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Current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6" b="11272"/>
          <a:stretch/>
        </p:blipFill>
        <p:spPr>
          <a:xfrm>
            <a:off x="3848100" y="879116"/>
            <a:ext cx="5195538" cy="2841983"/>
          </a:xfrm>
          <a:prstGeom prst="rect">
            <a:avLst/>
          </a:prstGeom>
        </p:spPr>
      </p:pic>
      <p:graphicFrame>
        <p:nvGraphicFramePr>
          <p:cNvPr id="4" name="shape">
            <a:extLst>
              <a:ext uri="{FF2B5EF4-FFF2-40B4-BE49-F238E27FC236}">
                <a16:creationId xmlns="" xmlns:xdr="http://schemas.openxmlformats.org/drawingml/2006/spreadsheetDrawing" xmlns:a16="http://schemas.microsoft.com/office/drawing/2014/main" xmlns:lc="http://schemas.openxmlformats.org/drawingml/2006/lockedCanvas" id="{D382F3AB-0933-455E-BFC3-2926090AD8D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4001358"/>
              </p:ext>
            </p:extLst>
          </p:nvPr>
        </p:nvGraphicFramePr>
        <p:xfrm>
          <a:off x="525037" y="3485840"/>
          <a:ext cx="8106937" cy="31530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8636" y="1131297"/>
            <a:ext cx="334846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For the first time, the spin polarization of a high-P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superlattice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photocathode is measured directly from low to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milliAmpere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intensity.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40287" y="854298"/>
            <a:ext cx="1703351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CEBAF Mott </a:t>
            </a:r>
            <a:r>
              <a:rPr lang="en-US" sz="1200" dirty="0" err="1" smtClean="0"/>
              <a:t>Polarimeter</a:t>
            </a:r>
            <a:endParaRPr lang="en-US" sz="1200" dirty="0"/>
          </a:p>
        </p:txBody>
      </p:sp>
      <p:cxnSp>
        <p:nvCxnSpPr>
          <p:cNvPr id="8" name="Straight Connector 7"/>
          <p:cNvCxnSpPr/>
          <p:nvPr/>
        </p:nvCxnSpPr>
        <p:spPr bwMode="auto">
          <a:xfrm flipH="1">
            <a:off x="1403505" y="4690502"/>
            <a:ext cx="6350000" cy="127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 flipV="1">
            <a:off x="7753505" y="5062351"/>
            <a:ext cx="0" cy="86600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4" name="Rectangle 13"/>
          <p:cNvSpPr/>
          <p:nvPr/>
        </p:nvSpPr>
        <p:spPr>
          <a:xfrm>
            <a:off x="3848100" y="3072032"/>
            <a:ext cx="5195538" cy="646331"/>
          </a:xfrm>
          <a:prstGeom prst="rect">
            <a:avLst/>
          </a:prstGeom>
          <a:solidFill>
            <a:schemeClr val="accent1">
              <a:alpha val="94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1200" b="1" dirty="0">
                <a:latin typeface="Arial" charset="0"/>
                <a:ea typeface="Arial" charset="0"/>
                <a:cs typeface="Arial" charset="0"/>
              </a:rPr>
              <a:t>The spin polarization of a high current (mA) beam is measured at CEBAF by extracting and accelerating a small fraction of the beam to a sub-percent accuracy Mott </a:t>
            </a:r>
            <a:r>
              <a:rPr lang="en-US" sz="1200" b="1" dirty="0" err="1">
                <a:latin typeface="Arial" charset="0"/>
                <a:ea typeface="Arial" charset="0"/>
                <a:cs typeface="Arial" charset="0"/>
              </a:rPr>
              <a:t>polarimeter</a:t>
            </a:r>
            <a:r>
              <a:rPr lang="en-US" sz="1200" b="1" dirty="0"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4033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95249"/>
            <a:ext cx="9143999" cy="571499"/>
          </a:xfrm>
        </p:spPr>
        <p:txBody>
          <a:bodyPr/>
          <a:lstStyle/>
          <a:p>
            <a:r>
              <a:rPr lang="en-US" sz="3200" dirty="0" smtClean="0"/>
              <a:t>High Polarization Photocathode R&amp;D</a:t>
            </a:r>
            <a:endParaRPr lang="en-US" sz="32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322345" y="1355520"/>
            <a:ext cx="4940973" cy="1877252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Font typeface="Wingdings" charset="2"/>
              <a:buChar char="§"/>
            </a:pPr>
            <a:r>
              <a:rPr lang="en-US" sz="2000" dirty="0" smtClean="0"/>
              <a:t>GaAs/</a:t>
            </a:r>
            <a:r>
              <a:rPr lang="en-US" sz="2000" dirty="0" err="1" smtClean="0"/>
              <a:t>GaAsP</a:t>
            </a:r>
            <a:r>
              <a:rPr lang="en-US" sz="2000" dirty="0" smtClean="0"/>
              <a:t> </a:t>
            </a:r>
            <a:r>
              <a:rPr lang="en-US" sz="2000" dirty="0" err="1"/>
              <a:t>superlattice</a:t>
            </a:r>
            <a:r>
              <a:rPr lang="en-US" sz="2000" dirty="0"/>
              <a:t> photocathode with </a:t>
            </a:r>
            <a:r>
              <a:rPr lang="en-US" sz="2000" dirty="0" err="1"/>
              <a:t>GaAsP</a:t>
            </a:r>
            <a:r>
              <a:rPr lang="en-US" sz="2000" dirty="0"/>
              <a:t>/</a:t>
            </a:r>
            <a:r>
              <a:rPr lang="en-US" sz="2000" dirty="0" err="1" smtClean="0"/>
              <a:t>AlAsP</a:t>
            </a:r>
            <a:r>
              <a:rPr lang="en-US" sz="2000" dirty="0" smtClean="0"/>
              <a:t> </a:t>
            </a:r>
            <a:r>
              <a:rPr lang="en-US" sz="2000" b="1" i="1" dirty="0"/>
              <a:t>Distributed Bragg Reflector</a:t>
            </a:r>
            <a:r>
              <a:rPr lang="en-US" sz="2000" i="1" dirty="0"/>
              <a:t> </a:t>
            </a:r>
            <a:r>
              <a:rPr lang="en-US" sz="2000" dirty="0" smtClean="0"/>
              <a:t>(DBR)</a:t>
            </a:r>
          </a:p>
          <a:p>
            <a:pPr>
              <a:buClr>
                <a:schemeClr val="tx1"/>
              </a:buClr>
              <a:buFont typeface="Wingdings" charset="2"/>
              <a:buChar char="§"/>
            </a:pPr>
            <a:r>
              <a:rPr lang="en-US" sz="2000" dirty="0"/>
              <a:t>T</a:t>
            </a:r>
            <a:r>
              <a:rPr lang="en-US" sz="2000" dirty="0" smtClean="0"/>
              <a:t>he </a:t>
            </a:r>
            <a:r>
              <a:rPr lang="en-US" sz="2000" dirty="0"/>
              <a:t>highest </a:t>
            </a:r>
            <a:r>
              <a:rPr lang="en-US" sz="2000" dirty="0" smtClean="0"/>
              <a:t>QE &amp; FOM </a:t>
            </a:r>
            <a:r>
              <a:rPr lang="en-US" sz="2000" dirty="0"/>
              <a:t>of any reported </a:t>
            </a:r>
            <a:r>
              <a:rPr lang="en-US" sz="2000" dirty="0" smtClean="0"/>
              <a:t>high polarization </a:t>
            </a:r>
            <a:r>
              <a:rPr lang="en-US" sz="2000" dirty="0"/>
              <a:t>photocathode </a:t>
            </a:r>
            <a:r>
              <a:rPr lang="en-US" sz="2000" dirty="0" smtClean="0"/>
              <a:t> </a:t>
            </a:r>
          </a:p>
          <a:p>
            <a:pPr marL="0" indent="0">
              <a:buNone/>
            </a:pPr>
            <a:endParaRPr lang="en-US" sz="1500" dirty="0" smtClean="0"/>
          </a:p>
        </p:txBody>
      </p:sp>
      <p:sp>
        <p:nvSpPr>
          <p:cNvPr id="8" name="Rectangle 7"/>
          <p:cNvSpPr/>
          <p:nvPr/>
        </p:nvSpPr>
        <p:spPr>
          <a:xfrm>
            <a:off x="627934" y="5950223"/>
            <a:ext cx="78881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Paper ready for </a:t>
            </a:r>
            <a:r>
              <a:rPr lang="en-US" sz="1400" dirty="0" smtClean="0"/>
              <a:t>APL </a:t>
            </a:r>
            <a:r>
              <a:rPr lang="en-US" sz="1400" dirty="0"/>
              <a:t>submission</a:t>
            </a:r>
            <a:r>
              <a:rPr lang="en-US" sz="1400" dirty="0" smtClean="0"/>
              <a:t>: </a:t>
            </a:r>
            <a:r>
              <a:rPr lang="en-US" sz="1400" dirty="0"/>
              <a:t>W. Liu, S. Zhang, </a:t>
            </a:r>
            <a:r>
              <a:rPr lang="en-US" sz="1400" dirty="0" smtClean="0"/>
              <a:t>M</a:t>
            </a:r>
            <a:r>
              <a:rPr lang="en-US" sz="1400" dirty="0"/>
              <a:t>. </a:t>
            </a:r>
            <a:r>
              <a:rPr lang="en-US" sz="1400" dirty="0" err="1" smtClean="0"/>
              <a:t>Stutzman</a:t>
            </a:r>
            <a:r>
              <a:rPr lang="en-US" sz="1400" dirty="0"/>
              <a:t>, </a:t>
            </a:r>
            <a:r>
              <a:rPr lang="en-US" sz="1400" dirty="0" smtClean="0"/>
              <a:t>M. </a:t>
            </a:r>
            <a:r>
              <a:rPr lang="en-US" sz="1400" dirty="0" err="1" smtClean="0"/>
              <a:t>Poelker</a:t>
            </a:r>
            <a:r>
              <a:rPr lang="en-US" sz="1400" dirty="0" smtClean="0"/>
              <a:t>, Y</a:t>
            </a:r>
            <a:r>
              <a:rPr lang="en-US" sz="1400" dirty="0"/>
              <a:t>. Chen, W. Lu, and A. Moy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4521" y="3521655"/>
            <a:ext cx="3861395" cy="2004296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586087" y="1170241"/>
            <a:ext cx="3557913" cy="4563604"/>
            <a:chOff x="6039702" y="824439"/>
            <a:chExt cx="3557913" cy="456360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39702" y="824439"/>
              <a:ext cx="3052680" cy="3255629"/>
            </a:xfrm>
            <a:prstGeom prst="rect">
              <a:avLst/>
            </a:prstGeom>
          </p:spPr>
        </p:pic>
        <p:cxnSp>
          <p:nvCxnSpPr>
            <p:cNvPr id="13" name="Straight Arrow Connector 12"/>
            <p:cNvCxnSpPr/>
            <p:nvPr/>
          </p:nvCxnSpPr>
          <p:spPr>
            <a:xfrm flipH="1" flipV="1">
              <a:off x="7624462" y="3695779"/>
              <a:ext cx="290213" cy="798737"/>
            </a:xfrm>
            <a:prstGeom prst="straightConnector1">
              <a:avLst/>
            </a:prstGeom>
            <a:ln w="38100" cmpd="sng">
              <a:solidFill>
                <a:srgbClr val="3366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/>
            <p:cNvSpPr/>
            <p:nvPr/>
          </p:nvSpPr>
          <p:spPr>
            <a:xfrm>
              <a:off x="7691731" y="4553128"/>
              <a:ext cx="131211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mtClean="0"/>
                <a:t>DBR Stack</a:t>
              </a:r>
              <a:endParaRPr lang="en-US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065363" y="4926378"/>
              <a:ext cx="132941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/>
                <a:t>Substrate</a:t>
              </a:r>
              <a:endParaRPr lang="en-US" dirty="0"/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H="1" flipV="1">
              <a:off x="7343958" y="3904977"/>
              <a:ext cx="247287" cy="1051204"/>
            </a:xfrm>
            <a:prstGeom prst="straightConnector1">
              <a:avLst/>
            </a:prstGeom>
            <a:ln w="38100" cmpd="sng">
              <a:solidFill>
                <a:srgbClr val="3366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H="1" flipV="1">
              <a:off x="8195180" y="2375321"/>
              <a:ext cx="399198" cy="1434168"/>
            </a:xfrm>
            <a:prstGeom prst="straightConnector1">
              <a:avLst/>
            </a:prstGeom>
            <a:ln w="38100" cmpd="sng">
              <a:solidFill>
                <a:srgbClr val="3366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/>
            <p:cNvSpPr/>
            <p:nvPr/>
          </p:nvSpPr>
          <p:spPr>
            <a:xfrm>
              <a:off x="8083829" y="3853154"/>
              <a:ext cx="151378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/>
                <a:t>SLSP</a:t>
              </a:r>
            </a:p>
            <a:p>
              <a:pPr algn="ctr"/>
              <a:r>
                <a:rPr lang="en-US" dirty="0" smtClean="0"/>
                <a:t>Photocathode</a:t>
              </a:r>
              <a:endParaRPr lang="en-US" dirty="0"/>
            </a:p>
          </p:txBody>
        </p:sp>
      </p:grpSp>
      <p:sp>
        <p:nvSpPr>
          <p:cNvPr id="7" name="Rectangle 6"/>
          <p:cNvSpPr/>
          <p:nvPr/>
        </p:nvSpPr>
        <p:spPr bwMode="auto">
          <a:xfrm>
            <a:off x="1563636" y="5100025"/>
            <a:ext cx="3699682" cy="362264"/>
          </a:xfrm>
          <a:prstGeom prst="rect">
            <a:avLst/>
          </a:prstGeom>
          <a:noFill/>
          <a:ln w="476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1563636" y="3978125"/>
            <a:ext cx="3741945" cy="395911"/>
          </a:xfrm>
          <a:prstGeom prst="rect">
            <a:avLst/>
          </a:prstGeom>
          <a:noFill/>
          <a:ln w="476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1337" y="3998714"/>
            <a:ext cx="8034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CEBAF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-41391" y="5098985"/>
            <a:ext cx="11320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DBR (R&amp;D)</a:t>
            </a:r>
          </a:p>
        </p:txBody>
      </p:sp>
      <p:cxnSp>
        <p:nvCxnSpPr>
          <p:cNvPr id="22" name="Straight Arrow Connector 21"/>
          <p:cNvCxnSpPr/>
          <p:nvPr/>
        </p:nvCxnSpPr>
        <p:spPr bwMode="auto">
          <a:xfrm>
            <a:off x="1027851" y="5268262"/>
            <a:ext cx="529508" cy="0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8" name="Straight Arrow Connector 27"/>
          <p:cNvCxnSpPr/>
          <p:nvPr/>
        </p:nvCxnSpPr>
        <p:spPr bwMode="auto">
          <a:xfrm>
            <a:off x="1027851" y="4165753"/>
            <a:ext cx="529508" cy="0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33478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29041" y="4018177"/>
            <a:ext cx="3291579" cy="910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Title 1"/>
          <p:cNvSpPr txBox="1">
            <a:spLocks/>
          </p:cNvSpPr>
          <p:nvPr/>
        </p:nvSpPr>
        <p:spPr>
          <a:xfrm>
            <a:off x="1529889" y="37071"/>
            <a:ext cx="6435426" cy="571499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High Power Target R&amp;D</a:t>
            </a: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610073" y="948806"/>
            <a:ext cx="3654158" cy="2356292"/>
            <a:chOff x="485375" y="1726648"/>
            <a:chExt cx="5597944" cy="3380147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422" b="16915"/>
            <a:stretch/>
          </p:blipFill>
          <p:spPr bwMode="auto">
            <a:xfrm>
              <a:off x="1183307" y="2429061"/>
              <a:ext cx="3581656" cy="26777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898304" y="1726648"/>
              <a:ext cx="2308173" cy="6181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dirty="0" smtClean="0">
                  <a:solidFill>
                    <a:srgbClr val="141654"/>
                  </a:solidFill>
                  <a:latin typeface="Arial"/>
                  <a:cs typeface="Arial"/>
                </a:rPr>
                <a:t>Stainless Steel Windows (0.25mm)</a:t>
              </a:r>
              <a:endParaRPr lang="en-US" sz="1100" dirty="0">
                <a:solidFill>
                  <a:srgbClr val="141654"/>
                </a:solidFill>
                <a:latin typeface="Arial"/>
                <a:cs typeface="Arial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412906" y="1802848"/>
              <a:ext cx="1371599" cy="375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dirty="0" smtClean="0">
                  <a:solidFill>
                    <a:srgbClr val="141654"/>
                  </a:solidFill>
                  <a:latin typeface="Arial"/>
                  <a:cs typeface="Arial"/>
                </a:rPr>
                <a:t>LBE (2mm)</a:t>
              </a:r>
              <a:endParaRPr lang="en-US" sz="1100" dirty="0">
                <a:solidFill>
                  <a:srgbClr val="141654"/>
                </a:solidFill>
                <a:latin typeface="Arial"/>
                <a:cs typeface="Arial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85375" y="2727489"/>
              <a:ext cx="1395864" cy="375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dirty="0" smtClean="0">
                  <a:solidFill>
                    <a:srgbClr val="0000FF"/>
                  </a:solidFill>
                  <a:latin typeface="Arial"/>
                  <a:cs typeface="Arial"/>
                </a:rPr>
                <a:t>Input (e</a:t>
              </a:r>
              <a:r>
                <a:rPr lang="en-US" sz="1100" baseline="30000" dirty="0" smtClean="0">
                  <a:solidFill>
                    <a:srgbClr val="0000FF"/>
                  </a:solidFill>
                  <a:latin typeface="Arial"/>
                  <a:cs typeface="Arial"/>
                </a:rPr>
                <a:t>-</a:t>
              </a:r>
              <a:r>
                <a:rPr lang="en-US" sz="1100" dirty="0" smtClean="0">
                  <a:solidFill>
                    <a:srgbClr val="0000FF"/>
                  </a:solidFill>
                  <a:latin typeface="Arial"/>
                  <a:cs typeface="Arial"/>
                </a:rPr>
                <a:t>)</a:t>
              </a:r>
              <a:endParaRPr lang="en-US" sz="1100" dirty="0">
                <a:solidFill>
                  <a:srgbClr val="0000FF"/>
                </a:solidFill>
                <a:latin typeface="Arial"/>
                <a:cs typeface="Arial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267128" y="2396823"/>
              <a:ext cx="1816191" cy="375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dirty="0" smtClean="0">
                  <a:solidFill>
                    <a:srgbClr val="FF0000"/>
                  </a:solidFill>
                  <a:latin typeface="Arial"/>
                  <a:cs typeface="Arial"/>
                </a:rPr>
                <a:t>Output (e</a:t>
              </a:r>
              <a:r>
                <a:rPr lang="en-US" sz="1100" baseline="30000" dirty="0" smtClean="0">
                  <a:solidFill>
                    <a:srgbClr val="FF0000"/>
                  </a:solidFill>
                  <a:latin typeface="Arial"/>
                  <a:cs typeface="Arial"/>
                </a:rPr>
                <a:t>-</a:t>
              </a:r>
              <a:r>
                <a:rPr lang="en-US" sz="1100" dirty="0" smtClean="0">
                  <a:solidFill>
                    <a:srgbClr val="FF0000"/>
                  </a:solidFill>
                  <a:latin typeface="Arial"/>
                  <a:cs typeface="Arial"/>
                </a:rPr>
                <a:t>,e</a:t>
              </a:r>
              <a:r>
                <a:rPr lang="en-US" sz="1100" baseline="30000" dirty="0" smtClean="0">
                  <a:solidFill>
                    <a:srgbClr val="FF0000"/>
                  </a:solidFill>
                  <a:latin typeface="Arial"/>
                  <a:cs typeface="Arial"/>
                </a:rPr>
                <a:t>+</a:t>
              </a:r>
              <a:r>
                <a:rPr lang="en-US" sz="1100" dirty="0" smtClean="0">
                  <a:solidFill>
                    <a:srgbClr val="FF0000"/>
                  </a:solidFill>
                  <a:latin typeface="Arial"/>
                  <a:cs typeface="Arial"/>
                </a:rPr>
                <a:t>,</a:t>
              </a:r>
              <a:r>
                <a:rPr lang="el-GR" sz="1100" dirty="0" smtClean="0">
                  <a:solidFill>
                    <a:srgbClr val="FF0000"/>
                  </a:solidFill>
                  <a:latin typeface="Arial"/>
                  <a:cs typeface="Arial"/>
                </a:rPr>
                <a:t>γ</a:t>
              </a:r>
              <a:r>
                <a:rPr lang="en-US" sz="1100" dirty="0" smtClean="0">
                  <a:solidFill>
                    <a:srgbClr val="FF0000"/>
                  </a:solidFill>
                  <a:latin typeface="Arial"/>
                  <a:cs typeface="Arial"/>
                </a:rPr>
                <a:t>)</a:t>
              </a:r>
              <a:endParaRPr lang="en-US" sz="1100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1172562" y="3085839"/>
              <a:ext cx="973924" cy="66818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1888906" y="2336248"/>
              <a:ext cx="1146775" cy="118407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1888906" y="2336248"/>
              <a:ext cx="1085229" cy="128039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8" idx="2"/>
            </p:cNvCxnSpPr>
            <p:nvPr/>
          </p:nvCxnSpPr>
          <p:spPr>
            <a:xfrm flipH="1">
              <a:off x="2999534" y="2178133"/>
              <a:ext cx="1099172" cy="164308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H="1">
              <a:off x="3876414" y="2727489"/>
              <a:ext cx="908092" cy="87507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1431706" y="3931821"/>
              <a:ext cx="1416702" cy="0"/>
            </a:xfrm>
            <a:prstGeom prst="straightConnector1">
              <a:avLst/>
            </a:prstGeom>
            <a:ln w="19050">
              <a:solidFill>
                <a:srgbClr val="00339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3206479" y="3931821"/>
              <a:ext cx="1416702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1431706" y="3776246"/>
              <a:ext cx="1416702" cy="0"/>
            </a:xfrm>
            <a:prstGeom prst="straightConnector1">
              <a:avLst/>
            </a:prstGeom>
            <a:ln w="19050">
              <a:solidFill>
                <a:srgbClr val="00339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1431706" y="4084221"/>
              <a:ext cx="1416702" cy="0"/>
            </a:xfrm>
            <a:prstGeom prst="straightConnector1">
              <a:avLst/>
            </a:prstGeom>
            <a:ln w="19050">
              <a:solidFill>
                <a:srgbClr val="00339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3222104" y="4084221"/>
              <a:ext cx="1362506" cy="31750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V="1">
              <a:off x="3222104" y="3457038"/>
              <a:ext cx="1362506" cy="319208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" name="Picture 2" descr="N:\Project Engineering\14-1003 2 MeV w Liquid Metal Pump\LBE Loop 2 MeV\IMG_379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3" t="3372" r="21359" b="5199"/>
          <a:stretch/>
        </p:blipFill>
        <p:spPr bwMode="auto">
          <a:xfrm>
            <a:off x="621468" y="3447717"/>
            <a:ext cx="1345454" cy="29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-1" y="862395"/>
            <a:ext cx="571178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dirty="0">
                <a:latin typeface="Arial"/>
                <a:cs typeface="Arial"/>
              </a:rPr>
              <a:t>Liquid Metal Target </a:t>
            </a:r>
            <a:r>
              <a:rPr lang="en-US" smtClean="0">
                <a:latin typeface="Arial"/>
                <a:cs typeface="Arial"/>
              </a:rPr>
              <a:t>– lead-</a:t>
            </a:r>
            <a:r>
              <a:rPr lang="en-US" dirty="0">
                <a:latin typeface="Arial"/>
                <a:cs typeface="Arial"/>
              </a:rPr>
              <a:t>bismuth </a:t>
            </a:r>
            <a:r>
              <a:rPr lang="en-US" dirty="0" smtClean="0">
                <a:latin typeface="Arial"/>
                <a:cs typeface="Arial"/>
              </a:rPr>
              <a:t>eutectic </a:t>
            </a:r>
            <a:r>
              <a:rPr lang="en-US" dirty="0">
                <a:latin typeface="Arial"/>
                <a:cs typeface="Arial"/>
              </a:rPr>
              <a:t>(LBE)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High Z = 82, 83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Low melting point: 124°C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High boiling point: </a:t>
            </a:r>
            <a:r>
              <a:rPr lang="en-US" dirty="0" smtClean="0">
                <a:latin typeface="Arial"/>
                <a:cs typeface="Arial"/>
              </a:rPr>
              <a:t>1670°</a:t>
            </a:r>
            <a:r>
              <a:rPr lang="en-US" dirty="0">
                <a:latin typeface="Arial"/>
                <a:cs typeface="Arial"/>
              </a:rPr>
              <a:t>C</a:t>
            </a:r>
          </a:p>
          <a:p>
            <a:pPr marL="285750" indent="-285750">
              <a:buFont typeface="Wingdings" charset="2"/>
              <a:buChar char="ü"/>
            </a:pPr>
            <a:r>
              <a:rPr lang="en-US" dirty="0">
                <a:latin typeface="Arial"/>
                <a:cs typeface="Arial"/>
              </a:rPr>
              <a:t>Multiple </a:t>
            </a:r>
            <a:r>
              <a:rPr lang="en-US" dirty="0" smtClean="0">
                <a:latin typeface="Arial"/>
                <a:cs typeface="Arial"/>
              </a:rPr>
              <a:t>LBE targets </a:t>
            </a:r>
            <a:r>
              <a:rPr lang="en-US" dirty="0">
                <a:latin typeface="Arial"/>
                <a:cs typeface="Arial"/>
              </a:rPr>
              <a:t>tested on various accelerators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Natural </a:t>
            </a:r>
            <a:r>
              <a:rPr lang="en-US" dirty="0">
                <a:latin typeface="Arial"/>
                <a:cs typeface="Arial"/>
              </a:rPr>
              <a:t>Circulation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Mechanical Pumping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Electromagnetic Pumping</a:t>
            </a:r>
          </a:p>
          <a:p>
            <a:pPr marL="285750" indent="-285750">
              <a:buFont typeface="Wingdings" charset="2"/>
              <a:buChar char="ü"/>
            </a:pPr>
            <a:r>
              <a:rPr lang="en-US" dirty="0" smtClean="0">
                <a:latin typeface="Arial"/>
                <a:cs typeface="Arial"/>
              </a:rPr>
              <a:t>Approaching </a:t>
            </a:r>
            <a:r>
              <a:rPr lang="en-US" dirty="0">
                <a:latin typeface="Arial"/>
                <a:cs typeface="Arial"/>
              </a:rPr>
              <a:t>10 kW power level, CW</a:t>
            </a:r>
          </a:p>
        </p:txBody>
      </p:sp>
      <p:pic>
        <p:nvPicPr>
          <p:cNvPr id="29" name="Picture 2" descr="N:\Project Engineering\14-0004 Liquid Metal Pump\LBE Loop 4.0 (Magnetic Pump)\20140521_10343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7" t="10134" r="14808" b="16283"/>
          <a:stretch/>
        </p:blipFill>
        <p:spPr bwMode="auto">
          <a:xfrm>
            <a:off x="3895635" y="3447717"/>
            <a:ext cx="1378446" cy="29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" descr="N:\File Transfer\McCarter, James\LBE pump\20150529_14131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90" r="16947"/>
          <a:stretch/>
        </p:blipFill>
        <p:spPr bwMode="auto">
          <a:xfrm>
            <a:off x="2230884" y="3447716"/>
            <a:ext cx="1447491" cy="29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5970756" y="6076137"/>
            <a:ext cx="31006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/>
              <a:t>Slide courtesy of James McCarter</a:t>
            </a:r>
            <a:endParaRPr lang="en-US" sz="1600" b="1" i="1" dirty="0"/>
          </a:p>
        </p:txBody>
      </p:sp>
    </p:spTree>
    <p:extLst>
      <p:ext uri="{BB962C8B-B14F-4D97-AF65-F5344CB8AC3E}">
        <p14:creationId xmlns:p14="http://schemas.microsoft.com/office/powerpoint/2010/main" val="2176556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61950" y="103893"/>
            <a:ext cx="8734425" cy="571499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Summary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0" y="1343852"/>
            <a:ext cx="9096375" cy="4893647"/>
          </a:xfrm>
          <a:prstGeom prst="rect">
            <a:avLst/>
          </a:prstGeom>
          <a:noFill/>
          <a:ln w="57150" cmpd="thickThin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  <a:defRPr/>
            </a:pP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The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PEPPo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technique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provides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access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to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highly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spin-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polarized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positrons in a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reliable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, radioactive-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less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, and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low</a:t>
            </a:r>
            <a:r>
              <a:rPr lang="fr-FR" sz="2400" dirty="0" err="1">
                <a:solidFill>
                  <a:srgbClr val="000000"/>
                </a:solidFill>
                <a:latin typeface="Arial"/>
                <a:cs typeface="Arial"/>
              </a:rPr>
              <a:t>-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cost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method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opening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access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to a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wide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community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.</a:t>
            </a:r>
          </a:p>
          <a:p>
            <a:pPr>
              <a:defRPr/>
            </a:pPr>
            <a:endParaRPr lang="fr-FR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A high-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energy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polarized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positron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beam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program in the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context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of CEBAF 12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GeV</a:t>
            </a:r>
            <a:r>
              <a:rPr lang="fr-FR" sz="24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(and JLEIC)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based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on the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PEPPo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technique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is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being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explored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.</a:t>
            </a:r>
          </a:p>
          <a:p>
            <a:pPr marL="342900" indent="-342900">
              <a:buFont typeface="Arial"/>
              <a:buChar char="•"/>
              <a:defRPr/>
            </a:pPr>
            <a:endParaRPr lang="fr-FR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Your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attendance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and input at JPos17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is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welcomed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please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visit</a:t>
            </a:r>
            <a:r>
              <a:rPr lang="fr-FR" sz="2400" dirty="0">
                <a:solidFill>
                  <a:srgbClr val="000000"/>
                </a:solidFill>
                <a:latin typeface="Arial"/>
                <a:cs typeface="Arial"/>
              </a:rPr>
              <a:t>: </a:t>
            </a:r>
            <a:r>
              <a:rPr lang="fr-FR" sz="2400" dirty="0">
                <a:solidFill>
                  <a:srgbClr val="000000"/>
                </a:solidFill>
                <a:latin typeface="Arial"/>
                <a:cs typeface="Arial"/>
                <a:hlinkClick r:id="rId2"/>
              </a:rPr>
              <a:t>https://www.jlab.org/conferences/JPos2017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  <a:hlinkClick r:id="rId2"/>
              </a:rPr>
              <a:t>/</a:t>
            </a:r>
            <a:endParaRPr lang="fr-FR" sz="24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  <a:defRPr/>
            </a:pPr>
            <a:endParaRPr lang="fr-FR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If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you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would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like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to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participate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in the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newly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formed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Jefferson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Lab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Positron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Working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Group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please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visit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: 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  <a:hlinkClick r:id="rId3"/>
              </a:rPr>
              <a:t>wiki.jlab.org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  <a:hlinkClick r:id="rId3"/>
              </a:rPr>
              <a:t>/pwg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endParaRPr lang="fr-FR" sz="240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1772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03-31 at 6.08.09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0178" y="818798"/>
            <a:ext cx="3636318" cy="610644"/>
          </a:xfrm>
          <a:prstGeom prst="rect">
            <a:avLst/>
          </a:prstGeom>
        </p:spPr>
      </p:pic>
      <p:sp>
        <p:nvSpPr>
          <p:cNvPr id="3" name="Slide Number Placeholder 3"/>
          <p:cNvSpPr txBox="1">
            <a:spLocks/>
          </p:cNvSpPr>
          <p:nvPr/>
        </p:nvSpPr>
        <p:spPr>
          <a:xfrm>
            <a:off x="7046912" y="6409134"/>
            <a:ext cx="2133600" cy="47625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C286891-CFE1-4A04-9AC8-97E1B6A416DF}" type="slidenum">
              <a:rPr lang="en-US" smtClean="0">
                <a:solidFill>
                  <a:srgbClr val="000000"/>
                </a:solidFill>
              </a:rPr>
              <a:pPr/>
              <a:t>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93721" y="6085178"/>
            <a:ext cx="7469609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  <a:cs typeface="Arial"/>
              </a:rPr>
              <a:t>E.A. </a:t>
            </a:r>
            <a:r>
              <a:rPr lang="en-US" sz="1400" b="1" dirty="0" err="1">
                <a:solidFill>
                  <a:srgbClr val="000000"/>
                </a:solidFill>
                <a:latin typeface="Arial"/>
                <a:cs typeface="Arial"/>
              </a:rPr>
              <a:t>Kuraev</a:t>
            </a:r>
            <a:r>
              <a:rPr lang="en-US" sz="1400" b="1" dirty="0">
                <a:solidFill>
                  <a:srgbClr val="000000"/>
                </a:solidFill>
                <a:latin typeface="Arial"/>
                <a:cs typeface="Arial"/>
              </a:rPr>
              <a:t>, Y.M. </a:t>
            </a:r>
            <a:r>
              <a:rPr lang="en-US" sz="1400" b="1" dirty="0" err="1">
                <a:solidFill>
                  <a:srgbClr val="000000"/>
                </a:solidFill>
                <a:latin typeface="Arial"/>
                <a:cs typeface="Arial"/>
              </a:rPr>
              <a:t>Bystritskiy</a:t>
            </a:r>
            <a:r>
              <a:rPr lang="en-US" sz="1400" b="1" dirty="0">
                <a:solidFill>
                  <a:srgbClr val="000000"/>
                </a:solidFill>
                <a:latin typeface="Arial"/>
                <a:cs typeface="Arial"/>
              </a:rPr>
              <a:t>, M. </a:t>
            </a:r>
            <a:r>
              <a:rPr lang="en-US" sz="1400" b="1" dirty="0" err="1">
                <a:solidFill>
                  <a:srgbClr val="000000"/>
                </a:solidFill>
                <a:latin typeface="Arial"/>
                <a:cs typeface="Arial"/>
              </a:rPr>
              <a:t>Shatnev</a:t>
            </a:r>
            <a:r>
              <a:rPr lang="en-US" sz="1400" b="1" dirty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en-US" sz="1400" b="1" dirty="0" err="1">
                <a:solidFill>
                  <a:srgbClr val="000000"/>
                </a:solidFill>
                <a:latin typeface="Arial"/>
                <a:cs typeface="Arial"/>
              </a:rPr>
              <a:t>E.Tomasi-Gustafsson</a:t>
            </a:r>
            <a:r>
              <a:rPr lang="en-US" sz="1400" b="1" dirty="0">
                <a:solidFill>
                  <a:srgbClr val="000000"/>
                </a:solidFill>
                <a:latin typeface="Arial"/>
                <a:cs typeface="Arial"/>
              </a:rPr>
              <a:t>, PRC 81 (2010) 055208</a:t>
            </a:r>
            <a:endParaRPr 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7" name="Text Box 26"/>
          <p:cNvSpPr txBox="1">
            <a:spLocks noChangeArrowheads="1"/>
          </p:cNvSpPr>
          <p:nvPr/>
        </p:nvSpPr>
        <p:spPr bwMode="auto">
          <a:xfrm>
            <a:off x="178189" y="52068"/>
            <a:ext cx="890981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Polarized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Bremmstrahlung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and Pair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Creation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78190" y="1585997"/>
            <a:ext cx="4189272" cy="4348618"/>
            <a:chOff x="67154" y="1614080"/>
            <a:chExt cx="4504846" cy="4921144"/>
          </a:xfrm>
        </p:grpSpPr>
        <p:pic>
          <p:nvPicPr>
            <p:cNvPr id="9" name="Picture 36" descr="fig20-left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54" y="1855046"/>
              <a:ext cx="4504846" cy="4504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23"/>
            <p:cNvSpPr txBox="1">
              <a:spLocks noChangeArrowheads="1"/>
            </p:cNvSpPr>
            <p:nvPr/>
          </p:nvSpPr>
          <p:spPr bwMode="auto">
            <a:xfrm>
              <a:off x="1287986" y="1614080"/>
              <a:ext cx="2141290" cy="42478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en-US" altLang="en-US" sz="1800" i="1" smtClean="0">
                  <a:solidFill>
                    <a:srgbClr val="000000"/>
                  </a:solidFill>
                  <a:latin typeface="Arial"/>
                  <a:cs typeface="Arial"/>
                </a:rPr>
                <a:t>Bremsstrahlung</a:t>
              </a:r>
              <a:endParaRPr lang="en-US" altLang="en-US" sz="1800" i="1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6200000">
              <a:off x="-612118" y="4012097"/>
              <a:ext cx="1870169" cy="43923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latin typeface="Arial"/>
                  <a:cs typeface="Arial"/>
                </a:rPr>
                <a:t>P</a:t>
              </a:r>
              <a:r>
                <a:rPr lang="en-US" baseline="-25000" dirty="0" err="1" smtClean="0">
                  <a:latin typeface="Arial"/>
                  <a:cs typeface="Arial"/>
                </a:rPr>
                <a:t>circ</a:t>
              </a:r>
              <a:r>
                <a:rPr lang="en-US" dirty="0" smtClean="0">
                  <a:latin typeface="Arial"/>
                  <a:cs typeface="Arial"/>
                </a:rPr>
                <a:t>(</a:t>
              </a:r>
              <a:r>
                <a:rPr lang="en-US" dirty="0" smtClean="0">
                  <a:latin typeface="Symbol" charset="2"/>
                  <a:cs typeface="Symbol" charset="2"/>
                </a:rPr>
                <a:t>g</a:t>
              </a:r>
              <a:r>
                <a:rPr lang="en-US" dirty="0" smtClean="0">
                  <a:latin typeface="Arial"/>
                  <a:cs typeface="Arial"/>
                </a:rPr>
                <a:t>) / </a:t>
              </a:r>
              <a:r>
                <a:rPr lang="en-US" dirty="0" err="1" smtClean="0">
                  <a:latin typeface="Arial"/>
                  <a:cs typeface="Arial"/>
                </a:rPr>
                <a:t>P</a:t>
              </a:r>
              <a:r>
                <a:rPr lang="en-US" baseline="-25000" dirty="0" err="1" smtClean="0">
                  <a:latin typeface="Arial"/>
                  <a:cs typeface="Arial"/>
                </a:rPr>
                <a:t>z</a:t>
              </a:r>
              <a:r>
                <a:rPr lang="en-US" baseline="-25000" dirty="0" smtClean="0">
                  <a:latin typeface="Arial"/>
                  <a:cs typeface="Arial"/>
                </a:rPr>
                <a:t> </a:t>
              </a:r>
              <a:r>
                <a:rPr lang="en-US" dirty="0" smtClean="0">
                  <a:latin typeface="Arial"/>
                  <a:cs typeface="Arial"/>
                </a:rPr>
                <a:t>(e</a:t>
              </a:r>
              <a:r>
                <a:rPr lang="en-US" baseline="30000" dirty="0" smtClean="0">
                  <a:latin typeface="Arial"/>
                  <a:cs typeface="Arial"/>
                </a:rPr>
                <a:t>-</a:t>
              </a:r>
              <a:r>
                <a:rPr lang="en-US" dirty="0" smtClean="0">
                  <a:latin typeface="Arial"/>
                  <a:cs typeface="Arial"/>
                </a:rPr>
                <a:t>)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031073" y="6145834"/>
              <a:ext cx="919354" cy="38939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 err="1" smtClean="0">
                  <a:solidFill>
                    <a:srgbClr val="FF0000"/>
                  </a:solidFill>
                  <a:latin typeface="Arial"/>
                  <a:cs typeface="Arial"/>
                </a:rPr>
                <a:t>E</a:t>
              </a:r>
              <a:r>
                <a:rPr lang="en-US" sz="1600" b="1" baseline="-25000" dirty="0" err="1" smtClean="0">
                  <a:solidFill>
                    <a:srgbClr val="FF0000"/>
                  </a:solidFill>
                  <a:latin typeface="Symbol" charset="2"/>
                  <a:cs typeface="Symbol" charset="2"/>
                </a:rPr>
                <a:t>g</a:t>
              </a:r>
              <a:r>
                <a:rPr lang="en-US" sz="1600" baseline="-25000" dirty="0" smtClean="0">
                  <a:latin typeface="Arial"/>
                  <a:cs typeface="Arial"/>
                </a:rPr>
                <a:t> </a:t>
              </a:r>
              <a:r>
                <a:rPr lang="en-US" sz="1600" dirty="0" smtClean="0">
                  <a:latin typeface="Arial"/>
                  <a:cs typeface="Arial"/>
                </a:rPr>
                <a:t>/ </a:t>
              </a:r>
              <a:r>
                <a:rPr lang="en-US" sz="1600" dirty="0" err="1" smtClean="0">
                  <a:latin typeface="Arial"/>
                  <a:cs typeface="Arial"/>
                </a:rPr>
                <a:t>T</a:t>
              </a:r>
              <a:r>
                <a:rPr lang="en-US" sz="1600" baseline="-25000" dirty="0" err="1" smtClean="0">
                  <a:latin typeface="Arial"/>
                  <a:cs typeface="Arial"/>
                </a:rPr>
                <a:t>e</a:t>
              </a:r>
              <a:r>
                <a:rPr lang="en-US" sz="1600" baseline="-25000" dirty="0" smtClean="0">
                  <a:latin typeface="Arial"/>
                  <a:cs typeface="Arial"/>
                </a:rPr>
                <a:t>-</a:t>
              </a:r>
              <a:endParaRPr lang="en-US" sz="1600" baseline="-25000" dirty="0">
                <a:latin typeface="Arial"/>
                <a:cs typeface="Arial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728526" y="1611397"/>
            <a:ext cx="4229100" cy="4313855"/>
            <a:chOff x="4572000" y="1649075"/>
            <a:chExt cx="4504846" cy="4901815"/>
          </a:xfrm>
        </p:grpSpPr>
        <p:pic>
          <p:nvPicPr>
            <p:cNvPr id="14" name="Picture 37" descr="fig20-right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1870061"/>
              <a:ext cx="4504846" cy="4504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5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74593763"/>
                </p:ext>
              </p:extLst>
            </p:nvPr>
          </p:nvGraphicFramePr>
          <p:xfrm>
            <a:off x="4582451" y="2737821"/>
            <a:ext cx="114300" cy="215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55" name="Equation" r:id="rId7" imgW="114120" imgH="215640" progId="Equation.3">
                    <p:embed/>
                  </p:oleObj>
                </mc:Choice>
                <mc:Fallback>
                  <p:oleObj name="Equation" r:id="rId7" imgW="11412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82451" y="2737821"/>
                          <a:ext cx="114300" cy="2159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TextBox 24"/>
            <p:cNvSpPr txBox="1">
              <a:spLocks noChangeArrowheads="1"/>
            </p:cNvSpPr>
            <p:nvPr/>
          </p:nvSpPr>
          <p:spPr bwMode="auto">
            <a:xfrm>
              <a:off x="6049022" y="1649075"/>
              <a:ext cx="1804385" cy="42692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en-US" altLang="en-US" sz="1800" i="1" dirty="0" smtClean="0">
                  <a:solidFill>
                    <a:schemeClr val="tx1"/>
                  </a:solidFill>
                  <a:latin typeface="Arial"/>
                  <a:cs typeface="Arial"/>
                </a:rPr>
                <a:t>Pair </a:t>
              </a:r>
              <a:r>
                <a:rPr lang="en-US" altLang="en-US" sz="1800" i="1" dirty="0">
                  <a:solidFill>
                    <a:schemeClr val="tx1"/>
                  </a:solidFill>
                  <a:latin typeface="Arial"/>
                  <a:cs typeface="Arial"/>
                </a:rPr>
                <a:t>Creation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 rot="16200000">
              <a:off x="3825218" y="4017566"/>
              <a:ext cx="1998337" cy="43522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latin typeface="Arial"/>
                  <a:cs typeface="Arial"/>
                </a:rPr>
                <a:t>P</a:t>
              </a:r>
              <a:r>
                <a:rPr lang="en-US" baseline="-25000" dirty="0" err="1" smtClean="0">
                  <a:latin typeface="Arial"/>
                  <a:cs typeface="Arial"/>
                </a:rPr>
                <a:t>z</a:t>
              </a:r>
              <a:r>
                <a:rPr lang="en-US" baseline="-25000" dirty="0" smtClean="0">
                  <a:latin typeface="Arial"/>
                  <a:cs typeface="Arial"/>
                </a:rPr>
                <a:t> </a:t>
              </a:r>
              <a:r>
                <a:rPr lang="en-US" dirty="0" smtClean="0">
                  <a:latin typeface="Arial"/>
                  <a:cs typeface="Arial"/>
                </a:rPr>
                <a:t>(e</a:t>
              </a:r>
              <a:r>
                <a:rPr lang="en-US" baseline="30000" dirty="0" smtClean="0">
                  <a:latin typeface="Arial"/>
                  <a:cs typeface="Arial"/>
                </a:rPr>
                <a:t>+</a:t>
              </a:r>
              <a:r>
                <a:rPr lang="en-US" dirty="0" smtClean="0">
                  <a:latin typeface="Arial"/>
                  <a:cs typeface="Arial"/>
                </a:rPr>
                <a:t>) / </a:t>
              </a:r>
              <a:r>
                <a:rPr lang="en-US" dirty="0" err="1" smtClean="0">
                  <a:latin typeface="Arial"/>
                  <a:cs typeface="Arial"/>
                </a:rPr>
                <a:t>P</a:t>
              </a:r>
              <a:r>
                <a:rPr lang="en-US" baseline="-25000" dirty="0" err="1" smtClean="0">
                  <a:latin typeface="Arial"/>
                  <a:cs typeface="Arial"/>
                </a:rPr>
                <a:t>circ</a:t>
              </a:r>
              <a:r>
                <a:rPr lang="en-US" dirty="0" smtClean="0">
                  <a:latin typeface="Arial"/>
                  <a:cs typeface="Arial"/>
                </a:rPr>
                <a:t> (</a:t>
              </a:r>
              <a:r>
                <a:rPr lang="en-US" dirty="0" smtClean="0">
                  <a:latin typeface="Symbol" charset="2"/>
                  <a:cs typeface="Symbol" charset="2"/>
                </a:rPr>
                <a:t>g</a:t>
              </a:r>
              <a:r>
                <a:rPr lang="en-US" dirty="0" smtClean="0">
                  <a:latin typeface="Arial"/>
                  <a:cs typeface="Arial"/>
                </a:rPr>
                <a:t>)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925686" y="6159546"/>
              <a:ext cx="1927721" cy="39134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 err="1" smtClean="0">
                  <a:solidFill>
                    <a:srgbClr val="FF0000"/>
                  </a:solidFill>
                  <a:latin typeface="Arial"/>
                  <a:cs typeface="Arial"/>
                </a:rPr>
                <a:t>T</a:t>
              </a:r>
              <a:r>
                <a:rPr lang="en-US" sz="1600" b="1" baseline="-25000" dirty="0" err="1" smtClean="0">
                  <a:solidFill>
                    <a:srgbClr val="FF0000"/>
                  </a:solidFill>
                  <a:latin typeface="Arial"/>
                  <a:cs typeface="Arial"/>
                </a:rPr>
                <a:t>e</a:t>
              </a:r>
              <a:r>
                <a:rPr lang="en-US" sz="1600" b="1" baseline="-25000" dirty="0" smtClean="0">
                  <a:solidFill>
                    <a:srgbClr val="FF0000"/>
                  </a:solidFill>
                  <a:latin typeface="Arial"/>
                  <a:cs typeface="Arial"/>
                </a:rPr>
                <a:t>+</a:t>
              </a:r>
              <a:r>
                <a:rPr lang="en-US" sz="1600" dirty="0" smtClean="0">
                  <a:latin typeface="Arial"/>
                  <a:cs typeface="Arial"/>
                </a:rPr>
                <a:t> / (</a:t>
              </a:r>
              <a:r>
                <a:rPr lang="en-US" sz="1600" dirty="0" err="1" smtClean="0">
                  <a:latin typeface="Arial"/>
                  <a:cs typeface="Arial"/>
                </a:rPr>
                <a:t>E</a:t>
              </a:r>
              <a:r>
                <a:rPr lang="en-US" sz="1600" baseline="-25000" dirty="0" err="1" smtClean="0">
                  <a:latin typeface="Symbol" charset="2"/>
                  <a:cs typeface="Symbol" charset="2"/>
                </a:rPr>
                <a:t>g</a:t>
              </a:r>
              <a:r>
                <a:rPr lang="en-US" sz="1600" dirty="0" smtClean="0">
                  <a:latin typeface="Arial"/>
                  <a:cs typeface="Arial"/>
                </a:rPr>
                <a:t> – 2m</a:t>
              </a:r>
              <a:r>
                <a:rPr lang="en-US" sz="1600" baseline="-25000" dirty="0" smtClean="0">
                  <a:latin typeface="Arial"/>
                  <a:cs typeface="Arial"/>
                </a:rPr>
                <a:t>e+</a:t>
              </a:r>
              <a:r>
                <a:rPr lang="en-US" sz="1600" dirty="0" smtClean="0">
                  <a:latin typeface="Arial"/>
                  <a:cs typeface="Arial"/>
                </a:rPr>
                <a:t>)</a:t>
              </a:r>
              <a:endParaRPr lang="en-US" sz="160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2652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82900" y="2882900"/>
            <a:ext cx="369524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Back Up Slides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067708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71865" y="3636277"/>
            <a:ext cx="4084111" cy="2716396"/>
            <a:chOff x="271865" y="3680073"/>
            <a:chExt cx="4084111" cy="2716396"/>
          </a:xfrm>
        </p:grpSpPr>
        <p:sp>
          <p:nvSpPr>
            <p:cNvPr id="3" name="Rectangle 2"/>
            <p:cNvSpPr/>
            <p:nvPr/>
          </p:nvSpPr>
          <p:spPr>
            <a:xfrm>
              <a:off x="271865" y="3680073"/>
              <a:ext cx="4084111" cy="27163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 Box 14"/>
            <p:cNvSpPr txBox="1">
              <a:spLocks noChangeArrowheads="1"/>
            </p:cNvSpPr>
            <p:nvPr/>
          </p:nvSpPr>
          <p:spPr bwMode="auto">
            <a:xfrm>
              <a:off x="839972" y="5969471"/>
              <a:ext cx="3198627" cy="30777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fr-FR" sz="1400" dirty="0">
                  <a:latin typeface="Verdana" charset="0"/>
                </a:rPr>
                <a:t>P(e</a:t>
              </a:r>
              <a:r>
                <a:rPr lang="fr-FR" sz="1400" baseline="30000" dirty="0">
                  <a:latin typeface="Verdana" charset="0"/>
                </a:rPr>
                <a:t>+</a:t>
              </a:r>
              <a:r>
                <a:rPr lang="fr-FR" sz="1400" dirty="0">
                  <a:latin typeface="Verdana" charset="0"/>
                </a:rPr>
                <a:t>) = 73 </a:t>
              </a:r>
              <a:r>
                <a:rPr lang="fr-FR" sz="1400" dirty="0">
                  <a:latin typeface="Verdana" charset="0"/>
                  <a:cs typeface="Arial" charset="0"/>
                </a:rPr>
                <a:t>± </a:t>
              </a:r>
              <a:r>
                <a:rPr lang="fr-FR" sz="1400" dirty="0" smtClean="0">
                  <a:latin typeface="Verdana" charset="0"/>
                  <a:cs typeface="Arial" charset="0"/>
                </a:rPr>
                <a:t>15</a:t>
              </a:r>
              <a:r>
                <a:rPr lang="fr-FR" sz="1400" baseline="-25000" dirty="0" smtClean="0">
                  <a:latin typeface="Verdana" charset="0"/>
                  <a:cs typeface="Arial" charset="0"/>
                </a:rPr>
                <a:t>(stat)</a:t>
              </a:r>
              <a:r>
                <a:rPr lang="fr-FR" sz="1400" dirty="0" smtClean="0">
                  <a:latin typeface="Verdana" charset="0"/>
                  <a:cs typeface="Arial" charset="0"/>
                </a:rPr>
                <a:t> </a:t>
              </a:r>
              <a:r>
                <a:rPr lang="fr-FR" sz="1400" dirty="0">
                  <a:latin typeface="Verdana" charset="0"/>
                  <a:cs typeface="Arial" charset="0"/>
                </a:rPr>
                <a:t>± </a:t>
              </a:r>
              <a:r>
                <a:rPr lang="fr-FR" sz="1400" dirty="0" smtClean="0">
                  <a:latin typeface="Verdana" charset="0"/>
                  <a:cs typeface="Arial" charset="0"/>
                </a:rPr>
                <a:t>19</a:t>
              </a:r>
              <a:r>
                <a:rPr lang="fr-FR" sz="1400" baseline="-25000" dirty="0" smtClean="0">
                  <a:latin typeface="Verdana" charset="0"/>
                  <a:cs typeface="Arial" charset="0"/>
                </a:rPr>
                <a:t>(</a:t>
              </a:r>
              <a:r>
                <a:rPr lang="fr-FR" sz="1400" baseline="-25000" dirty="0" err="1" smtClean="0">
                  <a:latin typeface="Verdana" charset="0"/>
                  <a:cs typeface="Arial" charset="0"/>
                </a:rPr>
                <a:t>syst</a:t>
              </a:r>
              <a:r>
                <a:rPr lang="fr-FR" sz="1400" baseline="-25000" dirty="0" smtClean="0">
                  <a:latin typeface="Verdana" charset="0"/>
                  <a:cs typeface="Arial" charset="0"/>
                </a:rPr>
                <a:t>)</a:t>
              </a:r>
              <a:r>
                <a:rPr lang="fr-FR" sz="1400" dirty="0">
                  <a:latin typeface="Verdana" charset="0"/>
                  <a:cs typeface="Arial" charset="0"/>
                </a:rPr>
                <a:t> </a:t>
              </a:r>
              <a:r>
                <a:rPr lang="fr-FR" sz="1400" dirty="0" smtClean="0">
                  <a:latin typeface="Verdana" charset="0"/>
                  <a:cs typeface="Arial" charset="0"/>
                </a:rPr>
                <a:t>%</a:t>
              </a:r>
              <a:endParaRPr lang="fr-FR" sz="1400" dirty="0">
                <a:latin typeface="Verdana" charset="0"/>
                <a:cs typeface="Arial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98818" y="3685406"/>
              <a:ext cx="3238387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/>
                <a:t>Compton Backscattering (KEK)</a:t>
              </a:r>
            </a:p>
            <a:p>
              <a:pPr algn="ctr"/>
              <a:r>
                <a:rPr lang="fr-FR" sz="1400" dirty="0">
                  <a:latin typeface="Microsoft Sans Serif" charset="0"/>
                </a:rPr>
                <a:t>T. </a:t>
              </a:r>
              <a:r>
                <a:rPr lang="fr-FR" sz="1400" dirty="0" err="1">
                  <a:latin typeface="Microsoft Sans Serif" charset="0"/>
                </a:rPr>
                <a:t>Omori</a:t>
              </a:r>
              <a:r>
                <a:rPr lang="fr-FR" sz="1400" dirty="0">
                  <a:latin typeface="Microsoft Sans Serif" charset="0"/>
                </a:rPr>
                <a:t> et al, PRL 96 (2006) </a:t>
              </a:r>
              <a:r>
                <a:rPr lang="fr-FR" sz="1400" dirty="0" smtClean="0">
                  <a:latin typeface="Microsoft Sans Serif" charset="0"/>
                </a:rPr>
                <a:t>114801</a:t>
              </a:r>
              <a:endParaRPr lang="fr-FR" sz="1400" dirty="0">
                <a:latin typeface="Microsoft Sans Serif" charset="0"/>
              </a:endParaRPr>
            </a:p>
          </p:txBody>
        </p:sp>
        <p:pic>
          <p:nvPicPr>
            <p:cNvPr id="6" name="Picture 7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745" y="4282042"/>
              <a:ext cx="3705843" cy="1512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4788023" y="3636276"/>
            <a:ext cx="4116985" cy="2716397"/>
            <a:chOff x="4788023" y="3680072"/>
            <a:chExt cx="4116985" cy="2716397"/>
          </a:xfrm>
        </p:grpSpPr>
        <p:sp>
          <p:nvSpPr>
            <p:cNvPr id="8" name="Rectangle 7"/>
            <p:cNvSpPr/>
            <p:nvPr/>
          </p:nvSpPr>
          <p:spPr>
            <a:xfrm>
              <a:off x="4788023" y="3680072"/>
              <a:ext cx="4116985" cy="271639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003684" y="3685406"/>
              <a:ext cx="3618298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/>
                <a:t>Helical Undulator (SLAC E166)</a:t>
              </a:r>
            </a:p>
            <a:p>
              <a:pPr algn="ctr"/>
              <a:r>
                <a:rPr lang="fr-FR" sz="1400" dirty="0">
                  <a:latin typeface="Microsoft Sans Serif" charset="0"/>
                </a:rPr>
                <a:t>G. Alexander et al, PRL 100 (2008) </a:t>
              </a:r>
              <a:r>
                <a:rPr lang="fr-FR" sz="1400" dirty="0" smtClean="0">
                  <a:latin typeface="Microsoft Sans Serif" charset="0"/>
                </a:rPr>
                <a:t>210801</a:t>
              </a:r>
              <a:endParaRPr lang="fr-FR" sz="1400" dirty="0">
                <a:latin typeface="Microsoft Sans Serif" charset="0"/>
              </a:endParaRPr>
            </a:p>
          </p:txBody>
        </p:sp>
        <p:pic>
          <p:nvPicPr>
            <p:cNvPr id="10" name="Picture 7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9246" y="4282042"/>
              <a:ext cx="3490336" cy="1512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 Box 14"/>
            <p:cNvSpPr txBox="1">
              <a:spLocks noChangeArrowheads="1"/>
            </p:cNvSpPr>
            <p:nvPr/>
          </p:nvSpPr>
          <p:spPr bwMode="auto">
            <a:xfrm>
              <a:off x="5295014" y="5971203"/>
              <a:ext cx="3029837" cy="30777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fr-FR" sz="1400" dirty="0" smtClean="0">
                  <a:latin typeface="Verdana" charset="0"/>
                </a:rPr>
                <a:t>P(e</a:t>
              </a:r>
              <a:r>
                <a:rPr lang="fr-FR" sz="1400" baseline="30000" dirty="0" smtClean="0">
                  <a:latin typeface="Verdana" charset="0"/>
                </a:rPr>
                <a:t>+</a:t>
              </a:r>
              <a:r>
                <a:rPr lang="fr-FR" sz="1400" dirty="0" smtClean="0">
                  <a:latin typeface="Verdana" charset="0"/>
                </a:rPr>
                <a:t>) </a:t>
              </a:r>
              <a:r>
                <a:rPr lang="fr-FR" sz="1400" dirty="0">
                  <a:latin typeface="Verdana" charset="0"/>
                </a:rPr>
                <a:t>= </a:t>
              </a:r>
              <a:r>
                <a:rPr lang="fr-FR" sz="1400" dirty="0" smtClean="0">
                  <a:latin typeface="Verdana" charset="0"/>
                </a:rPr>
                <a:t>80 </a:t>
              </a:r>
              <a:r>
                <a:rPr lang="fr-FR" sz="1400" dirty="0">
                  <a:latin typeface="Verdana" charset="0"/>
                  <a:cs typeface="Arial" charset="0"/>
                </a:rPr>
                <a:t>± </a:t>
              </a:r>
              <a:r>
                <a:rPr lang="fr-FR" sz="1400" dirty="0" smtClean="0">
                  <a:latin typeface="Verdana" charset="0"/>
                  <a:cs typeface="Arial" charset="0"/>
                </a:rPr>
                <a:t>7</a:t>
              </a:r>
              <a:r>
                <a:rPr lang="fr-FR" sz="1400" baseline="-25000" dirty="0" smtClean="0">
                  <a:latin typeface="Verdana" charset="0"/>
                  <a:cs typeface="Arial" charset="0"/>
                </a:rPr>
                <a:t>(stat)</a:t>
              </a:r>
              <a:r>
                <a:rPr lang="fr-FR" sz="1400" dirty="0" smtClean="0">
                  <a:latin typeface="Verdana" charset="0"/>
                  <a:cs typeface="Arial" charset="0"/>
                </a:rPr>
                <a:t> </a:t>
              </a:r>
              <a:r>
                <a:rPr lang="fr-FR" sz="1400" dirty="0">
                  <a:latin typeface="Verdana" charset="0"/>
                  <a:cs typeface="Arial" charset="0"/>
                </a:rPr>
                <a:t>± </a:t>
              </a:r>
              <a:r>
                <a:rPr lang="fr-FR" sz="1400" dirty="0" smtClean="0">
                  <a:latin typeface="Verdana" charset="0"/>
                  <a:cs typeface="Arial" charset="0"/>
                </a:rPr>
                <a:t>9</a:t>
              </a:r>
              <a:r>
                <a:rPr lang="fr-FR" sz="1400" baseline="-25000" dirty="0" smtClean="0">
                  <a:latin typeface="Verdana" charset="0"/>
                  <a:cs typeface="Arial" charset="0"/>
                </a:rPr>
                <a:t>(</a:t>
              </a:r>
              <a:r>
                <a:rPr lang="fr-FR" sz="1400" baseline="-25000" dirty="0" err="1" smtClean="0">
                  <a:latin typeface="Verdana" charset="0"/>
                  <a:cs typeface="Arial" charset="0"/>
                </a:rPr>
                <a:t>syst</a:t>
              </a:r>
              <a:r>
                <a:rPr lang="fr-FR" sz="1400" baseline="-25000" dirty="0" smtClean="0">
                  <a:latin typeface="Verdana" charset="0"/>
                  <a:cs typeface="Arial" charset="0"/>
                </a:rPr>
                <a:t>) </a:t>
              </a:r>
              <a:r>
                <a:rPr lang="fr-FR" sz="1400" dirty="0" smtClean="0">
                  <a:latin typeface="Verdana" charset="0"/>
                  <a:cs typeface="Arial" charset="0"/>
                </a:rPr>
                <a:t>%</a:t>
              </a:r>
              <a:endParaRPr lang="fr-FR" sz="1400" dirty="0">
                <a:latin typeface="Verdana" charset="0"/>
                <a:cs typeface="Arial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892799" y="4243024"/>
              <a:ext cx="74090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smtClean="0"/>
                <a:t>47.7GeV</a:t>
              </a:r>
              <a:endParaRPr lang="en-US" sz="1050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88887" y="857427"/>
            <a:ext cx="4071937" cy="2642867"/>
            <a:chOff x="271865" y="749174"/>
            <a:chExt cx="4071937" cy="2642867"/>
          </a:xfrm>
        </p:grpSpPr>
        <p:grpSp>
          <p:nvGrpSpPr>
            <p:cNvPr id="14" name="Group 13"/>
            <p:cNvGrpSpPr/>
            <p:nvPr/>
          </p:nvGrpSpPr>
          <p:grpSpPr>
            <a:xfrm>
              <a:off x="271865" y="749174"/>
              <a:ext cx="4071937" cy="2642867"/>
              <a:chOff x="4788024" y="404664"/>
              <a:chExt cx="3888432" cy="3096344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4788024" y="404664"/>
                <a:ext cx="3888432" cy="309634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8" name="Picture 5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66312" y="1324941"/>
                <a:ext cx="2366025" cy="12205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" name="TextBox 18"/>
              <p:cNvSpPr txBox="1"/>
              <p:nvPr/>
            </p:nvSpPr>
            <p:spPr>
              <a:xfrm>
                <a:off x="5248499" y="414383"/>
                <a:ext cx="2983762" cy="9014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 smtClean="0"/>
                  <a:t>Polarized </a:t>
                </a:r>
                <a:r>
                  <a:rPr lang="en-US" sz="1600" b="1" dirty="0" smtClean="0">
                    <a:latin typeface="Symbol" pitchFamily="18" charset="2"/>
                  </a:rPr>
                  <a:t>b</a:t>
                </a:r>
                <a:r>
                  <a:rPr lang="en-US" sz="1600" b="1" baseline="30000" dirty="0" smtClean="0"/>
                  <a:t>+</a:t>
                </a:r>
                <a:r>
                  <a:rPr lang="en-US" sz="1600" b="1" dirty="0" smtClean="0"/>
                  <a:t> Decay</a:t>
                </a:r>
              </a:p>
              <a:p>
                <a:pPr algn="ctr"/>
                <a:r>
                  <a:rPr lang="de-DE" sz="1400" dirty="0">
                    <a:latin typeface="Microsoft Sans Serif" charset="0"/>
                  </a:rPr>
                  <a:t>L.A. Page &amp; M. Heinberg. Phys. </a:t>
                </a:r>
                <a:r>
                  <a:rPr lang="de-DE" sz="1400" dirty="0" smtClean="0">
                    <a:latin typeface="Microsoft Sans Serif" charset="0"/>
                  </a:rPr>
                  <a:t>Rev.</a:t>
                </a:r>
              </a:p>
              <a:p>
                <a:pPr algn="ctr"/>
                <a:r>
                  <a:rPr lang="de-DE" sz="1400" dirty="0" smtClean="0">
                    <a:latin typeface="Microsoft Sans Serif" charset="0"/>
                  </a:rPr>
                  <a:t>106(6</a:t>
                </a:r>
                <a:r>
                  <a:rPr lang="de-DE" sz="1400" dirty="0">
                    <a:latin typeface="Microsoft Sans Serif" charset="0"/>
                  </a:rPr>
                  <a:t>):</a:t>
                </a:r>
                <a:r>
                  <a:rPr lang="de-DE" sz="1400" dirty="0" smtClean="0">
                    <a:latin typeface="Microsoft Sans Serif" charset="0"/>
                  </a:rPr>
                  <a:t>1220-1224 (1957)</a:t>
                </a:r>
                <a:endParaRPr lang="fr-FR" sz="1400" dirty="0">
                  <a:latin typeface="Microsoft Sans Serif" charset="0"/>
                </a:endParaRPr>
              </a:p>
            </p:txBody>
          </p:sp>
        </p:grpSp>
        <p:sp>
          <p:nvSpPr>
            <p:cNvPr id="15" name="Rectangle 14"/>
            <p:cNvSpPr/>
            <p:nvPr/>
          </p:nvSpPr>
          <p:spPr>
            <a:xfrm>
              <a:off x="809627" y="2534335"/>
              <a:ext cx="288607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/>
                <a:t>Polarized due to parity non-conservation in the weak interaction</a:t>
              </a:r>
            </a:p>
          </p:txBody>
        </p:sp>
        <p:sp>
          <p:nvSpPr>
            <p:cNvPr id="16" name="Text Box 14"/>
            <p:cNvSpPr txBox="1">
              <a:spLocks noChangeArrowheads="1"/>
            </p:cNvSpPr>
            <p:nvPr/>
          </p:nvSpPr>
          <p:spPr bwMode="auto">
            <a:xfrm>
              <a:off x="1640899" y="3007196"/>
              <a:ext cx="1407102" cy="30777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fr-FR" sz="1400" dirty="0">
                  <a:latin typeface="Verdana" charset="0"/>
                </a:rPr>
                <a:t>P(e</a:t>
              </a:r>
              <a:r>
                <a:rPr lang="fr-FR" sz="1400" baseline="30000" dirty="0">
                  <a:latin typeface="Verdana" charset="0"/>
                </a:rPr>
                <a:t>+</a:t>
              </a:r>
              <a:r>
                <a:rPr lang="fr-FR" sz="1400" dirty="0">
                  <a:latin typeface="Verdana" charset="0"/>
                </a:rPr>
                <a:t>) </a:t>
              </a:r>
              <a:r>
                <a:rPr lang="fr-FR" sz="1400" dirty="0" smtClean="0">
                  <a:latin typeface="Verdana" charset="0"/>
                </a:rPr>
                <a:t>~ 40 </a:t>
              </a:r>
              <a:r>
                <a:rPr lang="fr-FR" sz="1400" dirty="0" smtClean="0">
                  <a:latin typeface="Verdana" charset="0"/>
                  <a:cs typeface="Arial" charset="0"/>
                </a:rPr>
                <a:t>%</a:t>
              </a:r>
              <a:endParaRPr lang="fr-FR" sz="1400" dirty="0">
                <a:latin typeface="Verdana" charset="0"/>
                <a:cs typeface="Arial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784623" y="855638"/>
            <a:ext cx="4088460" cy="2642867"/>
            <a:chOff x="4851278" y="749174"/>
            <a:chExt cx="4053731" cy="2642867"/>
          </a:xfrm>
        </p:grpSpPr>
        <p:grpSp>
          <p:nvGrpSpPr>
            <p:cNvPr id="21" name="Group 20"/>
            <p:cNvGrpSpPr/>
            <p:nvPr/>
          </p:nvGrpSpPr>
          <p:grpSpPr>
            <a:xfrm>
              <a:off x="4851278" y="749174"/>
              <a:ext cx="4053731" cy="2642867"/>
              <a:chOff x="743310" y="404664"/>
              <a:chExt cx="3828690" cy="3096344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743310" y="404664"/>
                <a:ext cx="3828690" cy="309634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5" name="Group 33"/>
              <p:cNvGrpSpPr>
                <a:grpSpLocks/>
              </p:cNvGrpSpPr>
              <p:nvPr/>
            </p:nvGrpSpPr>
            <p:grpSpPr bwMode="auto">
              <a:xfrm>
                <a:off x="971600" y="1089210"/>
                <a:ext cx="3384624" cy="1841032"/>
                <a:chOff x="391" y="2008"/>
                <a:chExt cx="2812" cy="1502"/>
              </a:xfrm>
            </p:grpSpPr>
            <p:graphicFrame>
              <p:nvGraphicFramePr>
                <p:cNvPr id="28" name="Object 28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572340742"/>
                    </p:ext>
                  </p:extLst>
                </p:nvPr>
              </p:nvGraphicFramePr>
              <p:xfrm>
                <a:off x="391" y="2008"/>
                <a:ext cx="2812" cy="1502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559" name="Image" r:id="rId7" imgW="9000000" imgH="6500423" progId="PSP7.Image">
                        <p:embed/>
                      </p:oleObj>
                    </mc:Choice>
                    <mc:Fallback>
                      <p:oleObj name="Image" r:id="rId7" imgW="9000000" imgH="6500423" progId="PSP7.Image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91" y="2008"/>
                              <a:ext cx="2812" cy="1502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pic>
              <p:nvPicPr>
                <p:cNvPr id="29" name="Picture 29"/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1" y="2311"/>
                  <a:ext cx="247" cy="2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25400">
                      <a:solidFill>
                        <a:srgbClr val="FFFFFF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0" name="Picture 30"/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89" y="2493"/>
                  <a:ext cx="295" cy="2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25400">
                      <a:solidFill>
                        <a:srgbClr val="FFFFFF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1" name="Picture 31"/>
                <p:cNvPicPr>
                  <a:picLocks noChangeAspect="1"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49" y="2953"/>
                  <a:ext cx="308" cy="2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25400">
                      <a:solidFill>
                        <a:srgbClr val="FFFFFF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2" name="Picture 32" descr="hermeslogocolour"/>
                <p:cNvPicPr>
                  <a:picLocks noChangeAspect="1" noChangeArrowheads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32" y="2074"/>
                  <a:ext cx="290" cy="2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aphicFrame>
            <p:nvGraphicFramePr>
              <p:cNvPr id="26" name="Object 34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3384635"/>
                  </p:ext>
                </p:extLst>
              </p:nvPr>
            </p:nvGraphicFramePr>
            <p:xfrm>
              <a:off x="2844046" y="2340959"/>
              <a:ext cx="1493373" cy="56726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560" name="Equation" r:id="rId13" imgW="1206360" imgH="457200" progId="Equation.3">
                      <p:embed/>
                    </p:oleObj>
                  </mc:Choice>
                  <mc:Fallback>
                    <p:oleObj name="Equation" r:id="rId13" imgW="1206360" imgH="4572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4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44046" y="2340959"/>
                            <a:ext cx="1493373" cy="567266"/>
                          </a:xfrm>
                          <a:prstGeom prst="rect">
                            <a:avLst/>
                          </a:prstGeom>
                          <a:solidFill>
                            <a:schemeClr val="bg1">
                              <a:alpha val="90000"/>
                            </a:schemeClr>
                          </a:solidFill>
                          <a:ln>
                            <a:noFill/>
                          </a:ln>
                          <a:effectLst/>
                          <a:extLst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7" name="TextBox 26"/>
              <p:cNvSpPr txBox="1"/>
              <p:nvPr/>
            </p:nvSpPr>
            <p:spPr>
              <a:xfrm>
                <a:off x="965407" y="415823"/>
                <a:ext cx="3432267" cy="6490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 err="1" smtClean="0"/>
                  <a:t>Sokolov-Ternov</a:t>
                </a:r>
                <a:r>
                  <a:rPr lang="en-US" sz="1600" b="1" dirty="0" smtClean="0"/>
                  <a:t> Effect</a:t>
                </a:r>
              </a:p>
              <a:p>
                <a:pPr algn="ctr"/>
                <a:r>
                  <a:rPr lang="en-US" sz="1400" dirty="0" smtClean="0"/>
                  <a:t>D. Barber , AIP Conf. Proc. 588, 338 (2001)</a:t>
                </a:r>
                <a:endParaRPr lang="en-US" sz="1400" dirty="0"/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5123906" y="1356949"/>
              <a:ext cx="1574470" cy="261610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 smtClean="0"/>
                <a:t>HERA 27.5 </a:t>
              </a:r>
              <a:r>
                <a:rPr lang="en-US" sz="1100" dirty="0" err="1" smtClean="0"/>
                <a:t>GeV</a:t>
              </a:r>
              <a:r>
                <a:rPr lang="en-US" sz="1100" dirty="0" smtClean="0"/>
                <a:t> e+/e-</a:t>
              </a:r>
            </a:p>
          </p:txBody>
        </p:sp>
        <p:sp>
          <p:nvSpPr>
            <p:cNvPr id="23" name="Text Box 14"/>
            <p:cNvSpPr txBox="1">
              <a:spLocks noChangeArrowheads="1"/>
            </p:cNvSpPr>
            <p:nvPr/>
          </p:nvSpPr>
          <p:spPr bwMode="auto">
            <a:xfrm>
              <a:off x="6174799" y="2997671"/>
              <a:ext cx="1407102" cy="30777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fr-FR" sz="1400" dirty="0">
                  <a:latin typeface="Verdana" charset="0"/>
                </a:rPr>
                <a:t>P(e</a:t>
              </a:r>
              <a:r>
                <a:rPr lang="fr-FR" sz="1400" baseline="30000" dirty="0">
                  <a:latin typeface="Verdana" charset="0"/>
                </a:rPr>
                <a:t>+</a:t>
              </a:r>
              <a:r>
                <a:rPr lang="fr-FR" sz="1400" dirty="0">
                  <a:latin typeface="Verdana" charset="0"/>
                </a:rPr>
                <a:t>) ~</a:t>
              </a:r>
              <a:r>
                <a:rPr lang="fr-FR" sz="1400" dirty="0" smtClean="0">
                  <a:latin typeface="Verdana" charset="0"/>
                </a:rPr>
                <a:t> </a:t>
              </a:r>
              <a:r>
                <a:rPr lang="fr-FR" sz="1400" dirty="0">
                  <a:latin typeface="Verdana" charset="0"/>
                </a:rPr>
                <a:t>7</a:t>
              </a:r>
              <a:r>
                <a:rPr lang="fr-FR" sz="1400" dirty="0" smtClean="0">
                  <a:latin typeface="Verdana" charset="0"/>
                </a:rPr>
                <a:t>0 </a:t>
              </a:r>
              <a:r>
                <a:rPr lang="fr-FR" sz="1400" dirty="0" smtClean="0">
                  <a:latin typeface="Verdana" charset="0"/>
                  <a:cs typeface="Arial" charset="0"/>
                </a:rPr>
                <a:t>%</a:t>
              </a:r>
              <a:endParaRPr lang="fr-FR" sz="1400" dirty="0">
                <a:latin typeface="Verdana" charset="0"/>
                <a:cs typeface="Arial" charset="0"/>
              </a:endParaRPr>
            </a:p>
          </p:txBody>
        </p:sp>
      </p:grpSp>
      <p:sp>
        <p:nvSpPr>
          <p:cNvPr id="34" name="Text Box 26"/>
          <p:cNvSpPr txBox="1">
            <a:spLocks noChangeArrowheads="1"/>
          </p:cNvSpPr>
          <p:nvPr/>
        </p:nvSpPr>
        <p:spPr bwMode="auto">
          <a:xfrm>
            <a:off x="1657921" y="28363"/>
            <a:ext cx="610455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Collecting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Polarized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Positrons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4356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495296" y="2412583"/>
            <a:ext cx="8272463" cy="2670175"/>
            <a:chOff x="273" y="1404"/>
            <a:chExt cx="5211" cy="1682"/>
          </a:xfrm>
        </p:grpSpPr>
        <p:pic>
          <p:nvPicPr>
            <p:cNvPr id="3" name="Picture 2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" y="1451"/>
              <a:ext cx="5177" cy="16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4" name="Rectangle 22"/>
            <p:cNvSpPr>
              <a:spLocks noChangeArrowheads="1"/>
            </p:cNvSpPr>
            <p:nvPr/>
          </p:nvSpPr>
          <p:spPr bwMode="auto">
            <a:xfrm>
              <a:off x="273" y="1404"/>
              <a:ext cx="46" cy="16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28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" name="Rectangle 23"/>
            <p:cNvSpPr>
              <a:spLocks noChangeArrowheads="1"/>
            </p:cNvSpPr>
            <p:nvPr/>
          </p:nvSpPr>
          <p:spPr bwMode="auto">
            <a:xfrm>
              <a:off x="5438" y="1408"/>
              <a:ext cx="46" cy="16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28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6" name="Text Box 25"/>
          <p:cNvSpPr txBox="1">
            <a:spLocks noChangeArrowheads="1"/>
          </p:cNvSpPr>
          <p:nvPr/>
        </p:nvSpPr>
        <p:spPr bwMode="auto">
          <a:xfrm>
            <a:off x="259902" y="1102094"/>
            <a:ext cx="869409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buClr>
                <a:srgbClr val="D60093"/>
              </a:buClr>
              <a:defRPr/>
            </a:pPr>
            <a:r>
              <a:rPr lang="en-US" sz="1600" smtClean="0">
                <a:latin typeface="Arial" charset="0"/>
                <a:ea typeface="Arial" charset="0"/>
                <a:cs typeface="Arial" charset="0"/>
              </a:rPr>
              <a:t>PEPPo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ran at the CEBAF injector, taking advantage of the existing beam diagnostics that determine with precision the properties of the polarized electron beam entering the </a:t>
            </a:r>
            <a:r>
              <a:rPr lang="en-US" sz="1600" dirty="0" err="1">
                <a:latin typeface="Arial" charset="0"/>
                <a:ea typeface="Arial" charset="0"/>
                <a:cs typeface="Arial" charset="0"/>
              </a:rPr>
              <a:t>PEPPo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 apparatus.</a:t>
            </a:r>
          </a:p>
        </p:txBody>
      </p:sp>
      <p:grpSp>
        <p:nvGrpSpPr>
          <p:cNvPr id="7" name="Group 71"/>
          <p:cNvGrpSpPr>
            <a:grpSpLocks/>
          </p:cNvGrpSpPr>
          <p:nvPr/>
        </p:nvGrpSpPr>
        <p:grpSpPr bwMode="auto">
          <a:xfrm>
            <a:off x="25397" y="3854034"/>
            <a:ext cx="4416426" cy="2244726"/>
            <a:chOff x="62" y="2856"/>
            <a:chExt cx="2782" cy="1414"/>
          </a:xfrm>
        </p:grpSpPr>
        <p:sp>
          <p:nvSpPr>
            <p:cNvPr id="8" name="Text Box 27"/>
            <p:cNvSpPr txBox="1">
              <a:spLocks noChangeArrowheads="1"/>
            </p:cNvSpPr>
            <p:nvPr/>
          </p:nvSpPr>
          <p:spPr bwMode="auto">
            <a:xfrm>
              <a:off x="62" y="3688"/>
              <a:ext cx="2782" cy="5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dirty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Polarization </a:t>
              </a:r>
              <a:r>
                <a:rPr lang="en-US" dirty="0" smtClean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controls</a:t>
              </a:r>
            </a:p>
            <a:p>
              <a:pPr lvl="2">
                <a:defRPr/>
              </a:pPr>
              <a:r>
                <a:rPr lang="en-US" sz="1200" dirty="0" smtClean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30 Hz fast </a:t>
              </a:r>
              <a:r>
                <a:rPr lang="en-US" sz="1200" dirty="0" err="1" smtClean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heilicity</a:t>
              </a:r>
              <a:r>
                <a:rPr lang="en-US" sz="1200" dirty="0" smtClean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 reversal (delayed)</a:t>
              </a:r>
            </a:p>
            <a:p>
              <a:pPr lvl="2">
                <a:defRPr/>
              </a:pPr>
              <a:r>
                <a:rPr lang="en-US" sz="1200" dirty="0" smtClean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Slow laser polarization reversal (half-wave plate)</a:t>
              </a:r>
            </a:p>
            <a:p>
              <a:pPr lvl="2">
                <a:defRPr/>
              </a:pPr>
              <a:r>
                <a:rPr lang="en-US" sz="1200" dirty="0" smtClean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4</a:t>
              </a:r>
              <a:r>
                <a:rPr lang="en-US" sz="1200" dirty="0" smtClean="0">
                  <a:solidFill>
                    <a:srgbClr val="FF0000"/>
                  </a:solidFill>
                  <a:latin typeface="Symbol" charset="2"/>
                  <a:ea typeface="Symbol" charset="2"/>
                  <a:cs typeface="Symbol" charset="2"/>
                </a:rPr>
                <a:t>p</a:t>
              </a:r>
              <a:r>
                <a:rPr lang="en-US" sz="1200" dirty="0" smtClean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 spin rotator</a:t>
              </a:r>
              <a:endParaRPr lang="en-US" sz="12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" name="Oval 34"/>
            <p:cNvSpPr>
              <a:spLocks noChangeArrowheads="1"/>
            </p:cNvSpPr>
            <p:nvPr/>
          </p:nvSpPr>
          <p:spPr bwMode="auto">
            <a:xfrm>
              <a:off x="976" y="3651"/>
              <a:ext cx="91" cy="78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28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" name="Oval 39"/>
            <p:cNvSpPr>
              <a:spLocks noChangeArrowheads="1"/>
            </p:cNvSpPr>
            <p:nvPr/>
          </p:nvSpPr>
          <p:spPr bwMode="auto">
            <a:xfrm>
              <a:off x="1286" y="2983"/>
              <a:ext cx="91" cy="78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28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" name="Oval 40"/>
            <p:cNvSpPr>
              <a:spLocks noChangeArrowheads="1"/>
            </p:cNvSpPr>
            <p:nvPr/>
          </p:nvSpPr>
          <p:spPr bwMode="auto">
            <a:xfrm>
              <a:off x="1841" y="2988"/>
              <a:ext cx="91" cy="78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28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cxnSp>
          <p:nvCxnSpPr>
            <p:cNvPr id="12" name="AutoShape 41"/>
            <p:cNvCxnSpPr>
              <a:cxnSpLocks noChangeShapeType="1"/>
            </p:cNvCxnSpPr>
            <p:nvPr/>
          </p:nvCxnSpPr>
          <p:spPr bwMode="auto">
            <a:xfrm rot="16200000">
              <a:off x="882" y="3201"/>
              <a:ext cx="590" cy="310"/>
            </a:xfrm>
            <a:prstGeom prst="curvedConnector3">
              <a:avLst>
                <a:gd name="adj1" fmla="val 60505"/>
              </a:avLst>
            </a:prstGeom>
            <a:noFill/>
            <a:ln w="63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3" name="AutoShape 42"/>
            <p:cNvCxnSpPr>
              <a:cxnSpLocks noChangeShapeType="1"/>
            </p:cNvCxnSpPr>
            <p:nvPr/>
          </p:nvCxnSpPr>
          <p:spPr bwMode="auto">
            <a:xfrm rot="16200000">
              <a:off x="1162" y="2926"/>
              <a:ext cx="585" cy="865"/>
            </a:xfrm>
            <a:prstGeom prst="curvedConnector3">
              <a:avLst>
                <a:gd name="adj1" fmla="val 49917"/>
              </a:avLst>
            </a:prstGeom>
            <a:noFill/>
            <a:ln w="63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4" name="AutoShape 43"/>
            <p:cNvCxnSpPr>
              <a:cxnSpLocks noChangeShapeType="1"/>
            </p:cNvCxnSpPr>
            <p:nvPr/>
          </p:nvCxnSpPr>
          <p:spPr bwMode="auto">
            <a:xfrm rot="5400000" flipH="1">
              <a:off x="305" y="2935"/>
              <a:ext cx="717" cy="716"/>
            </a:xfrm>
            <a:prstGeom prst="curvedConnector3">
              <a:avLst>
                <a:gd name="adj1" fmla="val 23847"/>
              </a:avLst>
            </a:prstGeom>
            <a:noFill/>
            <a:ln w="63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5" name="Oval 45"/>
            <p:cNvSpPr>
              <a:spLocks noChangeArrowheads="1"/>
            </p:cNvSpPr>
            <p:nvPr/>
          </p:nvSpPr>
          <p:spPr bwMode="auto">
            <a:xfrm>
              <a:off x="260" y="2856"/>
              <a:ext cx="91" cy="78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28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16" name="Group 60"/>
          <p:cNvGrpSpPr>
            <a:grpSpLocks/>
          </p:cNvGrpSpPr>
          <p:nvPr/>
        </p:nvGrpSpPr>
        <p:grpSpPr bwMode="auto">
          <a:xfrm>
            <a:off x="5632629" y="4452127"/>
            <a:ext cx="2520951" cy="1511303"/>
            <a:chOff x="2093" y="2634"/>
            <a:chExt cx="1588" cy="952"/>
          </a:xfrm>
        </p:grpSpPr>
        <p:sp>
          <p:nvSpPr>
            <p:cNvPr id="17" name="Text Box 28"/>
            <p:cNvSpPr txBox="1">
              <a:spLocks noChangeArrowheads="1"/>
            </p:cNvSpPr>
            <p:nvPr/>
          </p:nvSpPr>
          <p:spPr bwMode="auto">
            <a:xfrm>
              <a:off x="2093" y="3237"/>
              <a:ext cx="1164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dirty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Variable energy </a:t>
              </a:r>
            </a:p>
            <a:p>
              <a:pPr algn="ctr">
                <a:defRPr/>
              </a:pPr>
              <a:r>
                <a:rPr lang="en-US" sz="1200" dirty="0" smtClean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3.1-8.2 </a:t>
              </a:r>
              <a:r>
                <a:rPr lang="en-US" sz="1200" dirty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MeV/c</a:t>
              </a:r>
            </a:p>
          </p:txBody>
        </p:sp>
        <p:grpSp>
          <p:nvGrpSpPr>
            <p:cNvPr id="18" name="Group 56"/>
            <p:cNvGrpSpPr>
              <a:grpSpLocks/>
            </p:cNvGrpSpPr>
            <p:nvPr/>
          </p:nvGrpSpPr>
          <p:grpSpPr bwMode="auto">
            <a:xfrm>
              <a:off x="2449" y="2634"/>
              <a:ext cx="1232" cy="700"/>
              <a:chOff x="2449" y="2634"/>
              <a:chExt cx="1232" cy="700"/>
            </a:xfrm>
          </p:grpSpPr>
          <p:sp>
            <p:nvSpPr>
              <p:cNvPr id="19" name="Oval 46"/>
              <p:cNvSpPr>
                <a:spLocks noChangeArrowheads="1"/>
              </p:cNvSpPr>
              <p:nvPr/>
            </p:nvSpPr>
            <p:spPr bwMode="auto">
              <a:xfrm>
                <a:off x="3590" y="2795"/>
                <a:ext cx="91" cy="78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 sz="2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0" name="Oval 47"/>
              <p:cNvSpPr>
                <a:spLocks noChangeArrowheads="1"/>
              </p:cNvSpPr>
              <p:nvPr/>
            </p:nvSpPr>
            <p:spPr bwMode="auto">
              <a:xfrm>
                <a:off x="2603" y="3256"/>
                <a:ext cx="91" cy="78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 sz="2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cxnSp>
            <p:nvCxnSpPr>
              <p:cNvPr id="21" name="AutoShape 52"/>
              <p:cNvCxnSpPr>
                <a:cxnSpLocks noChangeShapeType="1"/>
              </p:cNvCxnSpPr>
              <p:nvPr/>
            </p:nvCxnSpPr>
            <p:spPr bwMode="auto">
              <a:xfrm rot="16200000" flipV="1">
                <a:off x="2236" y="2847"/>
                <a:ext cx="625" cy="200"/>
              </a:xfrm>
              <a:prstGeom prst="curvedConnector3">
                <a:avLst>
                  <a:gd name="adj1" fmla="val 93088"/>
                </a:avLst>
              </a:prstGeom>
              <a:noFill/>
              <a:ln w="635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22" name="Group 66"/>
          <p:cNvGrpSpPr>
            <a:grpSpLocks/>
          </p:cNvGrpSpPr>
          <p:nvPr/>
        </p:nvGrpSpPr>
        <p:grpSpPr bwMode="auto">
          <a:xfrm>
            <a:off x="6313490" y="2100640"/>
            <a:ext cx="2928938" cy="1349374"/>
            <a:chOff x="4166" y="2053"/>
            <a:chExt cx="1845" cy="850"/>
          </a:xfrm>
        </p:grpSpPr>
        <p:sp>
          <p:nvSpPr>
            <p:cNvPr id="23" name="Text Box 29"/>
            <p:cNvSpPr txBox="1">
              <a:spLocks noChangeArrowheads="1"/>
            </p:cNvSpPr>
            <p:nvPr/>
          </p:nvSpPr>
          <p:spPr bwMode="auto">
            <a:xfrm>
              <a:off x="4166" y="2053"/>
              <a:ext cx="1845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dirty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Polarization measurement </a:t>
              </a:r>
            </a:p>
            <a:p>
              <a:pPr algn="ctr">
                <a:defRPr/>
              </a:pPr>
              <a:r>
                <a:rPr lang="en-US" sz="1200" dirty="0" err="1" smtClean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dP</a:t>
              </a:r>
              <a:r>
                <a:rPr lang="en-US" sz="1200" dirty="0" smtClean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/P &lt; 2%</a:t>
              </a:r>
              <a:endParaRPr lang="en-US" sz="12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grpSp>
          <p:nvGrpSpPr>
            <p:cNvPr id="24" name="Group 64"/>
            <p:cNvGrpSpPr>
              <a:grpSpLocks/>
            </p:cNvGrpSpPr>
            <p:nvPr/>
          </p:nvGrpSpPr>
          <p:grpSpPr bwMode="auto">
            <a:xfrm>
              <a:off x="4845" y="2225"/>
              <a:ext cx="363" cy="678"/>
              <a:chOff x="4845" y="2150"/>
              <a:chExt cx="363" cy="678"/>
            </a:xfrm>
          </p:grpSpPr>
          <p:sp>
            <p:nvSpPr>
              <p:cNvPr id="25" name="Oval 48"/>
              <p:cNvSpPr>
                <a:spLocks noChangeArrowheads="1"/>
              </p:cNvSpPr>
              <p:nvPr/>
            </p:nvSpPr>
            <p:spPr bwMode="auto">
              <a:xfrm>
                <a:off x="4845" y="2150"/>
                <a:ext cx="91" cy="78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 sz="2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cxnSp>
            <p:nvCxnSpPr>
              <p:cNvPr id="26" name="AutoShape 53"/>
              <p:cNvCxnSpPr>
                <a:cxnSpLocks noChangeShapeType="1"/>
              </p:cNvCxnSpPr>
              <p:nvPr/>
            </p:nvCxnSpPr>
            <p:spPr bwMode="auto">
              <a:xfrm rot="5400000">
                <a:off x="4785" y="2405"/>
                <a:ext cx="483" cy="363"/>
              </a:xfrm>
              <a:prstGeom prst="curvedConnector3">
                <a:avLst>
                  <a:gd name="adj1" fmla="val 107304"/>
                </a:avLst>
              </a:prstGeom>
              <a:noFill/>
              <a:ln w="635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27" name="Group 65"/>
          <p:cNvGrpSpPr>
            <a:grpSpLocks/>
          </p:cNvGrpSpPr>
          <p:nvPr/>
        </p:nvGrpSpPr>
        <p:grpSpPr bwMode="auto">
          <a:xfrm>
            <a:off x="3694905" y="1982298"/>
            <a:ext cx="2454276" cy="993774"/>
            <a:chOff x="2654" y="1810"/>
            <a:chExt cx="1546" cy="626"/>
          </a:xfrm>
        </p:grpSpPr>
        <p:sp>
          <p:nvSpPr>
            <p:cNvPr id="28" name="Text Box 30"/>
            <p:cNvSpPr txBox="1">
              <a:spLocks noChangeArrowheads="1"/>
            </p:cNvSpPr>
            <p:nvPr/>
          </p:nvSpPr>
          <p:spPr bwMode="auto">
            <a:xfrm>
              <a:off x="2654" y="1810"/>
              <a:ext cx="1546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dirty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Energy measurement </a:t>
              </a:r>
            </a:p>
            <a:p>
              <a:pPr algn="ctr">
                <a:defRPr/>
              </a:pPr>
              <a:r>
                <a:rPr lang="en-US" sz="1200" dirty="0" err="1" smtClean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dp</a:t>
              </a:r>
              <a:r>
                <a:rPr lang="en-US" sz="1200" dirty="0" smtClean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/p &lt; 0.5%</a:t>
              </a:r>
              <a:endParaRPr lang="en-US" sz="12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9" name="Oval 50"/>
            <p:cNvSpPr>
              <a:spLocks noChangeArrowheads="1"/>
            </p:cNvSpPr>
            <p:nvPr/>
          </p:nvSpPr>
          <p:spPr bwMode="auto">
            <a:xfrm>
              <a:off x="4039" y="2205"/>
              <a:ext cx="91" cy="78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28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0" name="Oval 51"/>
            <p:cNvSpPr>
              <a:spLocks noChangeArrowheads="1"/>
            </p:cNvSpPr>
            <p:nvPr/>
          </p:nvSpPr>
          <p:spPr bwMode="auto">
            <a:xfrm>
              <a:off x="3575" y="2001"/>
              <a:ext cx="91" cy="78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28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cxnSp>
          <p:nvCxnSpPr>
            <p:cNvPr id="31" name="AutoShape 54"/>
            <p:cNvCxnSpPr>
              <a:cxnSpLocks noChangeShapeType="1"/>
            </p:cNvCxnSpPr>
            <p:nvPr/>
          </p:nvCxnSpPr>
          <p:spPr bwMode="auto">
            <a:xfrm>
              <a:off x="3733" y="2085"/>
              <a:ext cx="435" cy="351"/>
            </a:xfrm>
            <a:prstGeom prst="curvedConnector3">
              <a:avLst>
                <a:gd name="adj1" fmla="val 50000"/>
              </a:avLst>
            </a:prstGeom>
            <a:noFill/>
            <a:ln w="63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32" name="Group 63"/>
          <p:cNvGrpSpPr>
            <a:grpSpLocks/>
          </p:cNvGrpSpPr>
          <p:nvPr/>
        </p:nvGrpSpPr>
        <p:grpSpPr bwMode="auto">
          <a:xfrm>
            <a:off x="6197598" y="3352388"/>
            <a:ext cx="2236789" cy="1168402"/>
            <a:chOff x="3865" y="2465"/>
            <a:chExt cx="1409" cy="736"/>
          </a:xfrm>
        </p:grpSpPr>
        <p:sp>
          <p:nvSpPr>
            <p:cNvPr id="33" name="Oval 49"/>
            <p:cNvSpPr>
              <a:spLocks noChangeArrowheads="1"/>
            </p:cNvSpPr>
            <p:nvPr/>
          </p:nvSpPr>
          <p:spPr bwMode="auto">
            <a:xfrm>
              <a:off x="4432" y="2465"/>
              <a:ext cx="91" cy="78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28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4" name="Line 61"/>
            <p:cNvSpPr>
              <a:spLocks noChangeShapeType="1"/>
            </p:cNvSpPr>
            <p:nvPr/>
          </p:nvSpPr>
          <p:spPr bwMode="auto">
            <a:xfrm>
              <a:off x="3865" y="2754"/>
              <a:ext cx="693" cy="222"/>
            </a:xfrm>
            <a:prstGeom prst="line">
              <a:avLst/>
            </a:prstGeom>
            <a:noFill/>
            <a:ln w="25400">
              <a:solidFill>
                <a:srgbClr val="990099"/>
              </a:solidFill>
              <a:prstDash val="dashDot"/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 sz="28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5" name="Text Box 62"/>
            <p:cNvSpPr txBox="1">
              <a:spLocks noChangeArrowheads="1"/>
            </p:cNvSpPr>
            <p:nvPr/>
          </p:nvSpPr>
          <p:spPr bwMode="auto">
            <a:xfrm>
              <a:off x="4533" y="2910"/>
              <a:ext cx="741" cy="291"/>
            </a:xfrm>
            <a:prstGeom prst="rect">
              <a:avLst/>
            </a:prstGeom>
            <a:solidFill>
              <a:srgbClr val="99CC00"/>
            </a:solidFill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>
                  <a:solidFill>
                    <a:srgbClr val="990099"/>
                  </a:solidFill>
                  <a:latin typeface="Arial" charset="0"/>
                  <a:ea typeface="Arial" charset="0"/>
                  <a:cs typeface="Arial" charset="0"/>
                </a:rPr>
                <a:t>PEPPo</a:t>
              </a:r>
              <a:endParaRPr lang="en-US" sz="2400" dirty="0">
                <a:solidFill>
                  <a:srgbClr val="990099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36" name="Oval 68"/>
          <p:cNvSpPr>
            <a:spLocks noChangeArrowheads="1"/>
          </p:cNvSpPr>
          <p:nvPr/>
        </p:nvSpPr>
        <p:spPr bwMode="auto">
          <a:xfrm>
            <a:off x="196846" y="3638133"/>
            <a:ext cx="431800" cy="338138"/>
          </a:xfrm>
          <a:prstGeom prst="ellipse">
            <a:avLst/>
          </a:prstGeom>
          <a:solidFill>
            <a:srgbClr val="99CC00"/>
          </a:solidFill>
          <a:ln w="9525">
            <a:solidFill>
              <a:srgbClr val="99CC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12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Laser</a:t>
            </a:r>
          </a:p>
        </p:txBody>
      </p:sp>
      <p:sp>
        <p:nvSpPr>
          <p:cNvPr id="37" name="Oval 32"/>
          <p:cNvSpPr>
            <a:spLocks noChangeArrowheads="1"/>
          </p:cNvSpPr>
          <p:nvPr/>
        </p:nvSpPr>
        <p:spPr bwMode="auto">
          <a:xfrm>
            <a:off x="1133471" y="2574508"/>
            <a:ext cx="144463" cy="123825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280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8" name="Oval 36"/>
          <p:cNvSpPr>
            <a:spLocks noChangeArrowheads="1"/>
          </p:cNvSpPr>
          <p:nvPr/>
        </p:nvSpPr>
        <p:spPr bwMode="auto">
          <a:xfrm>
            <a:off x="3529009" y="3203158"/>
            <a:ext cx="144462" cy="123825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280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9" name="Line 69"/>
          <p:cNvSpPr>
            <a:spLocks noChangeShapeType="1"/>
          </p:cNvSpPr>
          <p:nvPr/>
        </p:nvSpPr>
        <p:spPr bwMode="auto">
          <a:xfrm rot="21540000" flipH="1">
            <a:off x="554034" y="3453983"/>
            <a:ext cx="288925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 sz="280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40" name="Group 73"/>
          <p:cNvGrpSpPr>
            <a:grpSpLocks/>
          </p:cNvGrpSpPr>
          <p:nvPr/>
        </p:nvGrpSpPr>
        <p:grpSpPr bwMode="auto">
          <a:xfrm>
            <a:off x="196847" y="2109371"/>
            <a:ext cx="3352801" cy="1628776"/>
            <a:chOff x="170" y="1757"/>
            <a:chExt cx="2112" cy="1026"/>
          </a:xfrm>
        </p:grpSpPr>
        <p:sp>
          <p:nvSpPr>
            <p:cNvPr id="41" name="Oval 74"/>
            <p:cNvSpPr>
              <a:spLocks noChangeArrowheads="1"/>
            </p:cNvSpPr>
            <p:nvPr/>
          </p:nvSpPr>
          <p:spPr bwMode="auto">
            <a:xfrm>
              <a:off x="222" y="2705"/>
              <a:ext cx="91" cy="78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28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cxnSp>
          <p:nvCxnSpPr>
            <p:cNvPr id="42" name="AutoShape 75"/>
            <p:cNvCxnSpPr>
              <a:cxnSpLocks noChangeShapeType="1"/>
            </p:cNvCxnSpPr>
            <p:nvPr/>
          </p:nvCxnSpPr>
          <p:spPr bwMode="auto">
            <a:xfrm rot="5400000">
              <a:off x="259" y="2169"/>
              <a:ext cx="588" cy="506"/>
            </a:xfrm>
            <a:prstGeom prst="curvedConnector3">
              <a:avLst>
                <a:gd name="adj1" fmla="val 39282"/>
              </a:avLst>
            </a:prstGeom>
            <a:noFill/>
            <a:ln w="63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3" name="AutoShape 76"/>
            <p:cNvCxnSpPr>
              <a:cxnSpLocks noChangeShapeType="1"/>
            </p:cNvCxnSpPr>
            <p:nvPr/>
          </p:nvCxnSpPr>
          <p:spPr bwMode="auto">
            <a:xfrm rot="16200000" flipH="1">
              <a:off x="1379" y="1555"/>
              <a:ext cx="329" cy="1476"/>
            </a:xfrm>
            <a:prstGeom prst="curvedConnector3">
              <a:avLst>
                <a:gd name="adj1" fmla="val 48329"/>
              </a:avLst>
            </a:prstGeom>
            <a:noFill/>
            <a:ln w="63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44" name="Text Box 77"/>
            <p:cNvSpPr txBox="1">
              <a:spLocks noChangeArrowheads="1"/>
            </p:cNvSpPr>
            <p:nvPr/>
          </p:nvSpPr>
          <p:spPr bwMode="auto">
            <a:xfrm>
              <a:off x="170" y="1757"/>
              <a:ext cx="1207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Intensity </a:t>
              </a:r>
              <a:r>
                <a:rPr lang="en-US" smtClean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controls</a:t>
              </a:r>
            </a:p>
            <a:p>
              <a:pPr algn="ctr">
                <a:defRPr/>
              </a:pPr>
              <a:r>
                <a:rPr lang="en-US" sz="1200" dirty="0" smtClean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10 </a:t>
              </a:r>
              <a:r>
                <a:rPr lang="en-US" sz="1200" dirty="0" err="1" smtClean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pA</a:t>
              </a:r>
              <a:r>
                <a:rPr lang="en-US" sz="1200" dirty="0" smtClean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 – 1 µA </a:t>
              </a:r>
              <a:endParaRPr lang="en-US" sz="12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45" name="Text Box 26"/>
          <p:cNvSpPr txBox="1">
            <a:spLocks noChangeArrowheads="1"/>
          </p:cNvSpPr>
          <p:nvPr/>
        </p:nvSpPr>
        <p:spPr bwMode="auto">
          <a:xfrm>
            <a:off x="403222" y="73326"/>
            <a:ext cx="84080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smtClean="0">
                <a:solidFill>
                  <a:srgbClr val="000000"/>
                </a:solidFill>
                <a:latin typeface="Arial"/>
                <a:cs typeface="Arial"/>
              </a:rPr>
              <a:t>CEBAF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Polarized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Electron 10 MeV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Injector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6087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04" y="1206769"/>
            <a:ext cx="5238796" cy="3887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26"/>
          <p:cNvSpPr txBox="1">
            <a:spLocks noChangeArrowheads="1"/>
          </p:cNvSpPr>
          <p:nvPr/>
        </p:nvSpPr>
        <p:spPr bwMode="auto">
          <a:xfrm>
            <a:off x="737876" y="64270"/>
            <a:ext cx="7641635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Positron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Yield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using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10 MeV Electrons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5" name="TextBox 23"/>
          <p:cNvSpPr txBox="1">
            <a:spLocks noChangeArrowheads="1"/>
          </p:cNvSpPr>
          <p:nvPr/>
        </p:nvSpPr>
        <p:spPr bwMode="auto">
          <a:xfrm>
            <a:off x="67621" y="5795368"/>
            <a:ext cx="9005825" cy="461665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  <a:extLst/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en-US" altLang="en-US" sz="2400" dirty="0" smtClean="0"/>
              <a:t>&gt;100nA e</a:t>
            </a:r>
            <a:r>
              <a:rPr lang="en-US" altLang="en-US" sz="2400" baseline="30000" dirty="0" smtClean="0"/>
              <a:t>+</a:t>
            </a:r>
            <a:r>
              <a:rPr lang="en-US" altLang="en-US" sz="2400" dirty="0" smtClean="0"/>
              <a:t> at IP2 for CEBAF </a:t>
            </a:r>
            <a:r>
              <a:rPr lang="en-US" altLang="en-US" sz="2400" dirty="0" smtClean="0">
                <a:solidFill>
                  <a:schemeClr val="tx1"/>
                </a:solidFill>
              </a:rPr>
              <a:t>=&gt; </a:t>
            </a:r>
            <a:r>
              <a:rPr lang="en-US" altLang="en-US" sz="2400" dirty="0" smtClean="0">
                <a:solidFill>
                  <a:srgbClr val="0000FF"/>
                </a:solidFill>
              </a:rPr>
              <a:t>&gt;1.0 </a:t>
            </a:r>
            <a:r>
              <a:rPr lang="en-US" altLang="en-US" sz="2400" dirty="0" err="1" smtClean="0">
                <a:solidFill>
                  <a:srgbClr val="0000FF"/>
                </a:solidFill>
              </a:rPr>
              <a:t>milliAmp</a:t>
            </a:r>
            <a:r>
              <a:rPr lang="en-US" altLang="en-US" sz="2400" dirty="0" smtClean="0">
                <a:solidFill>
                  <a:srgbClr val="0000FF"/>
                </a:solidFill>
              </a:rPr>
              <a:t> e</a:t>
            </a:r>
            <a:r>
              <a:rPr lang="en-US" altLang="en-US" sz="2400" baseline="30000" dirty="0" smtClean="0">
                <a:solidFill>
                  <a:srgbClr val="0000FF"/>
                </a:solidFill>
              </a:rPr>
              <a:t>-</a:t>
            </a:r>
            <a:r>
              <a:rPr lang="en-US" altLang="en-US" sz="2400" dirty="0" smtClean="0">
                <a:solidFill>
                  <a:srgbClr val="0000FF"/>
                </a:solidFill>
              </a:rPr>
              <a:t> beam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38175" y="1079875"/>
            <a:ext cx="361290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Electro-magnetic Shower</a:t>
            </a:r>
          </a:p>
          <a:p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e</a:t>
            </a:r>
            <a:r>
              <a:rPr lang="en-US" baseline="30000" dirty="0" smtClean="0">
                <a:latin typeface="Arial"/>
                <a:cs typeface="Arial"/>
              </a:rPr>
              <a:t>+</a:t>
            </a:r>
            <a:r>
              <a:rPr lang="en-US" dirty="0" smtClean="0">
                <a:latin typeface="Arial"/>
                <a:cs typeface="Arial"/>
              </a:rPr>
              <a:t> yield ~ e</a:t>
            </a:r>
            <a:r>
              <a:rPr lang="en-US" baseline="30000" dirty="0" smtClean="0">
                <a:latin typeface="Arial"/>
                <a:cs typeface="Arial"/>
              </a:rPr>
              <a:t>-</a:t>
            </a:r>
            <a:r>
              <a:rPr lang="en-US" dirty="0" smtClean="0">
                <a:latin typeface="Arial"/>
                <a:cs typeface="Arial"/>
              </a:rPr>
              <a:t> beam power (E*I)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High Z-target increases yield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Operate at low energy below photo-neutron threshold to mitigate radioactivity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38175" y="3899074"/>
            <a:ext cx="361290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10 MeV e</a:t>
            </a:r>
            <a:r>
              <a:rPr lang="en-US" b="1" baseline="30000" dirty="0" smtClean="0">
                <a:latin typeface="Arial"/>
                <a:cs typeface="Arial"/>
              </a:rPr>
              <a:t>-</a:t>
            </a:r>
            <a:r>
              <a:rPr lang="en-US" b="1" dirty="0" smtClean="0">
                <a:latin typeface="Arial"/>
                <a:cs typeface="Arial"/>
              </a:rPr>
              <a:t> shower</a:t>
            </a:r>
          </a:p>
          <a:p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e</a:t>
            </a:r>
            <a:r>
              <a:rPr lang="en-US" baseline="30000" dirty="0" smtClean="0">
                <a:latin typeface="Arial"/>
                <a:cs typeface="Arial"/>
              </a:rPr>
              <a:t>+</a:t>
            </a:r>
            <a:r>
              <a:rPr lang="en-US" dirty="0" smtClean="0">
                <a:latin typeface="Arial"/>
                <a:cs typeface="Arial"/>
              </a:rPr>
              <a:t>/e</a:t>
            </a:r>
            <a:r>
              <a:rPr lang="en-US" baseline="30000" dirty="0" smtClean="0">
                <a:latin typeface="Arial"/>
                <a:cs typeface="Arial"/>
              </a:rPr>
              <a:t>-</a:t>
            </a:r>
            <a:r>
              <a:rPr lang="en-US" dirty="0" smtClean="0">
                <a:latin typeface="Arial"/>
                <a:cs typeface="Arial"/>
              </a:rPr>
              <a:t> yield ~ 0.1 % (optimized)</a:t>
            </a:r>
            <a:endParaRPr lang="en-US" baseline="30000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Collection efficiency ~ 1-10 %</a:t>
            </a:r>
            <a:endParaRPr lang="en-US" baseline="30000" dirty="0" smtClean="0">
              <a:latin typeface="Arial"/>
              <a:cs typeface="Arial"/>
            </a:endParaRPr>
          </a:p>
        </p:txBody>
      </p:sp>
      <p:cxnSp>
        <p:nvCxnSpPr>
          <p:cNvPr id="4" name="Straight Arrow Connector 3"/>
          <p:cNvCxnSpPr/>
          <p:nvPr/>
        </p:nvCxnSpPr>
        <p:spPr bwMode="auto">
          <a:xfrm>
            <a:off x="5220943" y="2398683"/>
            <a:ext cx="0" cy="39978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739914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Arial" charset="0"/>
              </a:rPr>
              <a:t>Polarized </a:t>
            </a:r>
            <a:r>
              <a:rPr lang="en-US" dirty="0" smtClean="0">
                <a:latin typeface="Arial" charset="0"/>
                <a:ea typeface="ＭＳ Ｐゴシック" charset="0"/>
                <a:cs typeface="Arial" charset="0"/>
              </a:rPr>
              <a:t>Positrons </a:t>
            </a:r>
            <a:r>
              <a:rPr lang="en-US" dirty="0">
                <a:latin typeface="Arial" charset="0"/>
                <a:ea typeface="ＭＳ Ｐゴシック" charset="0"/>
                <a:cs typeface="Arial" charset="0"/>
              </a:rPr>
              <a:t>at JLEIC</a:t>
            </a:r>
          </a:p>
        </p:txBody>
      </p:sp>
      <p:pic>
        <p:nvPicPr>
          <p:cNvPr id="2052" name="Picture 4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525" y="990600"/>
            <a:ext cx="5121275" cy="268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6400800" y="4519613"/>
            <a:ext cx="2590800" cy="1600438"/>
          </a:xfrm>
          <a:prstGeom prst="rect">
            <a:avLst/>
          </a:prstGeom>
          <a:noFill/>
          <a:ln w="38100" cmpd="dbl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just"/>
            <a:r>
              <a:rPr lang="en-US" sz="1400" dirty="0">
                <a:latin typeface="Arial" charset="0"/>
                <a:cs typeface="Arial" charset="0"/>
              </a:rPr>
              <a:t>A pulsed </a:t>
            </a:r>
            <a:r>
              <a:rPr lang="en-US" sz="1400" dirty="0" smtClean="0">
                <a:latin typeface="Arial" charset="0"/>
                <a:cs typeface="Arial" charset="0"/>
              </a:rPr>
              <a:t>positron beam </a:t>
            </a:r>
            <a:r>
              <a:rPr lang="en-US" sz="1400" dirty="0">
                <a:latin typeface="Arial" charset="0"/>
                <a:cs typeface="Arial" charset="0"/>
              </a:rPr>
              <a:t>with low average current </a:t>
            </a:r>
            <a:r>
              <a:rPr lang="en-US" sz="1400" dirty="0" smtClean="0">
                <a:latin typeface="Arial" charset="0"/>
                <a:cs typeface="Arial" charset="0"/>
              </a:rPr>
              <a:t>(</a:t>
            </a:r>
            <a:r>
              <a:rPr lang="en-US" sz="1400" b="1" dirty="0">
                <a:solidFill>
                  <a:srgbClr val="FF0000"/>
                </a:solidFill>
                <a:latin typeface="Arial" charset="0"/>
                <a:cs typeface="Arial" charset="0"/>
              </a:rPr>
              <a:t>&gt;</a:t>
            </a:r>
            <a:r>
              <a:rPr lang="en-US" sz="1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10 </a:t>
            </a:r>
            <a:r>
              <a:rPr lang="en-US" sz="140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nA</a:t>
            </a:r>
            <a:r>
              <a:rPr lang="en-US" sz="1400" dirty="0">
                <a:latin typeface="Arial" charset="0"/>
                <a:cs typeface="Arial" charset="0"/>
              </a:rPr>
              <a:t>) is required for injection into JLEIC with a reasonably short injection time </a:t>
            </a:r>
            <a:r>
              <a:rPr lang="en-US" sz="1400" dirty="0" smtClean="0">
                <a:latin typeface="Arial" charset="0"/>
                <a:cs typeface="Arial" charset="0"/>
              </a:rPr>
              <a:t>(minutes) and </a:t>
            </a:r>
            <a:r>
              <a:rPr lang="en-US" sz="1400" dirty="0">
                <a:latin typeface="Arial" charset="0"/>
                <a:cs typeface="Arial" charset="0"/>
              </a:rPr>
              <a:t>reasonably high equilibrium </a:t>
            </a:r>
            <a:r>
              <a:rPr lang="en-US" sz="1400" dirty="0" smtClean="0">
                <a:latin typeface="Arial" charset="0"/>
                <a:cs typeface="Arial" charset="0"/>
              </a:rPr>
              <a:t>polarization (</a:t>
            </a:r>
            <a:r>
              <a:rPr lang="en-US" sz="1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&gt;40%</a:t>
            </a:r>
            <a:r>
              <a:rPr lang="en-US" sz="1400" dirty="0" smtClean="0">
                <a:latin typeface="Arial" charset="0"/>
                <a:cs typeface="Arial" charset="0"/>
              </a:rPr>
              <a:t>).</a:t>
            </a:r>
            <a:endParaRPr lang="en-US" sz="1400" dirty="0">
              <a:latin typeface="Arial" charset="0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563" y="881063"/>
            <a:ext cx="3890962" cy="24622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buClr>
                <a:srgbClr val="CC00FF"/>
              </a:buClr>
            </a:pPr>
            <a:r>
              <a:rPr lang="en-US" sz="1800" dirty="0">
                <a:latin typeface="Arial" charset="0"/>
                <a:cs typeface="Arial" charset="0"/>
              </a:rPr>
              <a:t>A group (J. Grames, J. </a:t>
            </a:r>
            <a:r>
              <a:rPr lang="en-US" sz="1800" dirty="0" err="1">
                <a:latin typeface="Arial" charset="0"/>
                <a:cs typeface="Arial" charset="0"/>
              </a:rPr>
              <a:t>Guo</a:t>
            </a:r>
            <a:r>
              <a:rPr lang="en-US" sz="1800" dirty="0">
                <a:latin typeface="Arial" charset="0"/>
                <a:cs typeface="Arial" charset="0"/>
              </a:rPr>
              <a:t>, F. Lin, V. </a:t>
            </a:r>
            <a:r>
              <a:rPr lang="en-US" sz="1800" dirty="0" err="1">
                <a:latin typeface="Arial" charset="0"/>
                <a:cs typeface="Arial" charset="0"/>
              </a:rPr>
              <a:t>Morozov</a:t>
            </a:r>
            <a:r>
              <a:rPr lang="en-US" sz="1800" dirty="0">
                <a:latin typeface="Arial" charset="0"/>
                <a:cs typeface="Arial" charset="0"/>
              </a:rPr>
              <a:t>, E. </a:t>
            </a:r>
            <a:r>
              <a:rPr lang="en-US" sz="1800" dirty="0" err="1" smtClean="0">
                <a:latin typeface="Arial" charset="0"/>
                <a:cs typeface="Arial" charset="0"/>
              </a:rPr>
              <a:t>Voutier</a:t>
            </a:r>
            <a:r>
              <a:rPr lang="en-US" sz="1800" dirty="0" smtClean="0">
                <a:latin typeface="Arial" charset="0"/>
                <a:cs typeface="Arial" charset="0"/>
              </a:rPr>
              <a:t>, Y. Zhang) </a:t>
            </a:r>
            <a:r>
              <a:rPr lang="en-US" sz="1800" dirty="0">
                <a:latin typeface="Arial" charset="0"/>
                <a:cs typeface="Arial" charset="0"/>
              </a:rPr>
              <a:t>is exploring a </a:t>
            </a:r>
            <a:r>
              <a:rPr lang="en-US" sz="1800" b="1" dirty="0">
                <a:solidFill>
                  <a:srgbClr val="FF0000"/>
                </a:solidFill>
                <a:latin typeface="Arial" charset="0"/>
                <a:cs typeface="Arial" charset="0"/>
              </a:rPr>
              <a:t>polarized positron injector</a:t>
            </a:r>
            <a:r>
              <a:rPr lang="en-US" sz="1800" b="1" dirty="0">
                <a:latin typeface="Arial" charset="0"/>
                <a:cs typeface="Arial" charset="0"/>
              </a:rPr>
              <a:t> </a:t>
            </a:r>
            <a:r>
              <a:rPr lang="en-US" sz="1800" dirty="0">
                <a:latin typeface="Arial" charset="0"/>
                <a:cs typeface="Arial" charset="0"/>
              </a:rPr>
              <a:t>suitable for </a:t>
            </a:r>
            <a:r>
              <a:rPr lang="en-US" sz="1800" dirty="0" smtClean="0">
                <a:latin typeface="Arial" charset="0"/>
                <a:cs typeface="Arial" charset="0"/>
              </a:rPr>
              <a:t>Jefferson </a:t>
            </a:r>
            <a:r>
              <a:rPr lang="en-US" sz="1800" dirty="0">
                <a:latin typeface="Arial" charset="0"/>
                <a:cs typeface="Arial" charset="0"/>
              </a:rPr>
              <a:t>Lab Electron Ion Collider (JLEIC</a:t>
            </a:r>
            <a:r>
              <a:rPr lang="en-US" sz="1800" dirty="0" smtClean="0">
                <a:latin typeface="Arial" charset="0"/>
                <a:cs typeface="Arial" charset="0"/>
              </a:rPr>
              <a:t>)</a:t>
            </a:r>
            <a:r>
              <a:rPr lang="en-US" dirty="0" smtClean="0">
                <a:latin typeface="Arial" charset="0"/>
                <a:cs typeface="Arial" charset="0"/>
              </a:rPr>
              <a:t>.</a:t>
            </a:r>
            <a:endParaRPr lang="en-US" sz="1800" dirty="0">
              <a:latin typeface="Arial" charset="0"/>
              <a:cs typeface="Arial" charset="0"/>
            </a:endParaRPr>
          </a:p>
          <a:p>
            <a:pPr algn="just">
              <a:buClr>
                <a:srgbClr val="CC00FF"/>
              </a:buClr>
              <a:buFont typeface="Wingdings" charset="0"/>
              <a:buChar char="Ø"/>
            </a:pPr>
            <a:endParaRPr lang="en-US" sz="2000" dirty="0">
              <a:latin typeface="Arial" charset="0"/>
              <a:cs typeface="Arial" charset="0"/>
            </a:endParaRPr>
          </a:p>
          <a:p>
            <a:pPr algn="ctr"/>
            <a:r>
              <a:rPr lang="en-US" sz="2000" b="1" dirty="0">
                <a:solidFill>
                  <a:srgbClr val="0000FF"/>
                </a:solidFill>
                <a:latin typeface="Lucida Calligraphy" charset="0"/>
                <a:cs typeface="Lucida Calligraphy" charset="0"/>
              </a:rPr>
              <a:t>L </a:t>
            </a:r>
            <a:r>
              <a:rPr lang="en-US" sz="2000" b="1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≥10</a:t>
            </a:r>
            <a:r>
              <a:rPr lang="en-US" sz="2000" b="1" baseline="30000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33</a:t>
            </a:r>
            <a:r>
              <a:rPr lang="en-US" sz="2000" b="1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cm</a:t>
            </a:r>
            <a:r>
              <a:rPr lang="en-US" sz="2000" b="1" baseline="30000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-2</a:t>
            </a:r>
            <a:r>
              <a:rPr lang="en-US" sz="2000" b="1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s</a:t>
            </a:r>
            <a:r>
              <a:rPr lang="en-US" sz="2000" b="1" baseline="30000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-1</a:t>
            </a:r>
            <a:r>
              <a:rPr lang="en-US" sz="2000" b="1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   </a:t>
            </a:r>
            <a:r>
              <a:rPr lang="en-US" sz="2000" b="1" dirty="0" err="1">
                <a:solidFill>
                  <a:srgbClr val="0000FF"/>
                </a:solidFill>
                <a:latin typeface="Comic Sans MS" charset="0"/>
                <a:cs typeface="Comic Sans MS" charset="0"/>
              </a:rPr>
              <a:t>P</a:t>
            </a:r>
            <a:r>
              <a:rPr lang="en-US" sz="2000" b="1" baseline="-25000" dirty="0" err="1">
                <a:solidFill>
                  <a:srgbClr val="0000FF"/>
                </a:solidFill>
                <a:latin typeface="Comic Sans MS" charset="0"/>
                <a:cs typeface="Comic Sans MS" charset="0"/>
              </a:rPr>
              <a:t>e</a:t>
            </a:r>
            <a:r>
              <a:rPr lang="en-US" sz="2000" b="1" baseline="-25000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+</a:t>
            </a:r>
            <a:r>
              <a:rPr lang="en-US" sz="2000" b="1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≥40%</a:t>
            </a:r>
            <a:endParaRPr lang="en-US" sz="2000" dirty="0">
              <a:solidFill>
                <a:srgbClr val="0000FF"/>
              </a:solidFill>
              <a:latin typeface="Comic Sans MS" charset="0"/>
              <a:cs typeface="Comic Sans MS" charset="0"/>
            </a:endParaRPr>
          </a:p>
          <a:p>
            <a:endParaRPr lang="en-US" sz="1200" dirty="0">
              <a:latin typeface="Arial" charset="0"/>
              <a:cs typeface="Arial" charset="0"/>
            </a:endParaRPr>
          </a:p>
          <a:p>
            <a:r>
              <a:rPr lang="en-US" sz="1200" dirty="0">
                <a:latin typeface="Arial" charset="0"/>
                <a:cs typeface="Arial" charset="0"/>
              </a:rPr>
              <a:t>(An Early Career Award proposal will be submitted.)</a:t>
            </a:r>
          </a:p>
        </p:txBody>
      </p:sp>
      <p:grpSp>
        <p:nvGrpSpPr>
          <p:cNvPr id="2055" name="Group 99"/>
          <p:cNvGrpSpPr>
            <a:grpSpLocks/>
          </p:cNvGrpSpPr>
          <p:nvPr/>
        </p:nvGrpSpPr>
        <p:grpSpPr bwMode="auto">
          <a:xfrm>
            <a:off x="231775" y="4103688"/>
            <a:ext cx="5840413" cy="2144712"/>
            <a:chOff x="443929" y="3288192"/>
            <a:chExt cx="5841370" cy="2144233"/>
          </a:xfrm>
        </p:grpSpPr>
        <p:cxnSp>
          <p:nvCxnSpPr>
            <p:cNvPr id="2058" name="Straight Arrow Connector 194"/>
            <p:cNvCxnSpPr>
              <a:cxnSpLocks noChangeShapeType="1"/>
            </p:cNvCxnSpPr>
            <p:nvPr/>
          </p:nvCxnSpPr>
          <p:spPr bwMode="auto">
            <a:xfrm flipV="1">
              <a:off x="4327525" y="4851438"/>
              <a:ext cx="1870364" cy="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stealth" w="med" len="lg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059" name="Straight Arrow Connector 194"/>
            <p:cNvCxnSpPr>
              <a:cxnSpLocks noChangeShapeType="1"/>
            </p:cNvCxnSpPr>
            <p:nvPr/>
          </p:nvCxnSpPr>
          <p:spPr bwMode="auto">
            <a:xfrm flipV="1">
              <a:off x="611368" y="5181600"/>
              <a:ext cx="5617579" cy="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stealth" w="med" len="lg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2060" name="Content Placeholder 6"/>
            <p:cNvSpPr txBox="1">
              <a:spLocks/>
            </p:cNvSpPr>
            <p:nvPr/>
          </p:nvSpPr>
          <p:spPr bwMode="auto">
            <a:xfrm>
              <a:off x="1447800" y="4532313"/>
              <a:ext cx="936625" cy="268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en-US" sz="1200" dirty="0">
                  <a:solidFill>
                    <a:srgbClr val="000000"/>
                  </a:solidFill>
                </a:rPr>
                <a:t>35 </a:t>
              </a:r>
              <a:r>
                <a:rPr lang="en-US" sz="1200" dirty="0">
                  <a:solidFill>
                    <a:srgbClr val="000000"/>
                  </a:solidFill>
                  <a:sym typeface="Symbol" charset="0"/>
                </a:rPr>
                <a:t></a:t>
              </a:r>
              <a:r>
                <a:rPr lang="en-US" sz="1200" dirty="0">
                  <a:solidFill>
                    <a:srgbClr val="000000"/>
                  </a:solidFill>
                </a:rPr>
                <a:t>s</a:t>
              </a:r>
            </a:p>
          </p:txBody>
        </p:sp>
        <p:cxnSp>
          <p:nvCxnSpPr>
            <p:cNvPr id="2061" name="Straight Arrow Connector 194"/>
            <p:cNvCxnSpPr>
              <a:cxnSpLocks noChangeShapeType="1"/>
            </p:cNvCxnSpPr>
            <p:nvPr/>
          </p:nvCxnSpPr>
          <p:spPr bwMode="auto">
            <a:xfrm flipV="1">
              <a:off x="894725" y="4571998"/>
              <a:ext cx="2305675" cy="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stealth" w="med" len="lg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grpSp>
          <p:nvGrpSpPr>
            <p:cNvPr id="2062" name="Group 6"/>
            <p:cNvGrpSpPr>
              <a:grpSpLocks/>
            </p:cNvGrpSpPr>
            <p:nvPr/>
          </p:nvGrpSpPr>
          <p:grpSpPr bwMode="auto">
            <a:xfrm>
              <a:off x="443929" y="3848074"/>
              <a:ext cx="5841370" cy="1387501"/>
              <a:chOff x="1690924" y="2689058"/>
              <a:chExt cx="4282248" cy="1387501"/>
            </a:xfrm>
          </p:grpSpPr>
          <p:cxnSp>
            <p:nvCxnSpPr>
              <p:cNvPr id="128" name="Straight Arrow Connector 127"/>
              <p:cNvCxnSpPr>
                <a:cxnSpLocks noChangeShapeType="1"/>
              </p:cNvCxnSpPr>
              <p:nvPr/>
            </p:nvCxnSpPr>
            <p:spPr bwMode="auto">
              <a:xfrm>
                <a:off x="1696744" y="3249701"/>
                <a:ext cx="4276428" cy="0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2086" name="Straight Arrow Connector 2"/>
              <p:cNvCxnSpPr>
                <a:cxnSpLocks noChangeShapeType="1"/>
              </p:cNvCxnSpPr>
              <p:nvPr/>
            </p:nvCxnSpPr>
            <p:spPr bwMode="auto">
              <a:xfrm flipV="1">
                <a:off x="1690924" y="2689058"/>
                <a:ext cx="0" cy="1387501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2063" name="Content Placeholder 2"/>
            <p:cNvSpPr txBox="1">
              <a:spLocks/>
            </p:cNvSpPr>
            <p:nvPr/>
          </p:nvSpPr>
          <p:spPr bwMode="auto">
            <a:xfrm>
              <a:off x="686647" y="3288192"/>
              <a:ext cx="2248012" cy="5499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  <a:buSzPct val="70000"/>
              </a:pPr>
              <a:r>
                <a:rPr lang="en-US" sz="1200">
                  <a:solidFill>
                    <a:srgbClr val="FF0000"/>
                  </a:solidFill>
                </a:rPr>
                <a:t>68.1</a:t>
              </a:r>
              <a:r>
                <a:rPr lang="en-US" sz="1200">
                  <a:solidFill>
                    <a:srgbClr val="000000"/>
                  </a:solidFill>
                </a:rPr>
                <a:t> MHz bunch train, 1.6 us </a:t>
              </a:r>
            </a:p>
            <a:p>
              <a:pPr algn="ctr" eaLnBrk="1" hangingPunct="1">
                <a:spcBef>
                  <a:spcPct val="20000"/>
                </a:spcBef>
                <a:buSzPct val="70000"/>
              </a:pPr>
              <a:r>
                <a:rPr lang="en-US" sz="1200">
                  <a:solidFill>
                    <a:srgbClr val="000000"/>
                  </a:solidFill>
                </a:rPr>
                <a:t>110 bunches (I</a:t>
              </a:r>
              <a:r>
                <a:rPr lang="en-US" sz="1200" baseline="-25000">
                  <a:solidFill>
                    <a:srgbClr val="000000"/>
                  </a:solidFill>
                </a:rPr>
                <a:t> </a:t>
              </a:r>
              <a:r>
                <a:rPr lang="en-US" sz="1200">
                  <a:solidFill>
                    <a:srgbClr val="000000"/>
                  </a:solidFill>
                </a:rPr>
                <a:t>= 4.6 uA)</a:t>
              </a:r>
            </a:p>
          </p:txBody>
        </p:sp>
        <p:sp>
          <p:nvSpPr>
            <p:cNvPr id="107" name="Content Placeholder 6"/>
            <p:cNvSpPr txBox="1">
              <a:spLocks/>
            </p:cNvSpPr>
            <p:nvPr/>
          </p:nvSpPr>
          <p:spPr bwMode="auto">
            <a:xfrm>
              <a:off x="1229871" y="3704024"/>
              <a:ext cx="658920" cy="215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 eaLnBrk="0" hangingPunct="0">
                <a:spcBef>
                  <a:spcPct val="20000"/>
                </a:spcBef>
                <a:buBlip>
                  <a:blip r:embed="rId2"/>
                </a:buBlip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1pPr>
              <a:lvl2pPr marL="742950" indent="-285750" defTabSz="4572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2pPr>
              <a:lvl3pPr marL="1143000" indent="-228600" defTabSz="4572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3pPr>
              <a:lvl4pPr marL="1600200" indent="-228600" defTabSz="4572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4pPr>
              <a:lvl5pPr marL="2057400" indent="-228600" defTabSz="4572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9pPr>
            </a:lstStyle>
            <a:p>
              <a:pPr algn="ctr" eaLnBrk="1" hangingPunct="1">
                <a:buFontTx/>
                <a:buNone/>
                <a:defRPr/>
              </a:pPr>
              <a:r>
                <a:rPr lang="en-US" altLang="en-US" sz="12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105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67 </a:t>
              </a:r>
              <a:r>
                <a:rPr lang="en-US" altLang="en-US" sz="105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fC</a:t>
              </a:r>
              <a:endParaRPr lang="en-US" altLang="en-US" sz="105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65" name="Content Placeholder 6"/>
            <p:cNvSpPr txBox="1">
              <a:spLocks/>
            </p:cNvSpPr>
            <p:nvPr/>
          </p:nvSpPr>
          <p:spPr bwMode="auto">
            <a:xfrm>
              <a:off x="1981200" y="4851440"/>
              <a:ext cx="1012910" cy="280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en-US" sz="1200">
                  <a:solidFill>
                    <a:srgbClr val="000000"/>
                  </a:solidFill>
                </a:rPr>
                <a:t>1.05 ms</a:t>
              </a:r>
            </a:p>
          </p:txBody>
        </p:sp>
        <p:sp>
          <p:nvSpPr>
            <p:cNvPr id="2066" name="Content Placeholder 6"/>
            <p:cNvSpPr txBox="1">
              <a:spLocks/>
            </p:cNvSpPr>
            <p:nvPr/>
          </p:nvSpPr>
          <p:spPr bwMode="auto">
            <a:xfrm>
              <a:off x="4724399" y="4845470"/>
              <a:ext cx="1471613" cy="250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en-US" sz="1200">
                  <a:solidFill>
                    <a:srgbClr val="000000"/>
                  </a:solidFill>
                </a:rPr>
                <a:t>20 ms </a:t>
              </a:r>
            </a:p>
          </p:txBody>
        </p:sp>
        <p:sp>
          <p:nvSpPr>
            <p:cNvPr id="2067" name="Content Placeholder 6"/>
            <p:cNvSpPr txBox="1">
              <a:spLocks/>
            </p:cNvSpPr>
            <p:nvPr/>
          </p:nvSpPr>
          <p:spPr bwMode="auto">
            <a:xfrm>
              <a:off x="2362200" y="5181600"/>
              <a:ext cx="2438400" cy="250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en-US" sz="1200">
                  <a:solidFill>
                    <a:srgbClr val="000000"/>
                  </a:solidFill>
                </a:rPr>
                <a:t>~ 50 Hz, I</a:t>
              </a:r>
              <a:r>
                <a:rPr lang="en-US" sz="1200" baseline="-25000">
                  <a:solidFill>
                    <a:srgbClr val="000000"/>
                  </a:solidFill>
                </a:rPr>
                <a:t>ave</a:t>
              </a:r>
              <a:r>
                <a:rPr lang="en-US" sz="1200">
                  <a:solidFill>
                    <a:srgbClr val="000000"/>
                  </a:solidFill>
                </a:rPr>
                <a:t>= 10.5 nA</a:t>
              </a:r>
            </a:p>
          </p:txBody>
        </p:sp>
        <p:grpSp>
          <p:nvGrpSpPr>
            <p:cNvPr id="2068" name="Group 16"/>
            <p:cNvGrpSpPr>
              <a:grpSpLocks/>
            </p:cNvGrpSpPr>
            <p:nvPr/>
          </p:nvGrpSpPr>
          <p:grpSpPr bwMode="auto">
            <a:xfrm>
              <a:off x="990600" y="3960473"/>
              <a:ext cx="58182" cy="436491"/>
              <a:chOff x="475488" y="2667000"/>
              <a:chExt cx="60955" cy="457200"/>
            </a:xfrm>
          </p:grpSpPr>
          <p:sp>
            <p:nvSpPr>
              <p:cNvPr id="126" name="Rectangle 125"/>
              <p:cNvSpPr>
                <a:spLocks noChangeArrowheads="1"/>
              </p:cNvSpPr>
              <p:nvPr/>
            </p:nvSpPr>
            <p:spPr bwMode="auto">
              <a:xfrm>
                <a:off x="474984" y="2667701"/>
                <a:ext cx="61548" cy="457172"/>
              </a:xfrm>
              <a:prstGeom prst="rect">
                <a:avLst/>
              </a:prstGeom>
              <a:solidFill>
                <a:srgbClr val="A3A3E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999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Blip>
                    <a:blip r:embed="rId2"/>
                  </a:buBlip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200">
                  <a:solidFill>
                    <a:srgbClr val="FFFFFF"/>
                  </a:solidFill>
                  <a:latin typeface="+mn-lt"/>
                </a:endParaRPr>
              </a:p>
            </p:txBody>
          </p:sp>
          <p:cxnSp>
            <p:nvCxnSpPr>
              <p:cNvPr id="2084" name="Straight Arrow Connector 215"/>
              <p:cNvCxnSpPr>
                <a:cxnSpLocks noChangeShapeType="1"/>
              </p:cNvCxnSpPr>
              <p:nvPr/>
            </p:nvCxnSpPr>
            <p:spPr bwMode="auto">
              <a:xfrm flipV="1">
                <a:off x="508588" y="2694611"/>
                <a:ext cx="0" cy="365805"/>
              </a:xfrm>
              <a:prstGeom prst="straightConnector1">
                <a:avLst/>
              </a:prstGeom>
              <a:noFill/>
              <a:ln w="19050">
                <a:solidFill>
                  <a:srgbClr val="9900CC"/>
                </a:solidFill>
                <a:round/>
                <a:headEnd/>
                <a:tailEnd type="triangle" w="sm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2069" name="Group 27"/>
            <p:cNvGrpSpPr>
              <a:grpSpLocks/>
            </p:cNvGrpSpPr>
            <p:nvPr/>
          </p:nvGrpSpPr>
          <p:grpSpPr bwMode="auto">
            <a:xfrm>
              <a:off x="1200845" y="3960811"/>
              <a:ext cx="58737" cy="436564"/>
              <a:chOff x="319476" y="2667352"/>
              <a:chExt cx="61537" cy="457275"/>
            </a:xfrm>
          </p:grpSpPr>
          <p:sp>
            <p:nvSpPr>
              <p:cNvPr id="124" name="Rectangle 123"/>
              <p:cNvSpPr>
                <a:spLocks noChangeArrowheads="1"/>
              </p:cNvSpPr>
              <p:nvPr/>
            </p:nvSpPr>
            <p:spPr bwMode="auto">
              <a:xfrm>
                <a:off x="319943" y="2667699"/>
                <a:ext cx="61547" cy="457170"/>
              </a:xfrm>
              <a:prstGeom prst="rect">
                <a:avLst/>
              </a:prstGeom>
              <a:solidFill>
                <a:srgbClr val="A3A3E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999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Blip>
                    <a:blip r:embed="rId2"/>
                  </a:buBlip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200">
                  <a:solidFill>
                    <a:srgbClr val="FFFFFF"/>
                  </a:solidFill>
                  <a:latin typeface="+mn-lt"/>
                </a:endParaRPr>
              </a:p>
            </p:txBody>
          </p:sp>
          <p:cxnSp>
            <p:nvCxnSpPr>
              <p:cNvPr id="2082" name="Straight Arrow Connector 215"/>
              <p:cNvCxnSpPr>
                <a:cxnSpLocks noChangeShapeType="1"/>
              </p:cNvCxnSpPr>
              <p:nvPr/>
            </p:nvCxnSpPr>
            <p:spPr bwMode="auto">
              <a:xfrm flipV="1">
                <a:off x="350085" y="2694611"/>
                <a:ext cx="0" cy="365805"/>
              </a:xfrm>
              <a:prstGeom prst="straightConnector1">
                <a:avLst/>
              </a:prstGeom>
              <a:noFill/>
              <a:ln w="19050">
                <a:solidFill>
                  <a:srgbClr val="9900CC"/>
                </a:solidFill>
                <a:round/>
                <a:headEnd/>
                <a:tailEnd type="triangle" w="sm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2070" name="Group 28"/>
            <p:cNvGrpSpPr>
              <a:grpSpLocks/>
            </p:cNvGrpSpPr>
            <p:nvPr/>
          </p:nvGrpSpPr>
          <p:grpSpPr bwMode="auto">
            <a:xfrm>
              <a:off x="1457939" y="3960811"/>
              <a:ext cx="58738" cy="436564"/>
              <a:chOff x="168605" y="2667352"/>
              <a:chExt cx="61537" cy="457275"/>
            </a:xfrm>
          </p:grpSpPr>
          <p:sp>
            <p:nvSpPr>
              <p:cNvPr id="122" name="Rectangle 121"/>
              <p:cNvSpPr>
                <a:spLocks noChangeArrowheads="1"/>
              </p:cNvSpPr>
              <p:nvPr/>
            </p:nvSpPr>
            <p:spPr bwMode="auto">
              <a:xfrm>
                <a:off x="169201" y="2667699"/>
                <a:ext cx="61546" cy="457170"/>
              </a:xfrm>
              <a:prstGeom prst="rect">
                <a:avLst/>
              </a:prstGeom>
              <a:solidFill>
                <a:srgbClr val="A3A3E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999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Blip>
                    <a:blip r:embed="rId2"/>
                  </a:buBlip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200">
                  <a:solidFill>
                    <a:srgbClr val="FFFFFF"/>
                  </a:solidFill>
                  <a:latin typeface="+mn-lt"/>
                </a:endParaRPr>
              </a:p>
            </p:txBody>
          </p:sp>
          <p:cxnSp>
            <p:nvCxnSpPr>
              <p:cNvPr id="2080" name="Straight Arrow Connector 215"/>
              <p:cNvCxnSpPr>
                <a:cxnSpLocks noChangeShapeType="1"/>
              </p:cNvCxnSpPr>
              <p:nvPr/>
            </p:nvCxnSpPr>
            <p:spPr bwMode="auto">
              <a:xfrm flipV="1">
                <a:off x="203877" y="2694611"/>
                <a:ext cx="0" cy="365805"/>
              </a:xfrm>
              <a:prstGeom prst="straightConnector1">
                <a:avLst/>
              </a:prstGeom>
              <a:noFill/>
              <a:ln w="19050">
                <a:solidFill>
                  <a:srgbClr val="9900CC"/>
                </a:solidFill>
                <a:round/>
                <a:headEnd/>
                <a:tailEnd type="triangle" w="sm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2071" name="Group 29"/>
            <p:cNvGrpSpPr>
              <a:grpSpLocks/>
            </p:cNvGrpSpPr>
            <p:nvPr/>
          </p:nvGrpSpPr>
          <p:grpSpPr bwMode="auto">
            <a:xfrm>
              <a:off x="1922462" y="3960811"/>
              <a:ext cx="58738" cy="436564"/>
              <a:chOff x="168769" y="2667354"/>
              <a:chExt cx="61537" cy="457275"/>
            </a:xfrm>
          </p:grpSpPr>
          <p:sp>
            <p:nvSpPr>
              <p:cNvPr id="120" name="Rectangle 119"/>
              <p:cNvSpPr>
                <a:spLocks noChangeArrowheads="1"/>
              </p:cNvSpPr>
              <p:nvPr/>
            </p:nvSpPr>
            <p:spPr bwMode="auto">
              <a:xfrm>
                <a:off x="168425" y="2667701"/>
                <a:ext cx="61546" cy="457170"/>
              </a:xfrm>
              <a:prstGeom prst="rect">
                <a:avLst/>
              </a:prstGeom>
              <a:solidFill>
                <a:srgbClr val="A3A3E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999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Blip>
                    <a:blip r:embed="rId2"/>
                  </a:buBlip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200">
                  <a:solidFill>
                    <a:srgbClr val="FFFFFF"/>
                  </a:solidFill>
                  <a:latin typeface="+mn-lt"/>
                </a:endParaRPr>
              </a:p>
            </p:txBody>
          </p:sp>
          <p:cxnSp>
            <p:nvCxnSpPr>
              <p:cNvPr id="2078" name="Straight Arrow Connector 215"/>
              <p:cNvCxnSpPr>
                <a:cxnSpLocks noChangeShapeType="1"/>
              </p:cNvCxnSpPr>
              <p:nvPr/>
            </p:nvCxnSpPr>
            <p:spPr bwMode="auto">
              <a:xfrm flipV="1">
                <a:off x="203877" y="2694611"/>
                <a:ext cx="0" cy="365805"/>
              </a:xfrm>
              <a:prstGeom prst="straightConnector1">
                <a:avLst/>
              </a:prstGeom>
              <a:noFill/>
              <a:ln w="19050">
                <a:solidFill>
                  <a:srgbClr val="9900CC"/>
                </a:solidFill>
                <a:round/>
                <a:headEnd/>
                <a:tailEnd type="triangle" w="sm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15" name="Content Placeholder 6"/>
            <p:cNvSpPr txBox="1">
              <a:spLocks/>
            </p:cNvSpPr>
            <p:nvPr/>
          </p:nvSpPr>
          <p:spPr bwMode="auto">
            <a:xfrm>
              <a:off x="1583941" y="4005582"/>
              <a:ext cx="304850" cy="290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en-US" sz="1200">
                  <a:solidFill>
                    <a:srgbClr val="000000"/>
                  </a:solidFill>
                  <a:latin typeface="Times" charset="0"/>
                </a:rPr>
                <a:t>…</a:t>
              </a:r>
            </a:p>
          </p:txBody>
        </p:sp>
        <p:sp>
          <p:nvSpPr>
            <p:cNvPr id="2073" name="Left Bracket 115"/>
            <p:cNvSpPr>
              <a:spLocks/>
            </p:cNvSpPr>
            <p:nvPr/>
          </p:nvSpPr>
          <p:spPr bwMode="auto">
            <a:xfrm>
              <a:off x="730195" y="3323961"/>
              <a:ext cx="108004" cy="1324239"/>
            </a:xfrm>
            <a:prstGeom prst="leftBracket">
              <a:avLst>
                <a:gd name="adj" fmla="val 32753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cs typeface="Arial" charset="0"/>
              </a:endParaRPr>
            </a:p>
          </p:txBody>
        </p:sp>
        <p:sp>
          <p:nvSpPr>
            <p:cNvPr id="2074" name="Left Bracket 116"/>
            <p:cNvSpPr>
              <a:spLocks/>
            </p:cNvSpPr>
            <p:nvPr/>
          </p:nvSpPr>
          <p:spPr bwMode="auto">
            <a:xfrm rot="10800000">
              <a:off x="3200400" y="3328356"/>
              <a:ext cx="108004" cy="1324239"/>
            </a:xfrm>
            <a:prstGeom prst="leftBracket">
              <a:avLst>
                <a:gd name="adj" fmla="val 32753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cs typeface="Arial" charset="0"/>
              </a:endParaRPr>
            </a:p>
          </p:txBody>
        </p:sp>
        <p:sp>
          <p:nvSpPr>
            <p:cNvPr id="2075" name="TextBox 117"/>
            <p:cNvSpPr txBox="1">
              <a:spLocks noChangeArrowheads="1"/>
            </p:cNvSpPr>
            <p:nvPr/>
          </p:nvSpPr>
          <p:spPr bwMode="auto">
            <a:xfrm>
              <a:off x="3336925" y="3812216"/>
              <a:ext cx="87618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r>
                <a:rPr lang="en-US" sz="1800" dirty="0"/>
                <a:t>×30</a:t>
              </a:r>
            </a:p>
          </p:txBody>
        </p:sp>
        <p:cxnSp>
          <p:nvCxnSpPr>
            <p:cNvPr id="2076" name="Straight Arrow Connector 194"/>
            <p:cNvCxnSpPr>
              <a:cxnSpLocks noChangeShapeType="1"/>
            </p:cNvCxnSpPr>
            <p:nvPr/>
          </p:nvCxnSpPr>
          <p:spPr bwMode="auto">
            <a:xfrm>
              <a:off x="669925" y="4859548"/>
              <a:ext cx="3584277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stealth" w="med" len="lg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2056" name="TextBox 1"/>
          <p:cNvSpPr txBox="1">
            <a:spLocks noChangeArrowheads="1"/>
          </p:cNvSpPr>
          <p:nvPr/>
        </p:nvSpPr>
        <p:spPr bwMode="auto">
          <a:xfrm>
            <a:off x="0" y="3581400"/>
            <a:ext cx="38703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dirty="0" smtClean="0">
                <a:latin typeface="Arial" charset="0"/>
                <a:cs typeface="Arial" charset="0"/>
              </a:rPr>
              <a:t>Bunch structure from an e</a:t>
            </a:r>
            <a:r>
              <a:rPr lang="en-US" sz="1800" baseline="30000" dirty="0" smtClean="0">
                <a:latin typeface="Arial" charset="0"/>
                <a:cs typeface="Arial" charset="0"/>
              </a:rPr>
              <a:t>+</a:t>
            </a:r>
            <a:r>
              <a:rPr lang="en-US" sz="1800" dirty="0" smtClean="0">
                <a:latin typeface="Arial" charset="0"/>
                <a:cs typeface="Arial" charset="0"/>
              </a:rPr>
              <a:t> injector: </a:t>
            </a:r>
            <a:endParaRPr lang="en-US" sz="1800" dirty="0">
              <a:latin typeface="Arial" charset="0"/>
              <a:cs typeface="Arial" charset="0"/>
            </a:endParaRPr>
          </a:p>
        </p:txBody>
      </p:sp>
      <p:sp>
        <p:nvSpPr>
          <p:cNvPr id="38" name="Footer Placeholder 6"/>
          <p:cNvSpPr txBox="1">
            <a:spLocks/>
          </p:cNvSpPr>
          <p:nvPr/>
        </p:nvSpPr>
        <p:spPr>
          <a:xfrm>
            <a:off x="1004301" y="6526769"/>
            <a:ext cx="5286814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Grames, SPIN 2016 @ UIUC, Sep 26-30 2016</a:t>
            </a:r>
          </a:p>
        </p:txBody>
      </p:sp>
      <p:sp>
        <p:nvSpPr>
          <p:cNvPr id="39" name="Slide Number Placeholder 8"/>
          <p:cNvSpPr txBox="1">
            <a:spLocks/>
          </p:cNvSpPr>
          <p:nvPr/>
        </p:nvSpPr>
        <p:spPr>
          <a:xfrm>
            <a:off x="6914440" y="6526769"/>
            <a:ext cx="44638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z="1200" i="1" smtClean="0">
                <a:solidFill>
                  <a:srgbClr val="FFFFFF"/>
                </a:solidFill>
                <a:latin typeface="Arial"/>
                <a:cs typeface="Arial"/>
              </a:rPr>
              <a:pPr/>
              <a:t>24</a:t>
            </a:fld>
            <a:endParaRPr lang="en-US" sz="1200" i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41" name="Group 40"/>
          <p:cNvGrpSpPr/>
          <p:nvPr/>
        </p:nvGrpSpPr>
        <p:grpSpPr>
          <a:xfrm rot="1224044">
            <a:off x="4137882" y="2062805"/>
            <a:ext cx="899703" cy="684796"/>
            <a:chOff x="4060799" y="2107622"/>
            <a:chExt cx="1135851" cy="767915"/>
          </a:xfrm>
        </p:grpSpPr>
        <p:sp>
          <p:nvSpPr>
            <p:cNvPr id="42" name="Striped Right Arrow 41"/>
            <p:cNvSpPr/>
            <p:nvPr/>
          </p:nvSpPr>
          <p:spPr bwMode="auto">
            <a:xfrm>
              <a:off x="4060799" y="2107622"/>
              <a:ext cx="1135851" cy="767915"/>
            </a:xfrm>
            <a:prstGeom prst="stripedRightArrow">
              <a:avLst>
                <a:gd name="adj1" fmla="val 47326"/>
                <a:gd name="adj2" fmla="val 50000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u="none" strike="noStrike" cap="none" normalizeH="0" baseline="3000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/>
                <a:cs typeface="Arial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4332973" y="2310274"/>
              <a:ext cx="478052" cy="37964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FF0000"/>
                  </a:solidFill>
                  <a:latin typeface="Arial"/>
                  <a:cs typeface="Arial"/>
                </a:rPr>
                <a:t>e</a:t>
              </a:r>
              <a:r>
                <a:rPr lang="en-US" sz="1600" baseline="30000" dirty="0">
                  <a:solidFill>
                    <a:srgbClr val="FF0000"/>
                  </a:solidFill>
                  <a:latin typeface="Arial"/>
                  <a:cs typeface="Arial"/>
                </a:rPr>
                <a:t>+</a:t>
              </a:r>
            </a:p>
          </p:txBody>
        </p:sp>
        <p:cxnSp>
          <p:nvCxnSpPr>
            <p:cNvPr id="44" name="Straight Arrow Connector 43"/>
            <p:cNvCxnSpPr/>
            <p:nvPr/>
          </p:nvCxnSpPr>
          <p:spPr bwMode="auto">
            <a:xfrm>
              <a:off x="4464616" y="2375167"/>
              <a:ext cx="21166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154461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2"/>
          <p:cNvSpPr>
            <a:spLocks noGrp="1"/>
          </p:cNvSpPr>
          <p:nvPr>
            <p:ph type="title"/>
          </p:nvPr>
        </p:nvSpPr>
        <p:spPr>
          <a:xfrm>
            <a:off x="304800" y="-131384"/>
            <a:ext cx="8382000" cy="914400"/>
          </a:xfrm>
        </p:spPr>
        <p:txBody>
          <a:bodyPr/>
          <a:lstStyle/>
          <a:p>
            <a:r>
              <a:rPr lang="en-US" dirty="0" smtClean="0">
                <a:latin typeface="Arial" charset="0"/>
                <a:ea typeface="ＭＳ Ｐゴシック" charset="0"/>
                <a:cs typeface="Arial" charset="0"/>
              </a:rPr>
              <a:t>JLEIC/CEBAF Positron Injector</a:t>
            </a:r>
            <a:endParaRPr lang="en-US" dirty="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4" name="Text Box 6"/>
          <p:cNvSpPr txBox="1">
            <a:spLocks noChangeArrowheads="1"/>
          </p:cNvSpPr>
          <p:nvPr/>
        </p:nvSpPr>
        <p:spPr bwMode="auto">
          <a:xfrm>
            <a:off x="468994" y="2835737"/>
            <a:ext cx="1508556" cy="393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54861" tIns="27431" rIns="54861" bIns="27431">
            <a:spAutoFit/>
          </a:bodyPr>
          <a:lstStyle>
            <a:lvl1pPr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44500" indent="-171450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685800" indent="-138113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958850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233488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16906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1478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26050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0622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/>
            <a:r>
              <a:rPr lang="en-US" sz="1100" b="1" dirty="0">
                <a:latin typeface="Arial"/>
                <a:cs typeface="Arial"/>
              </a:rPr>
              <a:t>10 MeV polarized e</a:t>
            </a:r>
            <a:r>
              <a:rPr lang="en-US" sz="1100" b="1" baseline="30000" dirty="0">
                <a:latin typeface="Arial"/>
                <a:cs typeface="Arial"/>
              </a:rPr>
              <a:t>-</a:t>
            </a:r>
            <a:endParaRPr lang="en-US" sz="1100" b="1" dirty="0">
              <a:latin typeface="Arial"/>
              <a:cs typeface="Arial"/>
            </a:endParaRPr>
          </a:p>
          <a:p>
            <a:pPr algn="ctr"/>
            <a:r>
              <a:rPr lang="en-US" sz="1100" b="1" dirty="0">
                <a:latin typeface="Arial"/>
                <a:cs typeface="Arial"/>
              </a:rPr>
              <a:t> 1.33 </a:t>
            </a:r>
            <a:r>
              <a:rPr lang="en-US" sz="1100" b="1" dirty="0" err="1">
                <a:latin typeface="Arial"/>
                <a:cs typeface="Arial"/>
              </a:rPr>
              <a:t>pC</a:t>
            </a:r>
            <a:r>
              <a:rPr lang="en-US" sz="1100" b="1" dirty="0">
                <a:latin typeface="Arial"/>
                <a:cs typeface="Arial"/>
              </a:rPr>
              <a:t> @ 1500 </a:t>
            </a:r>
            <a:r>
              <a:rPr lang="en-US" sz="1100" b="1" dirty="0" smtClean="0">
                <a:latin typeface="Arial"/>
                <a:cs typeface="Arial"/>
              </a:rPr>
              <a:t>MHz</a:t>
            </a:r>
            <a:endParaRPr lang="en-US" sz="1100" b="1" dirty="0">
              <a:latin typeface="Arial"/>
              <a:cs typeface="Arial"/>
            </a:endParaRPr>
          </a:p>
        </p:txBody>
      </p:sp>
      <p:sp>
        <p:nvSpPr>
          <p:cNvPr id="35" name="AutoShape 44"/>
          <p:cNvSpPr>
            <a:spLocks noChangeArrowheads="1"/>
          </p:cNvSpPr>
          <p:nvPr/>
        </p:nvSpPr>
        <p:spPr bwMode="auto">
          <a:xfrm>
            <a:off x="4017560" y="2229312"/>
            <a:ext cx="2143125" cy="104775"/>
          </a:xfrm>
          <a:prstGeom prst="diamond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 b="1">
              <a:latin typeface="Arial"/>
              <a:cs typeface="Arial"/>
            </a:endParaRPr>
          </a:p>
        </p:txBody>
      </p:sp>
      <p:sp>
        <p:nvSpPr>
          <p:cNvPr id="36" name="Text Box 6"/>
          <p:cNvSpPr txBox="1">
            <a:spLocks noChangeArrowheads="1"/>
          </p:cNvSpPr>
          <p:nvPr/>
        </p:nvSpPr>
        <p:spPr bwMode="auto">
          <a:xfrm>
            <a:off x="2431647" y="2835737"/>
            <a:ext cx="1676400" cy="563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54861" tIns="27431" rIns="54861" bIns="27431">
            <a:spAutoFit/>
          </a:bodyPr>
          <a:lstStyle>
            <a:lvl1pPr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44500" indent="-171450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685800" indent="-138113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958850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233488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16906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1478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26050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0622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/>
            <a:r>
              <a:rPr lang="en-US" sz="1100" b="1" dirty="0">
                <a:latin typeface="Arial"/>
                <a:cs typeface="Arial"/>
              </a:rPr>
              <a:t>10 MeV pol e</a:t>
            </a:r>
            <a:r>
              <a:rPr lang="en-US" sz="1100" b="1" baseline="30000" dirty="0">
                <a:latin typeface="Arial"/>
                <a:cs typeface="Arial"/>
              </a:rPr>
              <a:t>-</a:t>
            </a:r>
            <a:endParaRPr lang="en-US" sz="1100" b="1" dirty="0">
              <a:latin typeface="Arial"/>
              <a:cs typeface="Arial"/>
            </a:endParaRPr>
          </a:p>
          <a:p>
            <a:pPr algn="ctr"/>
            <a:r>
              <a:rPr lang="en-US" sz="1100" b="1" dirty="0">
                <a:latin typeface="Arial"/>
                <a:cs typeface="Arial"/>
              </a:rPr>
              <a:t>0.67 </a:t>
            </a:r>
            <a:r>
              <a:rPr lang="en-US" sz="1100" b="1" dirty="0" err="1">
                <a:latin typeface="Arial"/>
                <a:cs typeface="Arial"/>
              </a:rPr>
              <a:t>nC</a:t>
            </a:r>
            <a:r>
              <a:rPr lang="en-US" sz="1100" b="1" dirty="0">
                <a:latin typeface="Arial"/>
                <a:cs typeface="Arial"/>
              </a:rPr>
              <a:t> bunches </a:t>
            </a:r>
          </a:p>
          <a:p>
            <a:pPr algn="ctr"/>
            <a:r>
              <a:rPr lang="en-US" sz="1100" b="1" dirty="0">
                <a:latin typeface="Arial"/>
                <a:cs typeface="Arial"/>
              </a:rPr>
              <a:t>@ 1500 </a:t>
            </a:r>
            <a:r>
              <a:rPr lang="en-US" sz="1100" b="1" dirty="0" smtClean="0">
                <a:latin typeface="Arial"/>
                <a:cs typeface="Arial"/>
              </a:rPr>
              <a:t>MHz</a:t>
            </a:r>
            <a:endParaRPr lang="en-US" sz="1100" b="1" dirty="0">
              <a:latin typeface="Arial"/>
              <a:cs typeface="Arial"/>
            </a:endParaRPr>
          </a:p>
        </p:txBody>
      </p:sp>
      <p:sp>
        <p:nvSpPr>
          <p:cNvPr id="37" name="Text Box 6"/>
          <p:cNvSpPr txBox="1">
            <a:spLocks noChangeArrowheads="1"/>
          </p:cNvSpPr>
          <p:nvPr/>
        </p:nvSpPr>
        <p:spPr bwMode="auto">
          <a:xfrm>
            <a:off x="2019067" y="1175674"/>
            <a:ext cx="1338437" cy="563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54861" tIns="27431" rIns="54861" bIns="27431">
            <a:spAutoFit/>
          </a:bodyPr>
          <a:lstStyle>
            <a:lvl1pPr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44500" indent="-171450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685800" indent="-138113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958850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233488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16906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1478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26050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0622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/>
            <a:r>
              <a:rPr lang="en-US" sz="1100" b="1" dirty="0" smtClean="0">
                <a:latin typeface="Arial"/>
                <a:cs typeface="Arial"/>
              </a:rPr>
              <a:t>500-Turn</a:t>
            </a:r>
          </a:p>
          <a:p>
            <a:pPr algn="ctr"/>
            <a:r>
              <a:rPr lang="en-US" sz="1100" b="1" dirty="0" smtClean="0">
                <a:latin typeface="Arial"/>
                <a:cs typeface="Arial"/>
              </a:rPr>
              <a:t>Accumulator Ring</a:t>
            </a:r>
          </a:p>
          <a:p>
            <a:pPr algn="ctr"/>
            <a:r>
              <a:rPr lang="en-US" sz="1100" b="1" dirty="0" smtClean="0">
                <a:latin typeface="Arial"/>
                <a:cs typeface="Arial"/>
              </a:rPr>
              <a:t>(22m)</a:t>
            </a:r>
            <a:endParaRPr lang="en-US" sz="1100" b="1" dirty="0">
              <a:latin typeface="Arial"/>
              <a:cs typeface="Arial"/>
            </a:endParaRPr>
          </a:p>
        </p:txBody>
      </p:sp>
      <p:sp>
        <p:nvSpPr>
          <p:cNvPr id="38" name="AutoShape 47"/>
          <p:cNvSpPr>
            <a:spLocks noChangeArrowheads="1"/>
          </p:cNvSpPr>
          <p:nvPr/>
        </p:nvSpPr>
        <p:spPr bwMode="auto">
          <a:xfrm>
            <a:off x="5098647" y="1921337"/>
            <a:ext cx="119063" cy="609600"/>
          </a:xfrm>
          <a:prstGeom prst="diamond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 b="1">
              <a:latin typeface="Arial"/>
              <a:cs typeface="Arial"/>
            </a:endParaRPr>
          </a:p>
        </p:txBody>
      </p:sp>
      <p:sp>
        <p:nvSpPr>
          <p:cNvPr id="39" name="Text Box 6"/>
          <p:cNvSpPr txBox="1">
            <a:spLocks noChangeArrowheads="1"/>
          </p:cNvSpPr>
          <p:nvPr/>
        </p:nvSpPr>
        <p:spPr bwMode="auto">
          <a:xfrm>
            <a:off x="4659371" y="1235537"/>
            <a:ext cx="982827" cy="393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54861" tIns="27431" rIns="54861" bIns="27431">
            <a:spAutoFit/>
          </a:bodyPr>
          <a:lstStyle>
            <a:lvl1pPr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44500" indent="-171450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685800" indent="-138113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958850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233488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16906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1478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26050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0622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/>
            <a:r>
              <a:rPr lang="en-US" sz="1100" b="1" dirty="0" smtClean="0">
                <a:latin typeface="Arial"/>
                <a:cs typeface="Arial"/>
              </a:rPr>
              <a:t>Bunch</a:t>
            </a:r>
          </a:p>
          <a:p>
            <a:pPr algn="ctr"/>
            <a:r>
              <a:rPr lang="en-US" sz="1100" b="1" dirty="0" smtClean="0">
                <a:latin typeface="Arial"/>
                <a:cs typeface="Arial"/>
              </a:rPr>
              <a:t>Management</a:t>
            </a:r>
            <a:endParaRPr lang="en-US" sz="1100" b="1" dirty="0">
              <a:latin typeface="Arial"/>
              <a:cs typeface="Arial"/>
            </a:endParaRPr>
          </a:p>
        </p:txBody>
      </p:sp>
      <p:sp>
        <p:nvSpPr>
          <p:cNvPr id="40" name="Text Box 6"/>
          <p:cNvSpPr txBox="1">
            <a:spLocks noChangeArrowheads="1"/>
          </p:cNvSpPr>
          <p:nvPr/>
        </p:nvSpPr>
        <p:spPr bwMode="auto">
          <a:xfrm>
            <a:off x="4336647" y="2911937"/>
            <a:ext cx="1430103" cy="393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54861" tIns="27431" rIns="54861" bIns="27431">
            <a:spAutoFit/>
          </a:bodyPr>
          <a:lstStyle>
            <a:lvl1pPr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44500" indent="-171450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685800" indent="-138113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958850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233488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16906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1478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26050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0622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/>
            <a:r>
              <a:rPr lang="en-US" sz="1100" b="1" dirty="0">
                <a:latin typeface="Arial"/>
                <a:cs typeface="Arial"/>
              </a:rPr>
              <a:t>10 MeV polarized e</a:t>
            </a:r>
            <a:r>
              <a:rPr lang="en-US" sz="1100" b="1" baseline="30000" dirty="0">
                <a:latin typeface="Arial"/>
                <a:cs typeface="Arial"/>
              </a:rPr>
              <a:t>-</a:t>
            </a:r>
            <a:endParaRPr lang="en-US" sz="1100" b="1" dirty="0">
              <a:latin typeface="Arial"/>
              <a:cs typeface="Arial"/>
            </a:endParaRPr>
          </a:p>
          <a:p>
            <a:pPr algn="ctr"/>
            <a:r>
              <a:rPr lang="en-US" sz="1100" b="1" dirty="0">
                <a:latin typeface="Arial"/>
                <a:cs typeface="Arial"/>
              </a:rPr>
              <a:t>0.67 </a:t>
            </a:r>
            <a:r>
              <a:rPr lang="en-US" sz="1100" b="1" dirty="0" err="1">
                <a:latin typeface="Arial"/>
                <a:cs typeface="Arial"/>
              </a:rPr>
              <a:t>nC</a:t>
            </a:r>
            <a:r>
              <a:rPr lang="en-US" sz="1100" b="1" dirty="0">
                <a:latin typeface="Arial"/>
                <a:cs typeface="Arial"/>
              </a:rPr>
              <a:t> @ 68.1 </a:t>
            </a:r>
            <a:r>
              <a:rPr lang="en-US" sz="1100" b="1" dirty="0" smtClean="0">
                <a:latin typeface="Arial"/>
                <a:cs typeface="Arial"/>
              </a:rPr>
              <a:t>MHz</a:t>
            </a:r>
            <a:endParaRPr lang="en-US" sz="1100" b="1" dirty="0">
              <a:latin typeface="Arial"/>
              <a:cs typeface="Arial"/>
            </a:endParaRPr>
          </a:p>
        </p:txBody>
      </p:sp>
      <p:sp>
        <p:nvSpPr>
          <p:cNvPr id="41" name="AutoShape 56"/>
          <p:cNvSpPr>
            <a:spLocks noChangeArrowheads="1"/>
          </p:cNvSpPr>
          <p:nvPr/>
        </p:nvSpPr>
        <p:spPr bwMode="auto">
          <a:xfrm>
            <a:off x="6151160" y="2073737"/>
            <a:ext cx="1309687" cy="381000"/>
          </a:xfrm>
          <a:prstGeom prst="diamond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 b="1">
              <a:latin typeface="Arial"/>
              <a:cs typeface="Arial"/>
            </a:endParaRPr>
          </a:p>
        </p:txBody>
      </p:sp>
      <p:sp>
        <p:nvSpPr>
          <p:cNvPr id="42" name="AutoShape 57"/>
          <p:cNvSpPr>
            <a:spLocks noChangeArrowheads="1"/>
          </p:cNvSpPr>
          <p:nvPr/>
        </p:nvSpPr>
        <p:spPr bwMode="auto">
          <a:xfrm>
            <a:off x="6775047" y="1692737"/>
            <a:ext cx="123825" cy="1123950"/>
          </a:xfrm>
          <a:prstGeom prst="diamond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 b="1">
              <a:latin typeface="Arial"/>
              <a:cs typeface="Arial"/>
            </a:endParaRPr>
          </a:p>
        </p:txBody>
      </p:sp>
      <p:sp>
        <p:nvSpPr>
          <p:cNvPr id="43" name="Rectangle 48"/>
          <p:cNvSpPr>
            <a:spLocks noChangeArrowheads="1"/>
          </p:cNvSpPr>
          <p:nvPr/>
        </p:nvSpPr>
        <p:spPr bwMode="auto">
          <a:xfrm>
            <a:off x="6089247" y="1886412"/>
            <a:ext cx="152400" cy="763588"/>
          </a:xfrm>
          <a:prstGeom prst="rect">
            <a:avLst/>
          </a:prstGeom>
          <a:solidFill>
            <a:srgbClr val="008000"/>
          </a:solidFill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 b="1">
              <a:latin typeface="Arial"/>
              <a:cs typeface="Arial"/>
            </a:endParaRPr>
          </a:p>
        </p:txBody>
      </p:sp>
      <p:sp>
        <p:nvSpPr>
          <p:cNvPr id="44" name="Text Box 6"/>
          <p:cNvSpPr txBox="1">
            <a:spLocks noChangeArrowheads="1"/>
          </p:cNvSpPr>
          <p:nvPr/>
        </p:nvSpPr>
        <p:spPr bwMode="auto">
          <a:xfrm>
            <a:off x="5778603" y="1038561"/>
            <a:ext cx="1992887" cy="393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54861" tIns="27431" rIns="54861" bIns="27431">
            <a:spAutoFit/>
          </a:bodyPr>
          <a:lstStyle>
            <a:lvl1pPr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44500" indent="-171450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685800" indent="-138113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958850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233488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16906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1478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26050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0622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/>
            <a:r>
              <a:rPr lang="en-US" sz="1100" b="1" dirty="0" smtClean="0">
                <a:latin typeface="Arial"/>
                <a:cs typeface="Arial"/>
              </a:rPr>
              <a:t>Positron Conversion/Collection Efficiency ~ </a:t>
            </a:r>
            <a:r>
              <a:rPr lang="en-US" sz="1100" b="1" dirty="0">
                <a:latin typeface="Arial"/>
                <a:cs typeface="Arial"/>
              </a:rPr>
              <a:t>10</a:t>
            </a:r>
            <a:r>
              <a:rPr lang="en-US" sz="1100" b="1" baseline="30000" dirty="0">
                <a:latin typeface="Arial"/>
                <a:cs typeface="Arial"/>
              </a:rPr>
              <a:t>-4</a:t>
            </a:r>
            <a:endParaRPr lang="en-US" sz="1100" b="1" dirty="0">
              <a:latin typeface="Arial"/>
              <a:cs typeface="Arial"/>
            </a:endParaRPr>
          </a:p>
        </p:txBody>
      </p:sp>
      <p:sp>
        <p:nvSpPr>
          <p:cNvPr id="45" name="Text Box 6"/>
          <p:cNvSpPr txBox="1">
            <a:spLocks noChangeArrowheads="1"/>
          </p:cNvSpPr>
          <p:nvPr/>
        </p:nvSpPr>
        <p:spPr bwMode="auto">
          <a:xfrm>
            <a:off x="7155303" y="2911937"/>
            <a:ext cx="1482964" cy="393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54861" tIns="27431" rIns="54861" bIns="27431">
            <a:spAutoFit/>
          </a:bodyPr>
          <a:lstStyle>
            <a:lvl1pPr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44500" indent="-171450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685800" indent="-138113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958850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233488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16906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1478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26050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0622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/>
            <a:r>
              <a:rPr lang="en-US" sz="1100" b="1" dirty="0">
                <a:latin typeface="Arial"/>
                <a:cs typeface="Arial"/>
              </a:rPr>
              <a:t>5-7 MeV Polarized e</a:t>
            </a:r>
            <a:r>
              <a:rPr lang="en-US" sz="1100" b="1" baseline="30000" dirty="0">
                <a:latin typeface="Arial"/>
                <a:cs typeface="Arial"/>
              </a:rPr>
              <a:t>+</a:t>
            </a:r>
            <a:endParaRPr lang="en-US" sz="1100" b="1" dirty="0">
              <a:latin typeface="Arial"/>
              <a:cs typeface="Arial"/>
            </a:endParaRPr>
          </a:p>
          <a:p>
            <a:pPr algn="ctr"/>
            <a:r>
              <a:rPr lang="en-US" sz="1100" b="1" dirty="0">
                <a:latin typeface="Arial"/>
                <a:cs typeface="Arial"/>
              </a:rPr>
              <a:t>67 </a:t>
            </a:r>
            <a:r>
              <a:rPr lang="en-US" sz="1100" b="1" dirty="0" err="1">
                <a:latin typeface="Arial"/>
                <a:cs typeface="Arial"/>
              </a:rPr>
              <a:t>fC</a:t>
            </a:r>
            <a:r>
              <a:rPr lang="en-US" sz="1100" b="1" dirty="0">
                <a:latin typeface="Arial"/>
                <a:cs typeface="Arial"/>
              </a:rPr>
              <a:t> @ 68.1 </a:t>
            </a:r>
            <a:r>
              <a:rPr lang="en-US" sz="1100" b="1" dirty="0" smtClean="0">
                <a:latin typeface="Arial"/>
                <a:cs typeface="Arial"/>
              </a:rPr>
              <a:t>MHz</a:t>
            </a:r>
            <a:endParaRPr lang="en-US" sz="1100" b="1" dirty="0">
              <a:latin typeface="Arial"/>
              <a:cs typeface="Arial"/>
            </a:endParaRPr>
          </a:p>
        </p:txBody>
      </p:sp>
      <p:sp>
        <p:nvSpPr>
          <p:cNvPr id="46" name="Text Box 6"/>
          <p:cNvSpPr txBox="1">
            <a:spLocks noChangeArrowheads="1"/>
          </p:cNvSpPr>
          <p:nvPr/>
        </p:nvSpPr>
        <p:spPr bwMode="auto">
          <a:xfrm>
            <a:off x="7636960" y="1934102"/>
            <a:ext cx="1220792" cy="22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54861" tIns="27431" rIns="54861" bIns="27431">
            <a:spAutoFit/>
          </a:bodyPr>
          <a:lstStyle>
            <a:lvl1pPr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44500" indent="-171450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685800" indent="-138113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958850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233488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16906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1478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26050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0622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/>
            <a:r>
              <a:rPr lang="en-US" sz="1100" b="1" dirty="0">
                <a:latin typeface="Arial"/>
                <a:cs typeface="Arial"/>
              </a:rPr>
              <a:t>t</a:t>
            </a:r>
            <a:r>
              <a:rPr lang="en-US" sz="1100" b="1" dirty="0" smtClean="0">
                <a:latin typeface="Arial"/>
                <a:cs typeface="Arial"/>
              </a:rPr>
              <a:t>o CEBAF/JLEIC</a:t>
            </a:r>
            <a:endParaRPr lang="en-US" sz="1100" b="1" dirty="0">
              <a:latin typeface="Arial"/>
              <a:cs typeface="Arial"/>
            </a:endParaRPr>
          </a:p>
        </p:txBody>
      </p:sp>
      <p:sp>
        <p:nvSpPr>
          <p:cNvPr id="47" name="Rectangle 68"/>
          <p:cNvSpPr>
            <a:spLocks noChangeArrowheads="1"/>
          </p:cNvSpPr>
          <p:nvPr/>
        </p:nvSpPr>
        <p:spPr bwMode="auto">
          <a:xfrm>
            <a:off x="1177522" y="2229312"/>
            <a:ext cx="320675" cy="104775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 b="1">
              <a:latin typeface="Arial"/>
              <a:cs typeface="Arial"/>
            </a:endParaRPr>
          </a:p>
        </p:txBody>
      </p:sp>
      <p:sp>
        <p:nvSpPr>
          <p:cNvPr id="48" name="Rectangle 69"/>
          <p:cNvSpPr>
            <a:spLocks noChangeArrowheads="1"/>
          </p:cNvSpPr>
          <p:nvPr/>
        </p:nvSpPr>
        <p:spPr bwMode="auto">
          <a:xfrm>
            <a:off x="1018772" y="2124537"/>
            <a:ext cx="574675" cy="300038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 b="1">
              <a:latin typeface="Arial"/>
              <a:cs typeface="Arial"/>
            </a:endParaRPr>
          </a:p>
        </p:txBody>
      </p:sp>
      <p:sp>
        <p:nvSpPr>
          <p:cNvPr id="49" name="Rectangle 70"/>
          <p:cNvSpPr>
            <a:spLocks noChangeArrowheads="1"/>
          </p:cNvSpPr>
          <p:nvPr/>
        </p:nvSpPr>
        <p:spPr bwMode="auto">
          <a:xfrm>
            <a:off x="1653772" y="2222962"/>
            <a:ext cx="650875" cy="104775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 b="1">
              <a:latin typeface="Arial"/>
              <a:cs typeface="Arial"/>
            </a:endParaRPr>
          </a:p>
        </p:txBody>
      </p:sp>
      <p:sp>
        <p:nvSpPr>
          <p:cNvPr id="50" name="Line 43"/>
          <p:cNvSpPr>
            <a:spLocks noChangeShapeType="1"/>
          </p:cNvSpPr>
          <p:nvPr/>
        </p:nvSpPr>
        <p:spPr bwMode="auto">
          <a:xfrm rot="10800000" flipH="1">
            <a:off x="1329922" y="2283287"/>
            <a:ext cx="3214688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 b="1">
              <a:latin typeface="Arial"/>
              <a:cs typeface="Arial"/>
            </a:endParaRPr>
          </a:p>
        </p:txBody>
      </p:sp>
      <p:sp>
        <p:nvSpPr>
          <p:cNvPr id="51" name="Oval 38"/>
          <p:cNvSpPr>
            <a:spLocks noChangeArrowheads="1"/>
          </p:cNvSpPr>
          <p:nvPr/>
        </p:nvSpPr>
        <p:spPr bwMode="auto">
          <a:xfrm>
            <a:off x="2279247" y="1811800"/>
            <a:ext cx="914400" cy="455612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2400" b="1">
              <a:latin typeface="Arial"/>
              <a:cs typeface="Arial"/>
            </a:endParaRPr>
          </a:p>
        </p:txBody>
      </p:sp>
      <p:sp>
        <p:nvSpPr>
          <p:cNvPr id="52" name="Oval 39"/>
          <p:cNvSpPr>
            <a:spLocks noChangeArrowheads="1"/>
          </p:cNvSpPr>
          <p:nvPr/>
        </p:nvSpPr>
        <p:spPr bwMode="auto">
          <a:xfrm>
            <a:off x="3422247" y="1818150"/>
            <a:ext cx="914400" cy="455612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2400" b="1">
              <a:latin typeface="Arial"/>
              <a:cs typeface="Arial"/>
            </a:endParaRPr>
          </a:p>
        </p:txBody>
      </p:sp>
      <p:sp>
        <p:nvSpPr>
          <p:cNvPr id="53" name="Text Box 6"/>
          <p:cNvSpPr txBox="1">
            <a:spLocks noChangeArrowheads="1"/>
          </p:cNvSpPr>
          <p:nvPr/>
        </p:nvSpPr>
        <p:spPr bwMode="auto">
          <a:xfrm>
            <a:off x="3335826" y="1175674"/>
            <a:ext cx="1153209" cy="563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54861" tIns="27431" rIns="54861" bIns="27431">
            <a:spAutoFit/>
          </a:bodyPr>
          <a:lstStyle>
            <a:lvl1pPr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44500" indent="-171450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685800" indent="-138113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958850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233488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16906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1478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26050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0622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/>
            <a:r>
              <a:rPr lang="en-US" sz="1100" b="1" dirty="0" smtClean="0">
                <a:latin typeface="Arial"/>
                <a:cs typeface="Arial"/>
              </a:rPr>
              <a:t>Harmonic</a:t>
            </a:r>
          </a:p>
          <a:p>
            <a:pPr algn="ctr"/>
            <a:r>
              <a:rPr lang="en-US" sz="1100" b="1" dirty="0" smtClean="0">
                <a:latin typeface="Arial"/>
                <a:cs typeface="Arial"/>
              </a:rPr>
              <a:t>Extraction Ring</a:t>
            </a:r>
          </a:p>
          <a:p>
            <a:pPr algn="ctr"/>
            <a:r>
              <a:rPr lang="en-US" sz="1100" b="1" dirty="0" smtClean="0">
                <a:latin typeface="Arial"/>
                <a:cs typeface="Arial"/>
              </a:rPr>
              <a:t>(22m)</a:t>
            </a:r>
            <a:endParaRPr lang="en-US" sz="1100" b="1" dirty="0">
              <a:latin typeface="Arial"/>
              <a:cs typeface="Arial"/>
            </a:endParaRPr>
          </a:p>
        </p:txBody>
      </p:sp>
      <p:graphicFrame>
        <p:nvGraphicFramePr>
          <p:cNvPr id="54" name="Table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2725613"/>
              </p:ext>
            </p:extLst>
          </p:nvPr>
        </p:nvGraphicFramePr>
        <p:xfrm>
          <a:off x="41769" y="3886200"/>
          <a:ext cx="9079504" cy="1907596"/>
        </p:xfrm>
        <a:graphic>
          <a:graphicData uri="http://schemas.openxmlformats.org/drawingml/2006/table">
            <a:tbl>
              <a:tblPr firstRow="1" bandRow="1">
                <a:tableStyleId>{37CE84F3-28C3-443E-9E96-99CF82512B78}</a:tableStyleId>
              </a:tblPr>
              <a:tblGrid>
                <a:gridCol w="795274"/>
                <a:gridCol w="1650616"/>
                <a:gridCol w="1317686"/>
                <a:gridCol w="1677776"/>
                <a:gridCol w="1711858"/>
                <a:gridCol w="1926294"/>
              </a:tblGrid>
              <a:tr h="302144">
                <a:tc>
                  <a:txBody>
                    <a:bodyPr/>
                    <a:lstStyle/>
                    <a:p>
                      <a:pPr algn="ctr"/>
                      <a:endParaRPr lang="en-US" sz="1200" b="0" i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Polarized</a:t>
                      </a:r>
                    </a:p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Electron Source</a:t>
                      </a:r>
                      <a:endParaRPr lang="en-US" sz="1200" b="0" i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Accumulator/</a:t>
                      </a:r>
                    </a:p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Extractor </a:t>
                      </a:r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Rings</a:t>
                      </a:r>
                      <a:endParaRPr lang="en-US" sz="1200" b="0" i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Electrons</a:t>
                      </a:r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 at</a:t>
                      </a: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Converter</a:t>
                      </a:r>
                      <a:endParaRPr lang="en-US" sz="1200" b="0" i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Polarized</a:t>
                      </a:r>
                    </a:p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Positron Source</a:t>
                      </a:r>
                      <a:endParaRPr lang="en-US" sz="1200" b="0" i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R&amp;D</a:t>
                      </a:r>
                    </a:p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Challenge</a:t>
                      </a:r>
                      <a:endParaRPr lang="en-US" sz="1200" b="0" i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</a:tr>
              <a:tr h="725228">
                <a:tc>
                  <a:txBody>
                    <a:bodyPr/>
                    <a:lstStyle/>
                    <a:p>
                      <a:pPr algn="ctr"/>
                      <a:endParaRPr lang="en-US" sz="1400" b="0" i="0" dirty="0" smtClean="0">
                        <a:latin typeface="Arial"/>
                        <a:cs typeface="Arial"/>
                      </a:endParaRPr>
                    </a:p>
                    <a:p>
                      <a:pPr algn="ctr"/>
                      <a:r>
                        <a:rPr lang="en-US" sz="1400" b="0" i="0" dirty="0" smtClean="0">
                          <a:latin typeface="Arial"/>
                          <a:cs typeface="Arial"/>
                        </a:rPr>
                        <a:t>JLEIC</a:t>
                      </a:r>
                      <a:endParaRPr lang="en-US" sz="1400" b="0" i="0" dirty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dirty="0" smtClean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Ave = 100</a:t>
                      </a:r>
                      <a:r>
                        <a:rPr lang="en-US" sz="1200" b="1" i="0" baseline="0" dirty="0" smtClean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200" b="1" i="0" baseline="0" dirty="0" smtClean="0">
                          <a:solidFill>
                            <a:srgbClr val="FFFF00"/>
                          </a:solidFill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sz="1200" b="1" i="0" baseline="0" dirty="0" smtClean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A</a:t>
                      </a: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1.33 </a:t>
                      </a:r>
                      <a:r>
                        <a:rPr lang="en-US" sz="1200" b="0" i="0" baseline="0" dirty="0" err="1" smtClean="0">
                          <a:latin typeface="Arial"/>
                          <a:cs typeface="Arial"/>
                        </a:rPr>
                        <a:t>pC</a:t>
                      </a:r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 @ 1500 MHz</a:t>
                      </a: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2 mA w/ DF=5%</a:t>
                      </a:r>
                      <a:endParaRPr lang="en-US" sz="1200" b="0" i="0" baseline="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Ave = 1 </a:t>
                      </a:r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A</a:t>
                      </a: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1500 MHz</a:t>
                      </a:r>
                    </a:p>
                    <a:p>
                      <a:pPr algn="ctr"/>
                      <a:endParaRPr lang="en-US" sz="1200" b="0" i="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Ave = 100 </a:t>
                      </a:r>
                      <a:r>
                        <a:rPr lang="en-US" sz="1200" b="0" i="0" dirty="0" err="1" smtClean="0">
                          <a:latin typeface="Arial"/>
                          <a:cs typeface="Arial"/>
                        </a:rPr>
                        <a:t>u</a:t>
                      </a:r>
                      <a:r>
                        <a:rPr lang="en-US" sz="1200" b="0" i="0" baseline="0" dirty="0" err="1" smtClean="0">
                          <a:latin typeface="Arial"/>
                          <a:cs typeface="Arial"/>
                        </a:rPr>
                        <a:t>A</a:t>
                      </a:r>
                      <a:endParaRPr lang="en-US" sz="1200" b="0" i="0" baseline="0" dirty="0" smtClean="0">
                        <a:latin typeface="Arial"/>
                        <a:cs typeface="Arial"/>
                      </a:endParaRP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68.1 MHz</a:t>
                      </a: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44 mA @ DF=0.23%</a:t>
                      </a:r>
                      <a:endParaRPr lang="en-US" sz="1200" b="0" i="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dirty="0" smtClean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Ave = 10</a:t>
                      </a:r>
                      <a:r>
                        <a:rPr lang="en-US" sz="1200" b="1" i="0" baseline="0" dirty="0" smtClean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200" b="1" i="0" baseline="0" dirty="0" err="1" smtClean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nA</a:t>
                      </a:r>
                      <a:endParaRPr lang="en-US" sz="1200" b="1" i="0" baseline="0" dirty="0" smtClean="0">
                        <a:solidFill>
                          <a:srgbClr val="FFFF00"/>
                        </a:solidFill>
                        <a:latin typeface="Arial"/>
                        <a:cs typeface="Arial"/>
                      </a:endParaRP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68.1 MHz</a:t>
                      </a: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4.4 </a:t>
                      </a:r>
                      <a:r>
                        <a:rPr lang="en-US" sz="1200" b="0" i="0" baseline="0" dirty="0" err="1" smtClean="0">
                          <a:latin typeface="Arial"/>
                          <a:cs typeface="Arial"/>
                        </a:rPr>
                        <a:t>uA</a:t>
                      </a:r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 @ DF = 0.23%</a:t>
                      </a:r>
                      <a:endParaRPr lang="en-US" sz="1200" b="0" i="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Electron</a:t>
                      </a:r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 accumulator</a:t>
                      </a: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Harmonic extraction</a:t>
                      </a: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Target: 440 kW peak</a:t>
                      </a:r>
                      <a:endParaRPr lang="en-US" sz="1200" b="0" i="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</a:tr>
              <a:tr h="725228">
                <a:tc>
                  <a:txBody>
                    <a:bodyPr/>
                    <a:lstStyle/>
                    <a:p>
                      <a:pPr algn="ctr"/>
                      <a:endParaRPr lang="en-US" sz="1400" b="0" i="0" dirty="0" smtClean="0">
                        <a:latin typeface="Arial"/>
                        <a:cs typeface="Arial"/>
                      </a:endParaRPr>
                    </a:p>
                    <a:p>
                      <a:pPr algn="ctr"/>
                      <a:r>
                        <a:rPr lang="en-US" sz="1400" b="0" i="0" dirty="0" smtClean="0">
                          <a:latin typeface="Arial"/>
                          <a:cs typeface="Arial"/>
                        </a:rPr>
                        <a:t>CEBAF</a:t>
                      </a:r>
                      <a:endParaRPr lang="en-US" sz="1200" b="0" i="0" dirty="0" smtClean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dirty="0" smtClean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Ave = 1-10</a:t>
                      </a:r>
                      <a:r>
                        <a:rPr lang="en-US" sz="1200" b="1" i="0" baseline="0" dirty="0" smtClean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 mA</a:t>
                      </a: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4-40 pc @ 250 MHz</a:t>
                      </a: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(</a:t>
                      </a:r>
                      <a:r>
                        <a:rPr lang="en-US" sz="1200" b="0" i="0" baseline="0" dirty="0" err="1" smtClean="0">
                          <a:latin typeface="Arial"/>
                          <a:cs typeface="Arial"/>
                        </a:rPr>
                        <a:t>cw</a:t>
                      </a:r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)</a:t>
                      </a:r>
                      <a:endParaRPr lang="en-US" sz="1200" b="0" i="0" baseline="0" dirty="0" smtClean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Not</a:t>
                      </a:r>
                    </a:p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Necessary</a:t>
                      </a:r>
                      <a:endParaRPr lang="en-US" sz="1200" b="0" i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Ave = 1-10</a:t>
                      </a:r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 mA</a:t>
                      </a: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250 MHz (</a:t>
                      </a:r>
                      <a:r>
                        <a:rPr lang="en-US" sz="1200" b="0" i="0" baseline="0" dirty="0" err="1" smtClean="0">
                          <a:latin typeface="Arial"/>
                          <a:cs typeface="Arial"/>
                        </a:rPr>
                        <a:t>cw</a:t>
                      </a:r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)</a:t>
                      </a:r>
                    </a:p>
                    <a:p>
                      <a:pPr algn="ctr"/>
                      <a:endParaRPr lang="en-US" sz="1200" b="0" i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dirty="0" smtClean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Ave =</a:t>
                      </a:r>
                      <a:r>
                        <a:rPr lang="en-US" sz="1200" b="1" i="0" baseline="0" dirty="0" smtClean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 100 </a:t>
                      </a:r>
                      <a:r>
                        <a:rPr lang="en-US" sz="1200" b="1" i="0" baseline="0" dirty="0" err="1" smtClean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nA</a:t>
                      </a:r>
                      <a:r>
                        <a:rPr lang="en-US" sz="1200" b="1" i="0" baseline="0" dirty="0" smtClean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 - 1</a:t>
                      </a:r>
                      <a:r>
                        <a:rPr lang="en-US" sz="1200" b="1" i="0" dirty="0" smtClean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200" b="0" i="0" dirty="0" smtClean="0">
                          <a:solidFill>
                            <a:srgbClr val="FFFF00"/>
                          </a:solidFill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sz="1200" b="1" i="0" dirty="0" smtClean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A </a:t>
                      </a:r>
                      <a:endParaRPr lang="en-US" sz="1200" b="1" i="0" baseline="0" dirty="0" smtClean="0">
                        <a:solidFill>
                          <a:srgbClr val="FFFF00"/>
                        </a:solidFill>
                        <a:latin typeface="Arial"/>
                        <a:cs typeface="Arial"/>
                      </a:endParaRP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250 MHz (</a:t>
                      </a:r>
                      <a:r>
                        <a:rPr lang="en-US" sz="1200" b="0" i="0" baseline="0" dirty="0" err="1" smtClean="0">
                          <a:latin typeface="Arial"/>
                          <a:cs typeface="Arial"/>
                        </a:rPr>
                        <a:t>cw</a:t>
                      </a:r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)</a:t>
                      </a:r>
                      <a:endParaRPr lang="en-US" sz="1200" b="0" i="0" baseline="0" dirty="0" smtClean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High-QE</a:t>
                      </a:r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 photocathode</a:t>
                      </a: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High voltage gun</a:t>
                      </a: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Target: 10-100 kW </a:t>
                      </a:r>
                      <a:r>
                        <a:rPr lang="en-US" sz="1200" b="0" i="0" baseline="0" dirty="0" err="1" smtClean="0">
                          <a:latin typeface="Arial"/>
                          <a:cs typeface="Arial"/>
                        </a:rPr>
                        <a:t>ave</a:t>
                      </a:r>
                      <a:endParaRPr lang="en-US" sz="1200" b="0" i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</a:tr>
            </a:tbl>
          </a:graphicData>
        </a:graphic>
      </p:graphicFrame>
      <p:sp>
        <p:nvSpPr>
          <p:cNvPr id="55" name="Left Brace 1"/>
          <p:cNvSpPr>
            <a:spLocks/>
          </p:cNvSpPr>
          <p:nvPr/>
        </p:nvSpPr>
        <p:spPr bwMode="auto">
          <a:xfrm rot="5400000">
            <a:off x="6546446" y="930738"/>
            <a:ext cx="228601" cy="1447800"/>
          </a:xfrm>
          <a:prstGeom prst="leftBrace">
            <a:avLst>
              <a:gd name="adj1" fmla="val 4991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2400" b="1">
              <a:latin typeface="Arial"/>
              <a:cs typeface="Arial"/>
            </a:endParaRPr>
          </a:p>
        </p:txBody>
      </p:sp>
      <p:sp>
        <p:nvSpPr>
          <p:cNvPr id="56" name="Left Brace 1"/>
          <p:cNvSpPr>
            <a:spLocks/>
          </p:cNvSpPr>
          <p:nvPr/>
        </p:nvSpPr>
        <p:spPr bwMode="auto">
          <a:xfrm rot="16200000">
            <a:off x="3189679" y="1741155"/>
            <a:ext cx="209550" cy="1878013"/>
          </a:xfrm>
          <a:prstGeom prst="leftBrace">
            <a:avLst>
              <a:gd name="adj1" fmla="val 4991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2400" b="1">
              <a:latin typeface="Arial"/>
              <a:cs typeface="Arial"/>
            </a:endParaRPr>
          </a:p>
        </p:txBody>
      </p:sp>
      <p:sp>
        <p:nvSpPr>
          <p:cNvPr id="57" name="Text Box 6"/>
          <p:cNvSpPr txBox="1">
            <a:spLocks noChangeArrowheads="1"/>
          </p:cNvSpPr>
          <p:nvPr/>
        </p:nvSpPr>
        <p:spPr bwMode="auto">
          <a:xfrm>
            <a:off x="763088" y="1175674"/>
            <a:ext cx="1145632" cy="563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54861" tIns="27431" rIns="54861" bIns="27431">
            <a:spAutoFit/>
          </a:bodyPr>
          <a:lstStyle>
            <a:lvl1pPr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44500" indent="-171450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685800" indent="-138113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958850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233488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16906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1478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26050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0622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/>
            <a:r>
              <a:rPr lang="en-US" sz="1100" b="1" dirty="0" smtClean="0">
                <a:latin typeface="Arial"/>
                <a:cs typeface="Arial"/>
              </a:rPr>
              <a:t>Polarized</a:t>
            </a:r>
          </a:p>
          <a:p>
            <a:pPr algn="ctr"/>
            <a:r>
              <a:rPr lang="en-US" sz="1100" b="1" dirty="0" smtClean="0">
                <a:latin typeface="Arial"/>
                <a:cs typeface="Arial"/>
              </a:rPr>
              <a:t>Electron</a:t>
            </a:r>
          </a:p>
          <a:p>
            <a:pPr algn="ctr"/>
            <a:r>
              <a:rPr lang="en-US" sz="1100" b="1" dirty="0" smtClean="0">
                <a:latin typeface="Arial"/>
                <a:cs typeface="Arial"/>
              </a:rPr>
              <a:t>10 MeV Injector</a:t>
            </a:r>
            <a:endParaRPr lang="en-US" sz="1100" b="1" dirty="0">
              <a:latin typeface="Arial"/>
              <a:cs typeface="Arial"/>
            </a:endParaRPr>
          </a:p>
        </p:txBody>
      </p:sp>
      <p:sp>
        <p:nvSpPr>
          <p:cNvPr id="58" name="Right Arrow 57"/>
          <p:cNvSpPr/>
          <p:nvPr/>
        </p:nvSpPr>
        <p:spPr bwMode="auto">
          <a:xfrm>
            <a:off x="7232247" y="2149937"/>
            <a:ext cx="685800" cy="228600"/>
          </a:xfrm>
          <a:prstGeom prst="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/>
              <a:cs typeface="Arial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2019068" y="1038561"/>
            <a:ext cx="3759536" cy="2360405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29" name="Footer Placeholder 6"/>
          <p:cNvSpPr txBox="1">
            <a:spLocks/>
          </p:cNvSpPr>
          <p:nvPr/>
        </p:nvSpPr>
        <p:spPr>
          <a:xfrm>
            <a:off x="1004301" y="6526769"/>
            <a:ext cx="5286814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Grames, SPIN 2016 @ UIUC, Sep 26-30 2016</a:t>
            </a:r>
          </a:p>
        </p:txBody>
      </p:sp>
      <p:sp>
        <p:nvSpPr>
          <p:cNvPr id="30" name="Slide Number Placeholder 8"/>
          <p:cNvSpPr txBox="1">
            <a:spLocks/>
          </p:cNvSpPr>
          <p:nvPr/>
        </p:nvSpPr>
        <p:spPr>
          <a:xfrm>
            <a:off x="6914440" y="6526769"/>
            <a:ext cx="44638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z="1200" i="1" smtClean="0">
                <a:solidFill>
                  <a:srgbClr val="FFFFFF"/>
                </a:solidFill>
                <a:latin typeface="Arial"/>
                <a:cs typeface="Arial"/>
              </a:rPr>
              <a:pPr/>
              <a:t>25</a:t>
            </a:fld>
            <a:endParaRPr lang="en-US" sz="1200" i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0" y="6121712"/>
            <a:ext cx="27018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/>
              <a:t>Slide courtesy of </a:t>
            </a:r>
            <a:r>
              <a:rPr lang="en-US" sz="1600" b="1" i="1" dirty="0" err="1" smtClean="0"/>
              <a:t>Fanglei</a:t>
            </a:r>
            <a:r>
              <a:rPr lang="en-US" sz="1600" b="1" i="1" dirty="0" smtClean="0"/>
              <a:t> Lin</a:t>
            </a:r>
            <a:endParaRPr lang="en-US" sz="1600" b="1" i="1" dirty="0"/>
          </a:p>
        </p:txBody>
      </p:sp>
      <p:sp>
        <p:nvSpPr>
          <p:cNvPr id="2" name="Rectangle 1"/>
          <p:cNvSpPr/>
          <p:nvPr/>
        </p:nvSpPr>
        <p:spPr bwMode="auto">
          <a:xfrm>
            <a:off x="7008293" y="2851961"/>
            <a:ext cx="1763832" cy="489202"/>
          </a:xfrm>
          <a:prstGeom prst="rect">
            <a:avLst/>
          </a:prstGeom>
          <a:noFill/>
          <a:ln w="317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281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er 4"/>
          <p:cNvGrpSpPr>
            <a:grpSpLocks/>
          </p:cNvGrpSpPr>
          <p:nvPr/>
        </p:nvGrpSpPr>
        <p:grpSpPr bwMode="auto">
          <a:xfrm>
            <a:off x="1532623" y="2432685"/>
            <a:ext cx="6062878" cy="3938256"/>
            <a:chOff x="1534707" y="1687828"/>
            <a:chExt cx="6063312" cy="3938434"/>
          </a:xfrm>
        </p:grpSpPr>
        <p:sp>
          <p:nvSpPr>
            <p:cNvPr id="19" name="Rectangle 43"/>
            <p:cNvSpPr>
              <a:spLocks noChangeArrowheads="1"/>
            </p:cNvSpPr>
            <p:nvPr/>
          </p:nvSpPr>
          <p:spPr bwMode="auto">
            <a:xfrm>
              <a:off x="1534707" y="5287693"/>
              <a:ext cx="6063312" cy="3385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fr-FR" sz="1600" b="1" dirty="0">
                  <a:latin typeface="Microsoft Sans Serif" charset="0"/>
                </a:rPr>
                <a:t>J. </a:t>
              </a:r>
              <a:r>
                <a:rPr lang="fr-FR" sz="1600" b="1" dirty="0" err="1">
                  <a:latin typeface="Microsoft Sans Serif" charset="0"/>
                </a:rPr>
                <a:t>Grames</a:t>
              </a:r>
              <a:r>
                <a:rPr lang="fr-FR" sz="1600" b="1" dirty="0">
                  <a:latin typeface="Microsoft Sans Serif" charset="0"/>
                </a:rPr>
                <a:t>, E. </a:t>
              </a:r>
              <a:r>
                <a:rPr lang="fr-FR" sz="1600" b="1" dirty="0" err="1">
                  <a:latin typeface="Microsoft Sans Serif" charset="0"/>
                </a:rPr>
                <a:t>Voutier</a:t>
              </a:r>
              <a:r>
                <a:rPr lang="fr-FR" sz="1600" b="1" dirty="0">
                  <a:latin typeface="Microsoft Sans Serif" charset="0"/>
                </a:rPr>
                <a:t> et al., </a:t>
              </a:r>
              <a:r>
                <a:rPr lang="fr-FR" sz="1600" b="1" dirty="0" err="1">
                  <a:latin typeface="Microsoft Sans Serif" charset="0"/>
                </a:rPr>
                <a:t>JLab</a:t>
              </a:r>
              <a:r>
                <a:rPr lang="fr-FR" sz="1600" b="1" dirty="0">
                  <a:latin typeface="Microsoft Sans Serif" charset="0"/>
                </a:rPr>
                <a:t> </a:t>
              </a:r>
              <a:r>
                <a:rPr lang="fr-FR" sz="1600" b="1" dirty="0" err="1">
                  <a:latin typeface="Microsoft Sans Serif" charset="0"/>
                </a:rPr>
                <a:t>Experiment</a:t>
              </a:r>
              <a:r>
                <a:rPr lang="fr-FR" sz="1600" b="1" dirty="0">
                  <a:latin typeface="Microsoft Sans Serif" charset="0"/>
                </a:rPr>
                <a:t> </a:t>
              </a:r>
              <a:r>
                <a:rPr lang="fr-FR" sz="1600" b="1" dirty="0" smtClean="0">
                  <a:latin typeface="Microsoft Sans Serif" charset="0"/>
                </a:rPr>
                <a:t>E12-11-105 (2011)</a:t>
              </a:r>
              <a:endParaRPr lang="fr-FR" sz="1600" b="1" dirty="0">
                <a:latin typeface="Microsoft Sans Serif" charset="0"/>
              </a:endParaRPr>
            </a:p>
          </p:txBody>
        </p:sp>
        <p:pic>
          <p:nvPicPr>
            <p:cNvPr id="20" name="Picture 3" descr="C:\Documents and Settings\grames\Desktop\images\install_111222\photo.JPG"/>
            <p:cNvPicPr preferRelativeResize="0"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0915" y="1687828"/>
              <a:ext cx="5396298" cy="3599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" name="Text Box 35"/>
          <p:cNvSpPr txBox="1">
            <a:spLocks noChangeArrowheads="1"/>
          </p:cNvSpPr>
          <p:nvPr/>
        </p:nvSpPr>
        <p:spPr bwMode="auto">
          <a:xfrm>
            <a:off x="209550" y="908635"/>
            <a:ext cx="8562975" cy="1323439"/>
          </a:xfrm>
          <a:prstGeom prst="rect">
            <a:avLst/>
          </a:prstGeom>
          <a:noFill/>
          <a:ln w="50800" cmpd="thickThin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buClr>
                <a:srgbClr val="990099"/>
              </a:buClr>
              <a:buFont typeface="Wingdings" charset="0"/>
              <a:buNone/>
              <a:defRPr/>
            </a:pPr>
            <a:r>
              <a:rPr lang="en-US" sz="20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The purpose of the </a:t>
            </a:r>
            <a:r>
              <a:rPr lang="en-US" sz="2000" b="1" dirty="0" err="1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PEPPo</a:t>
            </a:r>
            <a:r>
              <a:rPr lang="en-US" sz="2000" dirty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(</a:t>
            </a:r>
            <a:r>
              <a:rPr lang="en-US" sz="2000" b="1" dirty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P</a:t>
            </a:r>
            <a:r>
              <a:rPr lang="en-US" sz="20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olarized </a:t>
            </a:r>
            <a:r>
              <a:rPr lang="en-US" sz="2000" b="1" dirty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E</a:t>
            </a:r>
            <a:r>
              <a:rPr lang="en-US" sz="20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lectrons for </a:t>
            </a:r>
            <a:r>
              <a:rPr lang="en-US" sz="2000" b="1" dirty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P</a:t>
            </a:r>
            <a:r>
              <a:rPr lang="en-US" sz="20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olarized </a:t>
            </a:r>
            <a:r>
              <a:rPr lang="en-US" sz="2000" b="1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Po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sitrons) experiment </a:t>
            </a:r>
            <a:r>
              <a:rPr lang="en-US" sz="20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at the CEBAF 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Injector </a:t>
            </a:r>
            <a:r>
              <a:rPr lang="en-US" sz="20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was to </a:t>
            </a:r>
            <a:r>
              <a:rPr lang="en-US" sz="2000" i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demonstrate </a:t>
            </a:r>
            <a:r>
              <a:rPr lang="en-US" sz="2000" i="1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the feasibility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of </a:t>
            </a:r>
            <a:r>
              <a:rPr lang="en-US" sz="20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using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bremsstrahlung </a:t>
            </a:r>
            <a:r>
              <a:rPr lang="en-US" sz="20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radiation of </a:t>
            </a:r>
            <a:r>
              <a:rPr lang="en-US" sz="2000" b="1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MeV energy </a:t>
            </a:r>
            <a:r>
              <a:rPr lang="en-US" sz="2000" b="1" dirty="0" smtClean="0">
                <a:solidFill>
                  <a:srgbClr val="1C28FF"/>
                </a:solidFill>
                <a:latin typeface="Arial" charset="0"/>
                <a:ea typeface="Arial" charset="0"/>
                <a:cs typeface="Arial" charset="0"/>
              </a:rPr>
              <a:t>Polarized Electrons 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for </a:t>
            </a:r>
            <a:r>
              <a:rPr lang="en-US" sz="20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the 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efficient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production </a:t>
            </a:r>
            <a:r>
              <a:rPr lang="en-US" sz="20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of </a:t>
            </a:r>
            <a:r>
              <a:rPr lang="en-US" sz="20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Polarized Positrons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200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209550" y="104775"/>
            <a:ext cx="8734425" cy="571499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dirty="0" smtClean="0">
                <a:solidFill>
                  <a:srgbClr val="1C28FF"/>
                </a:solidFill>
              </a:rPr>
              <a:t>Polarized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1C28FF"/>
                </a:solidFill>
              </a:rPr>
              <a:t>Electrons</a:t>
            </a:r>
            <a:r>
              <a:rPr lang="en-US" dirty="0" smtClean="0">
                <a:solidFill>
                  <a:srgbClr val="000000"/>
                </a:solidFill>
              </a:rPr>
              <a:t> for </a:t>
            </a:r>
            <a:r>
              <a:rPr lang="en-US" dirty="0" smtClean="0">
                <a:solidFill>
                  <a:srgbClr val="FF0000"/>
                </a:solidFill>
              </a:rPr>
              <a:t>Polarized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Positrons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39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13"/>
          <p:cNvSpPr txBox="1">
            <a:spLocks noChangeArrowheads="1"/>
          </p:cNvSpPr>
          <p:nvPr/>
        </p:nvSpPr>
        <p:spPr bwMode="auto">
          <a:xfrm>
            <a:off x="255688" y="3101183"/>
            <a:ext cx="3131840" cy="116955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fr-FR" b="1" dirty="0">
                <a:solidFill>
                  <a:srgbClr val="3333FF"/>
                </a:solidFill>
                <a:latin typeface="Comic Sans MS" panose="030F0702030302020204" pitchFamily="66" charset="0"/>
                <a:ea typeface="ＭＳ Ｐゴシック"/>
                <a:cs typeface="+mn-cs"/>
              </a:rPr>
              <a:t>BREMSSTRAHLUNG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Tx/>
              <a:buChar char="o"/>
              <a:defRPr/>
            </a:pPr>
            <a:endParaRPr lang="en-US" dirty="0" smtClean="0">
              <a:solidFill>
                <a:srgbClr val="000000"/>
              </a:solidFill>
              <a:latin typeface="Comic Sans MS"/>
              <a:ea typeface="ＭＳ Ｐゴシック"/>
              <a:cs typeface="Comic Sans MS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 </a:t>
            </a:r>
            <a:r>
              <a:rPr lang="en-US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Longitudinal </a:t>
            </a:r>
            <a:r>
              <a:rPr lang="en-US" b="1" dirty="0">
                <a:solidFill>
                  <a:srgbClr val="0000CC"/>
                </a:solidFill>
                <a:latin typeface="Comic Sans MS"/>
                <a:ea typeface="ＭＳ Ｐゴシック"/>
                <a:cs typeface="Comic Sans MS"/>
              </a:rPr>
              <a:t>e</a:t>
            </a:r>
            <a:r>
              <a:rPr lang="en-US" b="1" baseline="30000" dirty="0">
                <a:solidFill>
                  <a:srgbClr val="0000CC"/>
                </a:solidFill>
                <a:latin typeface="Comic Sans MS"/>
                <a:ea typeface="ＭＳ Ｐゴシック"/>
                <a:cs typeface="Comic Sans MS"/>
              </a:rPr>
              <a:t>-</a:t>
            </a:r>
            <a:r>
              <a:rPr lang="en-US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 (</a:t>
            </a:r>
            <a:r>
              <a:rPr lang="en-US" b="1" dirty="0" err="1">
                <a:solidFill>
                  <a:srgbClr val="0000CC"/>
                </a:solidFill>
                <a:latin typeface="Comic Sans MS"/>
                <a:ea typeface="ＭＳ Ｐゴシック"/>
                <a:cs typeface="Comic Sans MS"/>
              </a:rPr>
              <a:t>P</a:t>
            </a:r>
            <a:r>
              <a:rPr lang="en-US" b="1" baseline="-25000" dirty="0" err="1">
                <a:solidFill>
                  <a:srgbClr val="0000CC"/>
                </a:solidFill>
                <a:latin typeface="Comic Sans MS"/>
                <a:ea typeface="ＭＳ Ｐゴシック"/>
                <a:cs typeface="Comic Sans MS"/>
              </a:rPr>
              <a:t>e</a:t>
            </a:r>
            <a:r>
              <a:rPr lang="en-US" b="1" baseline="-25000" dirty="0">
                <a:solidFill>
                  <a:srgbClr val="0000CC"/>
                </a:solidFill>
                <a:latin typeface="Comic Sans MS"/>
                <a:ea typeface="ＭＳ Ｐゴシック"/>
                <a:cs typeface="Comic Sans MS"/>
              </a:rPr>
              <a:t>-</a:t>
            </a:r>
            <a:r>
              <a:rPr lang="en-US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) </a:t>
            </a: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produce </a:t>
            </a:r>
            <a:r>
              <a:rPr lang="en-US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elliptical </a:t>
            </a:r>
            <a:r>
              <a:rPr lang="en-US" b="1" dirty="0">
                <a:solidFill>
                  <a:srgbClr val="008000"/>
                </a:solidFill>
                <a:latin typeface="Symbol" charset="2"/>
                <a:ea typeface="ＭＳ Ｐゴシック"/>
                <a:cs typeface="Symbol" charset="2"/>
              </a:rPr>
              <a:t>g</a:t>
            </a:r>
            <a:r>
              <a:rPr lang="en-US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 whose circular (</a:t>
            </a:r>
            <a:r>
              <a:rPr lang="en-US" b="1" dirty="0" err="1">
                <a:solidFill>
                  <a:srgbClr val="008000"/>
                </a:solidFill>
                <a:latin typeface="Comic Sans MS"/>
                <a:ea typeface="ＭＳ Ｐゴシック"/>
                <a:cs typeface="Comic Sans MS"/>
              </a:rPr>
              <a:t>P</a:t>
            </a:r>
            <a:r>
              <a:rPr lang="en-US" b="1" baseline="-25000" dirty="0" err="1">
                <a:solidFill>
                  <a:srgbClr val="008000"/>
                </a:solidFill>
                <a:latin typeface="Symbol" charset="2"/>
                <a:ea typeface="ＭＳ Ｐゴシック"/>
                <a:cs typeface="Symbol" charset="2"/>
              </a:rPr>
              <a:t>g</a:t>
            </a:r>
            <a:r>
              <a:rPr lang="en-US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) component is </a:t>
            </a:r>
            <a:r>
              <a:rPr lang="en-US" b="1" dirty="0">
                <a:solidFill>
                  <a:srgbClr val="008000"/>
                </a:solidFill>
                <a:latin typeface="Comic Sans MS"/>
                <a:ea typeface="ＭＳ Ｐゴシック"/>
                <a:cs typeface="Comic Sans MS"/>
              </a:rPr>
              <a:t>proportional</a:t>
            </a:r>
            <a:r>
              <a:rPr lang="en-US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 to </a:t>
            </a:r>
            <a:r>
              <a:rPr lang="en-US" b="1" dirty="0" err="1">
                <a:solidFill>
                  <a:srgbClr val="0000CC"/>
                </a:solidFill>
                <a:latin typeface="Comic Sans MS"/>
                <a:ea typeface="ＭＳ Ｐゴシック"/>
                <a:cs typeface="Comic Sans MS"/>
              </a:rPr>
              <a:t>P</a:t>
            </a:r>
            <a:r>
              <a:rPr lang="en-US" b="1" baseline="-25000" dirty="0" err="1">
                <a:solidFill>
                  <a:srgbClr val="0000CC"/>
                </a:solidFill>
                <a:latin typeface="Comic Sans MS"/>
                <a:ea typeface="ＭＳ Ｐゴシック"/>
                <a:cs typeface="Comic Sans MS"/>
              </a:rPr>
              <a:t>e</a:t>
            </a:r>
            <a:r>
              <a:rPr lang="en-US" b="1" baseline="-25000" dirty="0" smtClean="0">
                <a:solidFill>
                  <a:srgbClr val="0000CC"/>
                </a:solidFill>
                <a:latin typeface="Comic Sans MS"/>
                <a:ea typeface="ＭＳ Ｐゴシック"/>
                <a:cs typeface="Comic Sans MS"/>
              </a:rPr>
              <a:t>-</a:t>
            </a:r>
            <a:endParaRPr lang="en-US" dirty="0" smtClean="0">
              <a:solidFill>
                <a:srgbClr val="000000"/>
              </a:solidFill>
              <a:latin typeface="Comic Sans MS"/>
              <a:ea typeface="ＭＳ Ｐゴシック"/>
              <a:cs typeface="Comic Sans M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6660" y="3099309"/>
            <a:ext cx="3327400" cy="138499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en-US" b="1" dirty="0" smtClean="0">
                <a:solidFill>
                  <a:srgbClr val="FF0000"/>
                </a:solidFill>
                <a:latin typeface="Symbol" pitchFamily="18" charset="2"/>
                <a:ea typeface="ＭＳ Ｐゴシック"/>
                <a:cs typeface="Comic Sans MS"/>
              </a:rPr>
              <a:t> </a:t>
            </a:r>
            <a:r>
              <a:rPr lang="fr-FR" b="1" dirty="0" smtClean="0">
                <a:solidFill>
                  <a:srgbClr val="6B6BCF"/>
                </a:solidFill>
                <a:latin typeface="Comic Sans MS" panose="030F0702030302020204" pitchFamily="66" charset="0"/>
                <a:ea typeface="ＭＳ Ｐゴシック"/>
                <a:cs typeface="+mn-cs"/>
              </a:rPr>
              <a:t>COMPTON TRANSMISSION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endParaRPr lang="en-US" b="1" dirty="0" smtClean="0">
              <a:solidFill>
                <a:srgbClr val="3333FF"/>
              </a:solidFill>
              <a:latin typeface="Symbol" pitchFamily="18" charset="2"/>
              <a:ea typeface="ＭＳ Ｐゴシック"/>
              <a:cs typeface="Comic Sans MS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Polarized </a:t>
            </a:r>
            <a:r>
              <a:rPr lang="en-US" b="1" dirty="0" smtClean="0">
                <a:solidFill>
                  <a:srgbClr val="FF0000"/>
                </a:solidFill>
                <a:latin typeface="Comic Sans MS"/>
                <a:ea typeface="ＭＳ Ｐゴシック"/>
                <a:cs typeface="Comic Sans MS"/>
              </a:rPr>
              <a:t>e</a:t>
            </a:r>
            <a:r>
              <a:rPr lang="en-US" b="1" baseline="30000" dirty="0" smtClean="0">
                <a:solidFill>
                  <a:srgbClr val="FF0000"/>
                </a:solidFill>
                <a:latin typeface="Comic Sans MS"/>
                <a:ea typeface="ＭＳ Ｐゴシック"/>
                <a:cs typeface="Comic Sans MS"/>
              </a:rPr>
              <a:t>+</a:t>
            </a: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 convert into polarized </a:t>
            </a:r>
            <a:r>
              <a:rPr lang="en-US" b="1" dirty="0" smtClean="0">
                <a:solidFill>
                  <a:srgbClr val="6B6BCF"/>
                </a:solidFill>
                <a:latin typeface="Symbol" charset="2"/>
                <a:ea typeface="ＭＳ Ｐゴシック"/>
                <a:cs typeface="Symbol" charset="2"/>
              </a:rPr>
              <a:t>g </a:t>
            </a: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 (</a:t>
            </a:r>
            <a:r>
              <a:rPr lang="en-US" b="1" dirty="0" err="1" smtClean="0">
                <a:solidFill>
                  <a:srgbClr val="6B6BCF"/>
                </a:solidFill>
                <a:latin typeface="Comic Sans MS"/>
                <a:ea typeface="ＭＳ Ｐゴシック"/>
                <a:cs typeface="Comic Sans MS"/>
              </a:rPr>
              <a:t>P</a:t>
            </a:r>
            <a:r>
              <a:rPr lang="en-US" b="1" baseline="-25000" dirty="0" err="1" smtClean="0">
                <a:solidFill>
                  <a:srgbClr val="6B6BCF"/>
                </a:solidFill>
                <a:latin typeface="Symbol" charset="2"/>
                <a:ea typeface="ＭＳ Ｐゴシック"/>
                <a:cs typeface="Symbol" charset="2"/>
              </a:rPr>
              <a:t>g</a:t>
            </a: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) whose </a:t>
            </a:r>
            <a:r>
              <a:rPr lang="en-US" b="1" dirty="0" smtClean="0">
                <a:solidFill>
                  <a:srgbClr val="6B6BCF"/>
                </a:solidFill>
                <a:latin typeface="Comic Sans MS"/>
                <a:ea typeface="ＭＳ Ｐゴシック"/>
                <a:cs typeface="Comic Sans MS"/>
              </a:rPr>
              <a:t>transmission </a:t>
            </a: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through a polarized iron target (</a:t>
            </a:r>
            <a:r>
              <a:rPr lang="en-US" b="1" dirty="0" smtClean="0">
                <a:solidFill>
                  <a:srgbClr val="2D2D8A">
                    <a:lumMod val="60000"/>
                    <a:lumOff val="40000"/>
                  </a:srgbClr>
                </a:solidFill>
                <a:latin typeface="Comic Sans MS"/>
                <a:ea typeface="ＭＳ Ｐゴシック"/>
                <a:cs typeface="Comic Sans MS"/>
              </a:rPr>
              <a:t>P</a:t>
            </a:r>
            <a:r>
              <a:rPr lang="en-US" b="1" baseline="-25000" dirty="0" smtClean="0">
                <a:solidFill>
                  <a:srgbClr val="2D2D8A">
                    <a:lumMod val="60000"/>
                    <a:lumOff val="40000"/>
                  </a:srgbClr>
                </a:solidFill>
                <a:latin typeface="Comic Sans MS"/>
                <a:ea typeface="ＭＳ Ｐゴシック"/>
                <a:cs typeface="Comic Sans MS"/>
              </a:rPr>
              <a:t>T</a:t>
            </a: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) depends on </a:t>
            </a:r>
            <a:r>
              <a:rPr lang="en-US" b="1" dirty="0" err="1" smtClean="0">
                <a:solidFill>
                  <a:srgbClr val="6B6BCF"/>
                </a:solidFill>
                <a:latin typeface="Comic Sans MS"/>
                <a:ea typeface="ＭＳ Ｐゴシック"/>
                <a:cs typeface="Comic Sans MS"/>
              </a:rPr>
              <a:t>P</a:t>
            </a:r>
            <a:r>
              <a:rPr lang="en-US" b="1" baseline="-25000" dirty="0" err="1" smtClean="0">
                <a:solidFill>
                  <a:srgbClr val="6B6BCF"/>
                </a:solidFill>
                <a:latin typeface="Symbol" charset="2"/>
                <a:ea typeface="ＭＳ Ｐゴシック"/>
                <a:cs typeface="Symbol" charset="2"/>
              </a:rPr>
              <a:t>g</a:t>
            </a:r>
            <a:r>
              <a:rPr lang="en-US" b="1" dirty="0" err="1" smtClean="0">
                <a:solidFill>
                  <a:srgbClr val="6B6BCF"/>
                </a:solidFill>
                <a:latin typeface="Comic Sans MS"/>
                <a:ea typeface="ＭＳ Ｐゴシック"/>
                <a:cs typeface="Comic Sans MS"/>
              </a:rPr>
              <a:t>.P</a:t>
            </a:r>
            <a:r>
              <a:rPr lang="en-US" b="1" baseline="-25000" dirty="0" err="1" smtClean="0">
                <a:solidFill>
                  <a:srgbClr val="6B6BCF"/>
                </a:solidFill>
                <a:latin typeface="Comic Sans MS"/>
                <a:ea typeface="ＭＳ Ｐゴシック"/>
                <a:cs typeface="Comic Sans MS"/>
              </a:rPr>
              <a:t>T</a:t>
            </a:r>
            <a:endParaRPr lang="en-US" b="1" baseline="-25000" dirty="0">
              <a:solidFill>
                <a:srgbClr val="6B6BCF"/>
              </a:solidFill>
              <a:latin typeface="Comic Sans MS"/>
              <a:ea typeface="ＭＳ Ｐゴシック"/>
              <a:cs typeface="Comic Sans M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4260" y="3101193"/>
            <a:ext cx="3327400" cy="138499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en-US" b="1" dirty="0" smtClean="0">
                <a:solidFill>
                  <a:srgbClr val="FF0000"/>
                </a:solidFill>
                <a:latin typeface="Symbol" pitchFamily="18" charset="2"/>
                <a:ea typeface="ＭＳ Ｐゴシック"/>
                <a:cs typeface="Comic Sans MS"/>
              </a:rPr>
              <a:t> </a:t>
            </a:r>
            <a:r>
              <a:rPr lang="fr-FR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ＭＳ Ｐゴシック"/>
                <a:cs typeface="+mn-cs"/>
              </a:rPr>
              <a:t>PAIR PRODUCTION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endParaRPr lang="en-US" b="1" dirty="0" smtClean="0">
              <a:solidFill>
                <a:srgbClr val="3333FF"/>
              </a:solidFill>
              <a:latin typeface="Symbol" pitchFamily="18" charset="2"/>
              <a:ea typeface="ＭＳ Ｐゴシック"/>
              <a:cs typeface="Comic Sans MS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en-US" dirty="0" smtClean="0">
                <a:latin typeface="Comic Sans MS"/>
                <a:ea typeface="ＭＳ Ｐゴシック"/>
                <a:cs typeface="Comic Sans MS"/>
              </a:rPr>
              <a:t>In the </a:t>
            </a:r>
            <a:r>
              <a:rPr lang="en-US" dirty="0" smtClean="0">
                <a:solidFill>
                  <a:srgbClr val="008000"/>
                </a:solidFill>
                <a:latin typeface="Comic Sans MS"/>
                <a:ea typeface="ＭＳ Ｐゴシック"/>
                <a:cs typeface="Comic Sans MS"/>
              </a:rPr>
              <a:t>same target</a:t>
            </a:r>
            <a:r>
              <a:rPr lang="en-US" dirty="0" smtClean="0">
                <a:latin typeface="Comic Sans MS"/>
                <a:ea typeface="ＭＳ Ｐゴシック"/>
                <a:cs typeface="Comic Sans MS"/>
              </a:rPr>
              <a:t>, </a:t>
            </a:r>
            <a:r>
              <a:rPr lang="en-US" b="1" dirty="0" smtClean="0">
                <a:solidFill>
                  <a:srgbClr val="008000"/>
                </a:solidFill>
                <a:latin typeface="Symbol" pitchFamily="18" charset="2"/>
                <a:ea typeface="ＭＳ Ｐゴシック"/>
                <a:cs typeface="Comic Sans MS"/>
              </a:rPr>
              <a:t>g</a:t>
            </a: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 produce </a:t>
            </a:r>
            <a:r>
              <a:rPr lang="en-US" b="1" dirty="0" err="1" smtClean="0">
                <a:solidFill>
                  <a:srgbClr val="FF0000"/>
                </a:solidFill>
                <a:latin typeface="Comic Sans MS"/>
                <a:ea typeface="ＭＳ Ｐゴシック"/>
                <a:cs typeface="Comic Sans MS"/>
              </a:rPr>
              <a:t>e</a:t>
            </a:r>
            <a:r>
              <a:rPr lang="en-US" b="1" baseline="30000" dirty="0" err="1" smtClean="0">
                <a:solidFill>
                  <a:srgbClr val="FF0000"/>
                </a:solidFill>
                <a:latin typeface="Comic Sans MS"/>
                <a:ea typeface="ＭＳ Ｐゴシック"/>
                <a:cs typeface="Comic Sans MS"/>
              </a:rPr>
              <a:t>+</a:t>
            </a:r>
            <a:r>
              <a:rPr lang="en-US" dirty="0" err="1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e</a:t>
            </a:r>
            <a:r>
              <a:rPr lang="en-US" baseline="30000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-</a:t>
            </a: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 pairs and transfer </a:t>
            </a:r>
            <a:r>
              <a:rPr lang="en-US" b="1" dirty="0" err="1" smtClean="0">
                <a:solidFill>
                  <a:srgbClr val="008000"/>
                </a:solidFill>
                <a:latin typeface="Comic Sans MS"/>
                <a:ea typeface="ＭＳ Ｐゴシック"/>
                <a:cs typeface="Comic Sans MS"/>
              </a:rPr>
              <a:t>P</a:t>
            </a:r>
            <a:r>
              <a:rPr lang="en-US" b="1" dirty="0" err="1" smtClean="0">
                <a:solidFill>
                  <a:srgbClr val="008000"/>
                </a:solidFill>
                <a:latin typeface="Symbol" charset="2"/>
                <a:ea typeface="ＭＳ Ｐゴシック"/>
                <a:cs typeface="Symbol" charset="2"/>
              </a:rPr>
              <a:t>g</a:t>
            </a: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 into longitudinal </a:t>
            </a:r>
            <a:r>
              <a:rPr lang="en-US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(</a:t>
            </a:r>
            <a:r>
              <a:rPr lang="en-US" b="1" dirty="0" err="1">
                <a:solidFill>
                  <a:srgbClr val="FF0000"/>
                </a:solidFill>
                <a:latin typeface="Comic Sans MS"/>
                <a:ea typeface="ＭＳ Ｐゴシック"/>
                <a:cs typeface="Comic Sans MS"/>
              </a:rPr>
              <a:t>P</a:t>
            </a:r>
            <a:r>
              <a:rPr lang="en-US" b="1" baseline="-25000" dirty="0" err="1">
                <a:solidFill>
                  <a:srgbClr val="FF0000"/>
                </a:solidFill>
                <a:latin typeface="Comic Sans MS"/>
                <a:ea typeface="ＭＳ Ｐゴシック"/>
                <a:cs typeface="Comic Sans MS"/>
              </a:rPr>
              <a:t>e</a:t>
            </a:r>
            <a:r>
              <a:rPr lang="en-US" b="1" baseline="-25000" dirty="0">
                <a:solidFill>
                  <a:srgbClr val="FF0000"/>
                </a:solidFill>
                <a:latin typeface="Comic Sans MS"/>
                <a:ea typeface="ＭＳ Ｐゴシック"/>
                <a:cs typeface="Comic Sans MS"/>
              </a:rPr>
              <a:t>+</a:t>
            </a:r>
            <a:r>
              <a:rPr lang="en-US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) </a:t>
            </a: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and transverse </a:t>
            </a:r>
            <a:r>
              <a:rPr lang="en-US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polarization averages to </a:t>
            </a: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zero</a:t>
            </a:r>
            <a:endParaRPr lang="en-US" dirty="0">
              <a:solidFill>
                <a:srgbClr val="000000"/>
              </a:solidFill>
              <a:latin typeface="Comic Sans MS"/>
              <a:ea typeface="ＭＳ Ｐゴシック"/>
              <a:cs typeface="Comic Sans MS"/>
            </a:endParaRPr>
          </a:p>
        </p:txBody>
      </p:sp>
      <p:sp>
        <p:nvSpPr>
          <p:cNvPr id="5" name="Text Box 56"/>
          <p:cNvSpPr txBox="1">
            <a:spLocks noChangeArrowheads="1"/>
          </p:cNvSpPr>
          <p:nvPr/>
        </p:nvSpPr>
        <p:spPr bwMode="auto">
          <a:xfrm>
            <a:off x="1808614" y="2154356"/>
            <a:ext cx="3937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srgbClr val="3333FF"/>
                </a:solidFill>
                <a:latin typeface="Comic Sans MS"/>
                <a:ea typeface="ＭＳ Ｐゴシック"/>
                <a:cs typeface="Comic Sans MS"/>
              </a:rPr>
              <a:t>P</a:t>
            </a:r>
            <a:r>
              <a:rPr lang="en-US" baseline="-25000" dirty="0" err="1">
                <a:solidFill>
                  <a:srgbClr val="3333FF"/>
                </a:solidFill>
                <a:latin typeface="Comic Sans MS"/>
                <a:ea typeface="ＭＳ Ｐゴシック"/>
                <a:cs typeface="Comic Sans MS"/>
              </a:rPr>
              <a:t>e</a:t>
            </a:r>
            <a:r>
              <a:rPr lang="en-US" baseline="-25000" dirty="0">
                <a:solidFill>
                  <a:srgbClr val="3333FF"/>
                </a:solidFill>
                <a:latin typeface="Comic Sans MS"/>
                <a:ea typeface="ＭＳ Ｐゴシック"/>
                <a:cs typeface="Comic Sans MS"/>
              </a:rPr>
              <a:t>-</a:t>
            </a:r>
          </a:p>
        </p:txBody>
      </p:sp>
      <p:sp>
        <p:nvSpPr>
          <p:cNvPr id="6" name="Text Box 89"/>
          <p:cNvSpPr txBox="1">
            <a:spLocks noChangeArrowheads="1"/>
          </p:cNvSpPr>
          <p:nvPr/>
        </p:nvSpPr>
        <p:spPr bwMode="auto">
          <a:xfrm>
            <a:off x="1835284" y="2658601"/>
            <a:ext cx="35939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33CC"/>
                </a:solidFill>
                <a:latin typeface="Comic Sans MS"/>
                <a:ea typeface="ＭＳ Ｐゴシック"/>
                <a:cs typeface="Comic Sans MS"/>
              </a:rPr>
              <a:t>e</a:t>
            </a:r>
            <a:r>
              <a:rPr lang="en-US" b="1" baseline="30000" dirty="0">
                <a:solidFill>
                  <a:srgbClr val="0033CC"/>
                </a:solidFill>
                <a:latin typeface="Comic Sans MS"/>
                <a:ea typeface="ＭＳ Ｐゴシック"/>
                <a:cs typeface="Comic Sans MS"/>
              </a:rPr>
              <a:t>-</a:t>
            </a:r>
          </a:p>
        </p:txBody>
      </p:sp>
      <p:sp>
        <p:nvSpPr>
          <p:cNvPr id="7" name="Line 30"/>
          <p:cNvSpPr>
            <a:spLocks noChangeShapeType="1"/>
          </p:cNvSpPr>
          <p:nvPr/>
        </p:nvSpPr>
        <p:spPr bwMode="auto">
          <a:xfrm>
            <a:off x="1454896" y="2691931"/>
            <a:ext cx="1300162" cy="1587"/>
          </a:xfrm>
          <a:prstGeom prst="line">
            <a:avLst/>
          </a:prstGeom>
          <a:noFill/>
          <a:ln w="22225">
            <a:solidFill>
              <a:srgbClr val="0000FF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sp>
        <p:nvSpPr>
          <p:cNvPr id="8" name="Text Box 43"/>
          <p:cNvSpPr txBox="1">
            <a:spLocks noChangeArrowheads="1"/>
          </p:cNvSpPr>
          <p:nvPr/>
        </p:nvSpPr>
        <p:spPr bwMode="auto">
          <a:xfrm>
            <a:off x="2539158" y="2835441"/>
            <a:ext cx="3556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T</a:t>
            </a:r>
            <a:r>
              <a:rPr lang="en-US" sz="1200" b="1" baseline="-25000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1</a:t>
            </a:r>
            <a:endParaRPr lang="en-US" sz="1200" b="1" dirty="0">
              <a:solidFill>
                <a:srgbClr val="000000"/>
              </a:solidFill>
              <a:latin typeface="Comic Sans MS"/>
              <a:ea typeface="ＭＳ Ｐゴシック"/>
              <a:cs typeface="Comic Sans MS"/>
            </a:endParaRPr>
          </a:p>
        </p:txBody>
      </p:sp>
      <p:sp>
        <p:nvSpPr>
          <p:cNvPr id="9" name="Rectangle 26"/>
          <p:cNvSpPr>
            <a:spLocks noChangeArrowheads="1"/>
          </p:cNvSpPr>
          <p:nvPr/>
        </p:nvSpPr>
        <p:spPr bwMode="auto">
          <a:xfrm>
            <a:off x="2761408" y="2530641"/>
            <a:ext cx="36513" cy="360362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sp>
        <p:nvSpPr>
          <p:cNvPr id="10" name="Oval 98"/>
          <p:cNvSpPr>
            <a:spLocks noChangeArrowheads="1"/>
          </p:cNvSpPr>
          <p:nvPr/>
        </p:nvSpPr>
        <p:spPr bwMode="auto">
          <a:xfrm>
            <a:off x="2770933" y="2759241"/>
            <a:ext cx="144463" cy="195262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FF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sp>
        <p:nvSpPr>
          <p:cNvPr id="11" name="Text Box 58"/>
          <p:cNvSpPr txBox="1">
            <a:spLocks noChangeArrowheads="1"/>
          </p:cNvSpPr>
          <p:nvPr/>
        </p:nvSpPr>
        <p:spPr bwMode="auto">
          <a:xfrm>
            <a:off x="1036825" y="1207788"/>
            <a:ext cx="212259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Polarized Electrons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(&lt; 10 MeV/c) strike production target</a:t>
            </a:r>
          </a:p>
        </p:txBody>
      </p:sp>
      <p:sp>
        <p:nvSpPr>
          <p:cNvPr id="12" name="Right Brace 88"/>
          <p:cNvSpPr/>
          <p:nvPr/>
        </p:nvSpPr>
        <p:spPr>
          <a:xfrm rot="16200000">
            <a:off x="1927822" y="1181842"/>
            <a:ext cx="360040" cy="1656184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3" name="Line 54"/>
          <p:cNvSpPr>
            <a:spLocks noChangeShapeType="1"/>
          </p:cNvSpPr>
          <p:nvPr/>
        </p:nvSpPr>
        <p:spPr bwMode="auto">
          <a:xfrm>
            <a:off x="1856885" y="2590234"/>
            <a:ext cx="287338" cy="0"/>
          </a:xfrm>
          <a:prstGeom prst="line">
            <a:avLst/>
          </a:prstGeom>
          <a:noFill/>
          <a:ln w="9525">
            <a:solidFill>
              <a:srgbClr val="3333FF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sp>
        <p:nvSpPr>
          <p:cNvPr id="14" name="Line 55"/>
          <p:cNvSpPr>
            <a:spLocks noChangeShapeType="1"/>
          </p:cNvSpPr>
          <p:nvPr/>
        </p:nvSpPr>
        <p:spPr bwMode="auto">
          <a:xfrm rot="10800000">
            <a:off x="1844832" y="2528967"/>
            <a:ext cx="287337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sp>
        <p:nvSpPr>
          <p:cNvPr id="16" name="Rectangle 92"/>
          <p:cNvSpPr>
            <a:spLocks noChangeArrowheads="1"/>
          </p:cNvSpPr>
          <p:nvPr/>
        </p:nvSpPr>
        <p:spPr bwMode="auto">
          <a:xfrm>
            <a:off x="6873400" y="3379755"/>
            <a:ext cx="75548" cy="2273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sp>
        <p:nvSpPr>
          <p:cNvPr id="17" name="Rectangle 92"/>
          <p:cNvSpPr>
            <a:spLocks noChangeArrowheads="1"/>
          </p:cNvSpPr>
          <p:nvPr/>
        </p:nvSpPr>
        <p:spPr bwMode="auto">
          <a:xfrm>
            <a:off x="6873400" y="3379755"/>
            <a:ext cx="75548" cy="2273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grpSp>
        <p:nvGrpSpPr>
          <p:cNvPr id="18" name="Grouper 344"/>
          <p:cNvGrpSpPr/>
          <p:nvPr/>
        </p:nvGrpSpPr>
        <p:grpSpPr>
          <a:xfrm>
            <a:off x="2837523" y="1211766"/>
            <a:ext cx="2836862" cy="3605468"/>
            <a:chOff x="2837523" y="1759216"/>
            <a:chExt cx="2836862" cy="3605468"/>
          </a:xfrm>
        </p:grpSpPr>
        <p:grpSp>
          <p:nvGrpSpPr>
            <p:cNvPr id="19" name="Grouper 345"/>
            <p:cNvGrpSpPr/>
            <p:nvPr/>
          </p:nvGrpSpPr>
          <p:grpSpPr>
            <a:xfrm>
              <a:off x="2898979" y="1759216"/>
              <a:ext cx="2775406" cy="3605468"/>
              <a:chOff x="2898979" y="1759216"/>
              <a:chExt cx="2775406" cy="3605468"/>
            </a:xfrm>
          </p:grpSpPr>
          <p:sp>
            <p:nvSpPr>
              <p:cNvPr id="23" name="Secteurs 349"/>
              <p:cNvSpPr>
                <a:spLocks/>
              </p:cNvSpPr>
              <p:nvPr/>
            </p:nvSpPr>
            <p:spPr>
              <a:xfrm rot="5400000">
                <a:off x="2993600" y="2881880"/>
                <a:ext cx="1440000" cy="1440000"/>
              </a:xfrm>
              <a:prstGeom prst="pie">
                <a:avLst>
                  <a:gd name="adj1" fmla="val 10813782"/>
                  <a:gd name="adj2" fmla="val 16200000"/>
                </a:avLst>
              </a:prstGeom>
              <a:solidFill>
                <a:srgbClr val="00CC66"/>
              </a:solidFill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Secteurs 350"/>
              <p:cNvSpPr>
                <a:spLocks/>
              </p:cNvSpPr>
              <p:nvPr/>
            </p:nvSpPr>
            <p:spPr>
              <a:xfrm rot="16200000">
                <a:off x="3722320" y="3924417"/>
                <a:ext cx="1440000" cy="1440000"/>
              </a:xfrm>
              <a:prstGeom prst="pie">
                <a:avLst>
                  <a:gd name="adj1" fmla="val 10813782"/>
                  <a:gd name="adj2" fmla="val 16200000"/>
                </a:avLst>
              </a:prstGeom>
              <a:solidFill>
                <a:srgbClr val="00CC66"/>
              </a:solidFill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Line 11"/>
              <p:cNvSpPr>
                <a:spLocks noChangeShapeType="1"/>
              </p:cNvSpPr>
              <p:nvPr/>
            </p:nvSpPr>
            <p:spPr bwMode="auto">
              <a:xfrm>
                <a:off x="3716998" y="2880247"/>
                <a:ext cx="0" cy="72072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6" name="Line 33"/>
              <p:cNvSpPr>
                <a:spLocks noChangeShapeType="1"/>
              </p:cNvSpPr>
              <p:nvPr/>
            </p:nvSpPr>
            <p:spPr bwMode="auto">
              <a:xfrm>
                <a:off x="3283610" y="2943747"/>
                <a:ext cx="28733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7" name="Line 34"/>
              <p:cNvSpPr>
                <a:spLocks noChangeShapeType="1"/>
              </p:cNvSpPr>
              <p:nvPr/>
            </p:nvSpPr>
            <p:spPr bwMode="auto">
              <a:xfrm>
                <a:off x="3282023" y="3529534"/>
                <a:ext cx="28733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8" name="Line 38"/>
              <p:cNvSpPr>
                <a:spLocks noChangeShapeType="1"/>
              </p:cNvSpPr>
              <p:nvPr/>
            </p:nvSpPr>
            <p:spPr bwMode="auto">
              <a:xfrm>
                <a:off x="5098123" y="4932884"/>
                <a:ext cx="576262" cy="71438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9" name="Text Box 45"/>
              <p:cNvSpPr txBox="1">
                <a:spLocks noChangeArrowheads="1"/>
              </p:cNvSpPr>
              <p:nvPr/>
            </p:nvSpPr>
            <p:spPr bwMode="auto">
              <a:xfrm>
                <a:off x="3064535" y="2586742"/>
                <a:ext cx="382588" cy="3079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srgbClr val="000000"/>
                    </a:solidFill>
                    <a:latin typeface="Comic Sans MS"/>
                    <a:ea typeface="ＭＳ Ｐゴシック"/>
                    <a:cs typeface="Comic Sans MS"/>
                  </a:rPr>
                  <a:t>S</a:t>
                </a:r>
                <a:r>
                  <a:rPr lang="en-US" b="1" baseline="-25000" dirty="0">
                    <a:solidFill>
                      <a:srgbClr val="000000"/>
                    </a:solidFill>
                    <a:latin typeface="Comic Sans MS"/>
                    <a:ea typeface="ＭＳ Ｐゴシック"/>
                    <a:cs typeface="Comic Sans MS"/>
                  </a:rPr>
                  <a:t>1</a:t>
                </a:r>
              </a:p>
            </p:txBody>
          </p:sp>
          <p:sp>
            <p:nvSpPr>
              <p:cNvPr id="30" name="Line 49"/>
              <p:cNvSpPr>
                <a:spLocks noChangeShapeType="1"/>
              </p:cNvSpPr>
              <p:nvPr/>
            </p:nvSpPr>
            <p:spPr bwMode="auto">
              <a:xfrm>
                <a:off x="3993223" y="4887002"/>
                <a:ext cx="12541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31" name="Line 81"/>
              <p:cNvSpPr>
                <a:spLocks noChangeShapeType="1"/>
              </p:cNvSpPr>
              <p:nvPr/>
            </p:nvSpPr>
            <p:spPr bwMode="auto">
              <a:xfrm>
                <a:off x="3283610" y="2948205"/>
                <a:ext cx="287338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32" name="Line 82"/>
              <p:cNvSpPr>
                <a:spLocks noChangeShapeType="1"/>
              </p:cNvSpPr>
              <p:nvPr/>
            </p:nvSpPr>
            <p:spPr bwMode="auto">
              <a:xfrm>
                <a:off x="3286785" y="3528555"/>
                <a:ext cx="287338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33" name="Oval 23"/>
              <p:cNvSpPr>
                <a:spLocks noChangeArrowheads="1"/>
              </p:cNvSpPr>
              <p:nvPr/>
            </p:nvSpPr>
            <p:spPr bwMode="auto">
              <a:xfrm>
                <a:off x="3196298" y="2880247"/>
                <a:ext cx="107950" cy="719137"/>
              </a:xfrm>
              <a:prstGeom prst="ellipse">
                <a:avLst/>
              </a:prstGeom>
              <a:solidFill>
                <a:srgbClr val="FFCC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34" name="Text Box 48"/>
              <p:cNvSpPr txBox="1">
                <a:spLocks noChangeArrowheads="1"/>
              </p:cNvSpPr>
              <p:nvPr/>
            </p:nvSpPr>
            <p:spPr bwMode="auto">
              <a:xfrm>
                <a:off x="3912963" y="4831439"/>
                <a:ext cx="312737" cy="3048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srgbClr val="000000"/>
                    </a:solidFill>
                    <a:latin typeface="Comic Sans MS"/>
                    <a:ea typeface="ＭＳ Ｐゴシック"/>
                    <a:cs typeface="Comic Sans MS"/>
                  </a:rPr>
                  <a:t>D</a:t>
                </a:r>
              </a:p>
            </p:txBody>
          </p:sp>
          <p:sp>
            <p:nvSpPr>
              <p:cNvPr id="35" name="Line 18"/>
              <p:cNvSpPr>
                <a:spLocks noChangeShapeType="1"/>
              </p:cNvSpPr>
              <p:nvPr/>
            </p:nvSpPr>
            <p:spPr bwMode="auto">
              <a:xfrm rot="10800000">
                <a:off x="3715410" y="4643959"/>
                <a:ext cx="71913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36" name="Line 17"/>
              <p:cNvSpPr>
                <a:spLocks noChangeShapeType="1"/>
              </p:cNvSpPr>
              <p:nvPr/>
            </p:nvSpPr>
            <p:spPr bwMode="auto">
              <a:xfrm rot="10800000">
                <a:off x="4436135" y="4643959"/>
                <a:ext cx="0" cy="72072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37" name="Line 33"/>
              <p:cNvSpPr>
                <a:spLocks noChangeShapeType="1"/>
              </p:cNvSpPr>
              <p:nvPr/>
            </p:nvSpPr>
            <p:spPr bwMode="auto">
              <a:xfrm>
                <a:off x="3572535" y="3146947"/>
                <a:ext cx="14446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38" name="Line 34"/>
              <p:cNvSpPr>
                <a:spLocks noChangeShapeType="1"/>
              </p:cNvSpPr>
              <p:nvPr/>
            </p:nvSpPr>
            <p:spPr bwMode="auto">
              <a:xfrm>
                <a:off x="3575710" y="3372372"/>
                <a:ext cx="14446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39" name="Text Box 47"/>
              <p:cNvSpPr txBox="1">
                <a:spLocks noChangeArrowheads="1"/>
              </p:cNvSpPr>
              <p:nvPr/>
            </p:nvSpPr>
            <p:spPr bwMode="auto">
              <a:xfrm>
                <a:off x="3907498" y="3095107"/>
                <a:ext cx="312737" cy="3048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srgbClr val="000000"/>
                    </a:solidFill>
                    <a:latin typeface="Comic Sans MS"/>
                    <a:ea typeface="ＭＳ Ｐゴシック"/>
                    <a:cs typeface="Comic Sans MS"/>
                  </a:rPr>
                  <a:t>D</a:t>
                </a:r>
              </a:p>
            </p:txBody>
          </p:sp>
          <p:sp>
            <p:nvSpPr>
              <p:cNvPr id="40" name="Rectangle 20"/>
              <p:cNvSpPr>
                <a:spLocks noChangeArrowheads="1"/>
              </p:cNvSpPr>
              <p:nvPr/>
            </p:nvSpPr>
            <p:spPr bwMode="auto">
              <a:xfrm>
                <a:off x="3780498" y="4089922"/>
                <a:ext cx="215900" cy="71437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1" name="Rectangle 21"/>
              <p:cNvSpPr>
                <a:spLocks noChangeArrowheads="1"/>
              </p:cNvSpPr>
              <p:nvPr/>
            </p:nvSpPr>
            <p:spPr bwMode="auto">
              <a:xfrm>
                <a:off x="4171023" y="4093097"/>
                <a:ext cx="215900" cy="71437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2" name="Line 41"/>
              <p:cNvSpPr>
                <a:spLocks noChangeShapeType="1"/>
              </p:cNvSpPr>
              <p:nvPr/>
            </p:nvSpPr>
            <p:spPr bwMode="auto">
              <a:xfrm flipH="1">
                <a:off x="3994810" y="3597797"/>
                <a:ext cx="147638" cy="1039812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3" name="Line 42"/>
              <p:cNvSpPr>
                <a:spLocks noChangeShapeType="1"/>
              </p:cNvSpPr>
              <p:nvPr/>
            </p:nvSpPr>
            <p:spPr bwMode="auto">
              <a:xfrm>
                <a:off x="3993223" y="3597797"/>
                <a:ext cx="149225" cy="1039812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grpSp>
            <p:nvGrpSpPr>
              <p:cNvPr id="44" name="Group 189"/>
              <p:cNvGrpSpPr/>
              <p:nvPr/>
            </p:nvGrpSpPr>
            <p:grpSpPr>
              <a:xfrm>
                <a:off x="3575710" y="2859609"/>
                <a:ext cx="863600" cy="800100"/>
                <a:chOff x="3287266" y="2426717"/>
                <a:chExt cx="863600" cy="800100"/>
              </a:xfrm>
            </p:grpSpPr>
            <p:sp>
              <p:nvSpPr>
                <p:cNvPr id="59" name="Line 12"/>
                <p:cNvSpPr>
                  <a:spLocks noChangeShapeType="1"/>
                </p:cNvSpPr>
                <p:nvPr/>
              </p:nvSpPr>
              <p:spPr bwMode="auto">
                <a:xfrm>
                  <a:off x="3431729" y="3168080"/>
                  <a:ext cx="719137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>
                    <a:solidFill>
                      <a:srgbClr val="000000"/>
                    </a:solidFill>
                    <a:latin typeface="Arial"/>
                    <a:ea typeface="ＭＳ Ｐゴシック"/>
                    <a:cs typeface="+mn-cs"/>
                  </a:endParaRPr>
                </a:p>
              </p:txBody>
            </p:sp>
            <p:cxnSp>
              <p:nvCxnSpPr>
                <p:cNvPr id="60" name="Straight Connector 2"/>
                <p:cNvCxnSpPr>
                  <a:cxnSpLocks noChangeShapeType="1"/>
                </p:cNvCxnSpPr>
                <p:nvPr/>
              </p:nvCxnSpPr>
              <p:spPr bwMode="auto">
                <a:xfrm>
                  <a:off x="3299966" y="2426717"/>
                  <a:ext cx="0" cy="287338"/>
                </a:xfrm>
                <a:prstGeom prst="line">
                  <a:avLst/>
                </a:prstGeom>
                <a:noFill/>
                <a:ln w="63500">
                  <a:solidFill>
                    <a:schemeClr val="accent6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cxnSp>
              <p:nvCxnSpPr>
                <p:cNvPr id="61" name="Straight Connector 58"/>
                <p:cNvCxnSpPr>
                  <a:cxnSpLocks noChangeShapeType="1"/>
                </p:cNvCxnSpPr>
                <p:nvPr/>
              </p:nvCxnSpPr>
              <p:spPr bwMode="auto">
                <a:xfrm>
                  <a:off x="3303141" y="2937892"/>
                  <a:ext cx="0" cy="288925"/>
                </a:xfrm>
                <a:prstGeom prst="line">
                  <a:avLst/>
                </a:prstGeom>
                <a:noFill/>
                <a:ln w="63500">
                  <a:solidFill>
                    <a:schemeClr val="accent6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sp>
              <p:nvSpPr>
                <p:cNvPr id="62" name="Line 33"/>
                <p:cNvSpPr>
                  <a:spLocks noChangeShapeType="1"/>
                </p:cNvSpPr>
                <p:nvPr/>
              </p:nvSpPr>
              <p:spPr bwMode="auto">
                <a:xfrm>
                  <a:off x="3287266" y="2718817"/>
                  <a:ext cx="144463" cy="0"/>
                </a:xfrm>
                <a:prstGeom prst="line">
                  <a:avLst/>
                </a:prstGeom>
                <a:noFill/>
                <a:ln w="9525">
                  <a:solidFill>
                    <a:srgbClr val="0000C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>
                    <a:solidFill>
                      <a:srgbClr val="000000"/>
                    </a:solidFill>
                    <a:latin typeface="Arial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63" name="Line 33"/>
                <p:cNvSpPr>
                  <a:spLocks noChangeShapeType="1"/>
                </p:cNvSpPr>
                <p:nvPr/>
              </p:nvSpPr>
              <p:spPr bwMode="auto">
                <a:xfrm>
                  <a:off x="3290441" y="2933130"/>
                  <a:ext cx="144463" cy="0"/>
                </a:xfrm>
                <a:prstGeom prst="line">
                  <a:avLst/>
                </a:prstGeom>
                <a:noFill/>
                <a:ln w="9525">
                  <a:solidFill>
                    <a:srgbClr val="0000C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>
                    <a:solidFill>
                      <a:srgbClr val="000000"/>
                    </a:solidFill>
                    <a:latin typeface="Arial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64" name="Line 11"/>
                <p:cNvSpPr>
                  <a:spLocks noChangeShapeType="1"/>
                </p:cNvSpPr>
                <p:nvPr/>
              </p:nvSpPr>
              <p:spPr bwMode="auto">
                <a:xfrm>
                  <a:off x="3431729" y="2447355"/>
                  <a:ext cx="0" cy="720725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>
                    <a:solidFill>
                      <a:srgbClr val="000000"/>
                    </a:solidFill>
                    <a:latin typeface="Arial"/>
                    <a:ea typeface="ＭＳ Ｐゴシック"/>
                    <a:cs typeface="+mn-cs"/>
                  </a:endParaRPr>
                </a:p>
              </p:txBody>
            </p:sp>
          </p:grpSp>
          <p:sp>
            <p:nvSpPr>
              <p:cNvPr id="45" name="Oval 99"/>
              <p:cNvSpPr>
                <a:spLocks noChangeArrowheads="1"/>
              </p:cNvSpPr>
              <p:nvPr/>
            </p:nvSpPr>
            <p:spPr bwMode="auto">
              <a:xfrm>
                <a:off x="3507448" y="3169172"/>
                <a:ext cx="144462" cy="195262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6" name="Oval 100"/>
              <p:cNvSpPr>
                <a:spLocks noChangeArrowheads="1"/>
              </p:cNvSpPr>
              <p:nvPr/>
            </p:nvSpPr>
            <p:spPr bwMode="auto">
              <a:xfrm>
                <a:off x="3683660" y="4028009"/>
                <a:ext cx="144463" cy="195263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7" name="Oval 101"/>
              <p:cNvSpPr>
                <a:spLocks noChangeArrowheads="1"/>
              </p:cNvSpPr>
              <p:nvPr/>
            </p:nvSpPr>
            <p:spPr bwMode="auto">
              <a:xfrm>
                <a:off x="4355173" y="4909072"/>
                <a:ext cx="144462" cy="195262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8" name="Line 35"/>
              <p:cNvSpPr>
                <a:spLocks noChangeShapeType="1"/>
              </p:cNvSpPr>
              <p:nvPr/>
            </p:nvSpPr>
            <p:spPr bwMode="auto">
              <a:xfrm>
                <a:off x="4440898" y="4934472"/>
                <a:ext cx="542925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9" name="Line 36"/>
              <p:cNvSpPr>
                <a:spLocks noChangeShapeType="1"/>
              </p:cNvSpPr>
              <p:nvPr/>
            </p:nvSpPr>
            <p:spPr bwMode="auto">
              <a:xfrm>
                <a:off x="4444073" y="5077347"/>
                <a:ext cx="542925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50" name="Line 39"/>
              <p:cNvSpPr>
                <a:spLocks noChangeShapeType="1"/>
              </p:cNvSpPr>
              <p:nvPr/>
            </p:nvSpPr>
            <p:spPr bwMode="auto">
              <a:xfrm rot="3000000" flipV="1">
                <a:off x="5225917" y="4793978"/>
                <a:ext cx="315912" cy="48895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51" name="Text Box 46"/>
              <p:cNvSpPr txBox="1">
                <a:spLocks noChangeArrowheads="1"/>
              </p:cNvSpPr>
              <p:nvPr/>
            </p:nvSpPr>
            <p:spPr bwMode="auto">
              <a:xfrm>
                <a:off x="4854350" y="4329114"/>
                <a:ext cx="382588" cy="3079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srgbClr val="000000"/>
                    </a:solidFill>
                    <a:latin typeface="Comic Sans MS"/>
                    <a:ea typeface="ＭＳ Ｐゴシック"/>
                    <a:cs typeface="Comic Sans MS"/>
                  </a:rPr>
                  <a:t>S</a:t>
                </a:r>
                <a:r>
                  <a:rPr lang="en-US" b="1" baseline="-25000" dirty="0">
                    <a:solidFill>
                      <a:srgbClr val="000000"/>
                    </a:solidFill>
                    <a:latin typeface="Comic Sans MS"/>
                    <a:ea typeface="ＭＳ Ｐゴシック"/>
                    <a:cs typeface="Comic Sans MS"/>
                  </a:rPr>
                  <a:t>2</a:t>
                </a:r>
              </a:p>
            </p:txBody>
          </p:sp>
          <p:sp>
            <p:nvSpPr>
              <p:cNvPr id="52" name="Oval 24"/>
              <p:cNvSpPr>
                <a:spLocks noChangeArrowheads="1"/>
              </p:cNvSpPr>
              <p:nvPr/>
            </p:nvSpPr>
            <p:spPr bwMode="auto">
              <a:xfrm>
                <a:off x="4986998" y="4626497"/>
                <a:ext cx="107950" cy="719137"/>
              </a:xfrm>
              <a:prstGeom prst="ellipse">
                <a:avLst/>
              </a:prstGeom>
              <a:solidFill>
                <a:srgbClr val="FFCC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53" name="Text Box 56"/>
              <p:cNvSpPr txBox="1">
                <a:spLocks noChangeArrowheads="1"/>
              </p:cNvSpPr>
              <p:nvPr/>
            </p:nvSpPr>
            <p:spPr bwMode="auto">
              <a:xfrm>
                <a:off x="5183213" y="4354717"/>
                <a:ext cx="401072" cy="3077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dirty="0" err="1" smtClean="0">
                    <a:solidFill>
                      <a:srgbClr val="FF0000"/>
                    </a:solidFill>
                    <a:latin typeface="Comic Sans MS"/>
                    <a:ea typeface="ＭＳ Ｐゴシック"/>
                    <a:cs typeface="Comic Sans MS"/>
                  </a:rPr>
                  <a:t>P</a:t>
                </a:r>
                <a:r>
                  <a:rPr lang="en-US" baseline="-25000" dirty="0" err="1" smtClean="0">
                    <a:solidFill>
                      <a:srgbClr val="FF0000"/>
                    </a:solidFill>
                    <a:latin typeface="Comic Sans MS"/>
                    <a:ea typeface="ＭＳ Ｐゴシック"/>
                    <a:cs typeface="Comic Sans MS"/>
                  </a:rPr>
                  <a:t>e</a:t>
                </a:r>
                <a:r>
                  <a:rPr lang="en-US" baseline="-25000" dirty="0" smtClean="0">
                    <a:solidFill>
                      <a:srgbClr val="FF0000"/>
                    </a:solidFill>
                    <a:latin typeface="Comic Sans MS"/>
                    <a:ea typeface="ＭＳ Ｐゴシック"/>
                    <a:cs typeface="Comic Sans MS"/>
                  </a:rPr>
                  <a:t>+</a:t>
                </a:r>
                <a:endParaRPr lang="en-US" baseline="-25000" dirty="0">
                  <a:solidFill>
                    <a:srgbClr val="FF0000"/>
                  </a:solidFill>
                  <a:latin typeface="Comic Sans MS"/>
                  <a:ea typeface="ＭＳ Ｐゴシック"/>
                  <a:cs typeface="Comic Sans MS"/>
                </a:endParaRPr>
              </a:p>
            </p:txBody>
          </p:sp>
          <p:sp>
            <p:nvSpPr>
              <p:cNvPr id="54" name="Right Brace 199"/>
              <p:cNvSpPr/>
              <p:nvPr/>
            </p:nvSpPr>
            <p:spPr>
              <a:xfrm rot="16200000">
                <a:off x="3720024" y="1715598"/>
                <a:ext cx="360040" cy="1656184"/>
              </a:xfrm>
              <a:prstGeom prst="rightBrac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55" name="Text Box 58"/>
              <p:cNvSpPr txBox="1">
                <a:spLocks noChangeArrowheads="1"/>
              </p:cNvSpPr>
              <p:nvPr/>
            </p:nvSpPr>
            <p:spPr bwMode="auto">
              <a:xfrm>
                <a:off x="2898979" y="1759216"/>
                <a:ext cx="2007936" cy="646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 dirty="0" smtClean="0">
                    <a:solidFill>
                      <a:srgbClr val="000000"/>
                    </a:solidFill>
                    <a:latin typeface="Comic Sans MS"/>
                    <a:ea typeface="ＭＳ Ｐゴシック"/>
                    <a:cs typeface="Comic Sans MS"/>
                  </a:rPr>
                  <a:t>Positron Transverse and Momentum Phase</a:t>
                </a:r>
                <a:r>
                  <a:rPr lang="en-US" sz="1200" dirty="0">
                    <a:solidFill>
                      <a:srgbClr val="000000"/>
                    </a:solidFill>
                    <a:latin typeface="Comic Sans MS"/>
                    <a:ea typeface="ＭＳ Ｐゴシック"/>
                    <a:cs typeface="Comic Sans MS"/>
                  </a:rPr>
                  <a:t> </a:t>
                </a:r>
                <a:r>
                  <a:rPr lang="en-US" sz="1200" dirty="0" smtClean="0">
                    <a:solidFill>
                      <a:srgbClr val="000000"/>
                    </a:solidFill>
                    <a:latin typeface="Comic Sans MS"/>
                    <a:ea typeface="ＭＳ Ｐゴシック"/>
                    <a:cs typeface="Comic Sans MS"/>
                  </a:rPr>
                  <a:t>Space Selection</a:t>
                </a:r>
                <a:endParaRPr lang="en-US" sz="1200" dirty="0">
                  <a:solidFill>
                    <a:srgbClr val="000000"/>
                  </a:solidFill>
                  <a:latin typeface="Comic Sans MS"/>
                  <a:ea typeface="ＭＳ Ｐゴシック"/>
                  <a:cs typeface="Comic Sans MS"/>
                </a:endParaRPr>
              </a:p>
            </p:txBody>
          </p:sp>
          <p:sp>
            <p:nvSpPr>
              <p:cNvPr id="56" name="Line 55"/>
              <p:cNvSpPr>
                <a:spLocks noChangeShapeType="1"/>
              </p:cNvSpPr>
              <p:nvPr/>
            </p:nvSpPr>
            <p:spPr bwMode="auto">
              <a:xfrm rot="10800000">
                <a:off x="5201095" y="4723941"/>
                <a:ext cx="287337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FF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57" name="Text Box 88"/>
              <p:cNvSpPr txBox="1">
                <a:spLocks noChangeArrowheads="1"/>
              </p:cNvSpPr>
              <p:nvPr/>
            </p:nvSpPr>
            <p:spPr bwMode="auto">
              <a:xfrm>
                <a:off x="5204485" y="5000030"/>
                <a:ext cx="358775" cy="3079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srgbClr val="FF0000"/>
                    </a:solidFill>
                    <a:latin typeface="Comic Sans MS"/>
                    <a:ea typeface="ＭＳ Ｐゴシック"/>
                    <a:cs typeface="Comic Sans MS"/>
                  </a:rPr>
                  <a:t>e</a:t>
                </a:r>
                <a:r>
                  <a:rPr lang="en-US" b="1" baseline="30000" dirty="0">
                    <a:solidFill>
                      <a:srgbClr val="FF0000"/>
                    </a:solidFill>
                    <a:latin typeface="Comic Sans MS"/>
                    <a:ea typeface="ＭＳ Ｐゴシック"/>
                    <a:cs typeface="Comic Sans MS"/>
                  </a:rPr>
                  <a:t>+</a:t>
                </a:r>
              </a:p>
            </p:txBody>
          </p:sp>
          <p:sp>
            <p:nvSpPr>
              <p:cNvPr id="58" name="Line 54"/>
              <p:cNvSpPr>
                <a:spLocks noChangeShapeType="1"/>
              </p:cNvSpPr>
              <p:nvPr/>
            </p:nvSpPr>
            <p:spPr bwMode="auto">
              <a:xfrm>
                <a:off x="5242052" y="4792040"/>
                <a:ext cx="287338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FF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</p:grpSp>
        <p:grpSp>
          <p:nvGrpSpPr>
            <p:cNvPr id="20" name="Group 159"/>
            <p:cNvGrpSpPr/>
            <p:nvPr/>
          </p:nvGrpSpPr>
          <p:grpSpPr>
            <a:xfrm>
              <a:off x="2837523" y="2953272"/>
              <a:ext cx="361950" cy="569912"/>
              <a:chOff x="1988705" y="2520380"/>
              <a:chExt cx="361950" cy="569912"/>
            </a:xfrm>
          </p:grpSpPr>
          <p:sp>
            <p:nvSpPr>
              <p:cNvPr id="21" name="Line 84"/>
              <p:cNvSpPr>
                <a:spLocks noChangeShapeType="1"/>
              </p:cNvSpPr>
              <p:nvPr/>
            </p:nvSpPr>
            <p:spPr bwMode="auto">
              <a:xfrm flipV="1">
                <a:off x="1988705" y="2520380"/>
                <a:ext cx="360362" cy="288925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2" name="Line 85"/>
              <p:cNvSpPr>
                <a:spLocks noChangeShapeType="1"/>
              </p:cNvSpPr>
              <p:nvPr/>
            </p:nvSpPr>
            <p:spPr bwMode="auto">
              <a:xfrm>
                <a:off x="1990292" y="2802955"/>
                <a:ext cx="360363" cy="287337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</p:grpSp>
      </p:grpSp>
      <p:grpSp>
        <p:nvGrpSpPr>
          <p:cNvPr id="65" name="Group 211"/>
          <p:cNvGrpSpPr/>
          <p:nvPr/>
        </p:nvGrpSpPr>
        <p:grpSpPr>
          <a:xfrm>
            <a:off x="5479627" y="3734344"/>
            <a:ext cx="2706389" cy="1678000"/>
            <a:chOff x="5650906" y="3928954"/>
            <a:chExt cx="2706389" cy="1678000"/>
          </a:xfrm>
        </p:grpSpPr>
        <p:sp>
          <p:nvSpPr>
            <p:cNvPr id="66" name="Rectangle 22"/>
            <p:cNvSpPr>
              <a:spLocks noChangeArrowheads="1"/>
            </p:cNvSpPr>
            <p:nvPr/>
          </p:nvSpPr>
          <p:spPr bwMode="auto">
            <a:xfrm>
              <a:off x="6918723" y="4292451"/>
              <a:ext cx="1308100" cy="720725"/>
            </a:xfrm>
            <a:prstGeom prst="rect">
              <a:avLst/>
            </a:prstGeom>
            <a:solidFill>
              <a:srgbClr val="9999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67" name="Text Box 44"/>
            <p:cNvSpPr txBox="1">
              <a:spLocks noChangeArrowheads="1"/>
            </p:cNvSpPr>
            <p:nvPr/>
          </p:nvSpPr>
          <p:spPr bwMode="auto">
            <a:xfrm>
              <a:off x="5650906" y="4786313"/>
              <a:ext cx="352425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srgbClr val="000000"/>
                  </a:solidFill>
                  <a:latin typeface="Comic Sans MS"/>
                  <a:ea typeface="ＭＳ Ｐゴシック"/>
                  <a:cs typeface="Comic Sans MS"/>
                </a:rPr>
                <a:t>T</a:t>
              </a:r>
              <a:r>
                <a:rPr lang="en-US" sz="1200" b="1" baseline="-25000" dirty="0">
                  <a:solidFill>
                    <a:srgbClr val="000000"/>
                  </a:solidFill>
                  <a:latin typeface="Comic Sans MS"/>
                  <a:ea typeface="ＭＳ Ｐゴシック"/>
                  <a:cs typeface="Comic Sans MS"/>
                </a:rPr>
                <a:t>2</a:t>
              </a:r>
              <a:endParaRPr lang="en-US" sz="1200" b="1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endParaRPr>
            </a:p>
          </p:txBody>
        </p:sp>
        <p:sp>
          <p:nvSpPr>
            <p:cNvPr id="68" name="Rectangle 50"/>
            <p:cNvSpPr>
              <a:spLocks noChangeArrowheads="1"/>
            </p:cNvSpPr>
            <p:nvPr/>
          </p:nvSpPr>
          <p:spPr bwMode="auto">
            <a:xfrm>
              <a:off x="5973168" y="4437112"/>
              <a:ext cx="871959" cy="432048"/>
            </a:xfrm>
            <a:prstGeom prst="rect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69" name="Line 51"/>
            <p:cNvSpPr>
              <a:spLocks noChangeShapeType="1"/>
            </p:cNvSpPr>
            <p:nvPr/>
          </p:nvSpPr>
          <p:spPr bwMode="auto">
            <a:xfrm>
              <a:off x="6264936" y="4363452"/>
              <a:ext cx="287337" cy="0"/>
            </a:xfrm>
            <a:prstGeom prst="line">
              <a:avLst/>
            </a:prstGeom>
            <a:noFill/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70" name="Line 52"/>
            <p:cNvSpPr>
              <a:spLocks noChangeShapeType="1"/>
            </p:cNvSpPr>
            <p:nvPr/>
          </p:nvSpPr>
          <p:spPr bwMode="auto">
            <a:xfrm rot="10800000">
              <a:off x="6241123" y="4300587"/>
              <a:ext cx="287338" cy="0"/>
            </a:xfrm>
            <a:prstGeom prst="line">
              <a:avLst/>
            </a:prstGeom>
            <a:noFill/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71" name="Text Box 53"/>
            <p:cNvSpPr txBox="1">
              <a:spLocks noChangeArrowheads="1"/>
            </p:cNvSpPr>
            <p:nvPr/>
          </p:nvSpPr>
          <p:spPr bwMode="auto">
            <a:xfrm>
              <a:off x="6218263" y="3928954"/>
              <a:ext cx="35939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 smtClean="0">
                  <a:solidFill>
                    <a:srgbClr val="2D2D8A">
                      <a:lumMod val="60000"/>
                      <a:lumOff val="40000"/>
                    </a:srgbClr>
                  </a:solidFill>
                  <a:latin typeface="Comic Sans MS"/>
                  <a:ea typeface="ＭＳ Ｐゴシック"/>
                  <a:cs typeface="Comic Sans MS"/>
                </a:rPr>
                <a:t>P</a:t>
              </a:r>
              <a:r>
                <a:rPr lang="en-US" baseline="-25000" dirty="0">
                  <a:solidFill>
                    <a:srgbClr val="2D2D8A">
                      <a:lumMod val="60000"/>
                      <a:lumOff val="40000"/>
                    </a:srgbClr>
                  </a:solidFill>
                  <a:latin typeface="Comic Sans MS"/>
                  <a:ea typeface="ＭＳ Ｐゴシック"/>
                  <a:cs typeface="Comic Sans MS"/>
                </a:rPr>
                <a:t>T</a:t>
              </a:r>
            </a:p>
          </p:txBody>
        </p:sp>
        <p:sp>
          <p:nvSpPr>
            <p:cNvPr id="72" name="Text Box 58"/>
            <p:cNvSpPr txBox="1">
              <a:spLocks noChangeArrowheads="1"/>
            </p:cNvSpPr>
            <p:nvPr/>
          </p:nvSpPr>
          <p:spPr bwMode="auto">
            <a:xfrm>
              <a:off x="6973303" y="4483529"/>
              <a:ext cx="1312980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rgbClr val="000000"/>
                  </a:solidFill>
                  <a:latin typeface="Comic Sans MS"/>
                  <a:ea typeface="ＭＳ Ｐゴシック"/>
                  <a:cs typeface="Comic Sans MS"/>
                </a:rPr>
                <a:t>Calorimeter</a:t>
              </a:r>
            </a:p>
          </p:txBody>
        </p:sp>
        <p:sp>
          <p:nvSpPr>
            <p:cNvPr id="73" name="Line 59"/>
            <p:cNvSpPr>
              <a:spLocks noChangeShapeType="1"/>
            </p:cNvSpPr>
            <p:nvPr/>
          </p:nvSpPr>
          <p:spPr bwMode="auto">
            <a:xfrm>
              <a:off x="6917135" y="4779814"/>
              <a:ext cx="131286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74" name="Line 61"/>
            <p:cNvSpPr>
              <a:spLocks noChangeShapeType="1"/>
            </p:cNvSpPr>
            <p:nvPr/>
          </p:nvSpPr>
          <p:spPr bwMode="auto">
            <a:xfrm>
              <a:off x="6917135" y="4543276"/>
              <a:ext cx="131286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75" name="Rectangle 27"/>
            <p:cNvSpPr>
              <a:spLocks noChangeArrowheads="1"/>
            </p:cNvSpPr>
            <p:nvPr/>
          </p:nvSpPr>
          <p:spPr bwMode="auto">
            <a:xfrm>
              <a:off x="5863631" y="4471988"/>
              <a:ext cx="36512" cy="360362"/>
            </a:xfrm>
            <a:prstGeom prst="rect">
              <a:avLst/>
            </a:prstGeom>
            <a:solidFill>
              <a:schemeClr val="tx1"/>
            </a:solidFill>
            <a:ln w="317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76" name="Right Brace 222"/>
            <p:cNvSpPr/>
            <p:nvPr/>
          </p:nvSpPr>
          <p:spPr>
            <a:xfrm rot="5400000">
              <a:off x="6845127" y="3861048"/>
              <a:ext cx="360040" cy="2664296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77" name="Text Box 58"/>
            <p:cNvSpPr txBox="1">
              <a:spLocks noChangeArrowheads="1"/>
            </p:cNvSpPr>
            <p:nvPr/>
          </p:nvSpPr>
          <p:spPr bwMode="auto">
            <a:xfrm>
              <a:off x="5701010" y="5329955"/>
              <a:ext cx="2649584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 smtClean="0">
                  <a:solidFill>
                    <a:srgbClr val="000000"/>
                  </a:solidFill>
                  <a:latin typeface="Comic Sans MS"/>
                  <a:ea typeface="ＭＳ Ｐゴシック"/>
                  <a:cs typeface="Comic Sans MS"/>
                </a:rPr>
                <a:t>Compton Transmission Polarimeter</a:t>
              </a:r>
              <a:endParaRPr lang="en-US" sz="1200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endParaRPr>
            </a:p>
          </p:txBody>
        </p:sp>
      </p:grpSp>
      <p:grpSp>
        <p:nvGrpSpPr>
          <p:cNvPr id="78" name="Group 2"/>
          <p:cNvGrpSpPr>
            <a:grpSpLocks noChangeAspect="1"/>
          </p:cNvGrpSpPr>
          <p:nvPr/>
        </p:nvGrpSpPr>
        <p:grpSpPr>
          <a:xfrm>
            <a:off x="5242052" y="941866"/>
            <a:ext cx="3713102" cy="2856165"/>
            <a:chOff x="5308144" y="439290"/>
            <a:chExt cx="3835855" cy="2950592"/>
          </a:xfrm>
        </p:grpSpPr>
        <p:grpSp>
          <p:nvGrpSpPr>
            <p:cNvPr id="79" name="Group 224"/>
            <p:cNvGrpSpPr/>
            <p:nvPr/>
          </p:nvGrpSpPr>
          <p:grpSpPr>
            <a:xfrm>
              <a:off x="5308144" y="439290"/>
              <a:ext cx="3835855" cy="2950592"/>
              <a:chOff x="5055786" y="771967"/>
              <a:chExt cx="4034240" cy="2696408"/>
            </a:xfrm>
          </p:grpSpPr>
          <p:grpSp>
            <p:nvGrpSpPr>
              <p:cNvPr id="81" name="Group 225"/>
              <p:cNvGrpSpPr/>
              <p:nvPr/>
            </p:nvGrpSpPr>
            <p:grpSpPr>
              <a:xfrm>
                <a:off x="5055786" y="771967"/>
                <a:ext cx="4034240" cy="2696408"/>
                <a:chOff x="5055786" y="771967"/>
                <a:chExt cx="4034240" cy="2696408"/>
              </a:xfrm>
            </p:grpSpPr>
            <p:pic>
              <p:nvPicPr>
                <p:cNvPr id="84" name="Picture 67" descr="IvsP5pourcent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55786" y="805944"/>
                  <a:ext cx="4034240" cy="26624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5" name="Line 69"/>
                <p:cNvSpPr>
                  <a:spLocks noChangeShapeType="1"/>
                </p:cNvSpPr>
                <p:nvPr/>
              </p:nvSpPr>
              <p:spPr bwMode="auto">
                <a:xfrm flipH="1" flipV="1">
                  <a:off x="6115130" y="1071101"/>
                  <a:ext cx="0" cy="2139305"/>
                </a:xfrm>
                <a:prstGeom prst="line">
                  <a:avLst/>
                </a:prstGeom>
                <a:noFill/>
                <a:ln w="12700">
                  <a:solidFill>
                    <a:srgbClr val="008000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>
                    <a:solidFill>
                      <a:srgbClr val="000000"/>
                    </a:solidFill>
                    <a:latin typeface="Arial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86" name="Line 70"/>
                <p:cNvSpPr>
                  <a:spLocks noChangeShapeType="1"/>
                </p:cNvSpPr>
                <p:nvPr/>
              </p:nvSpPr>
              <p:spPr bwMode="auto">
                <a:xfrm flipH="1" flipV="1">
                  <a:off x="7273525" y="1062925"/>
                  <a:ext cx="0" cy="2122591"/>
                </a:xfrm>
                <a:prstGeom prst="line">
                  <a:avLst/>
                </a:prstGeom>
                <a:noFill/>
                <a:ln w="12700">
                  <a:solidFill>
                    <a:srgbClr val="008000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>
                    <a:solidFill>
                      <a:srgbClr val="000000"/>
                    </a:solidFill>
                    <a:latin typeface="Arial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87" name="Text Box 114"/>
                <p:cNvSpPr txBox="1">
                  <a:spLocks noChangeArrowheads="1"/>
                </p:cNvSpPr>
                <p:nvPr/>
              </p:nvSpPr>
              <p:spPr bwMode="auto">
                <a:xfrm>
                  <a:off x="7299495" y="1594818"/>
                  <a:ext cx="1370035" cy="68407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200" dirty="0" err="1" smtClean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E</a:t>
                  </a:r>
                  <a:r>
                    <a:rPr lang="en-US" sz="1200" baseline="-25000" dirty="0" err="1" smtClean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e</a:t>
                  </a:r>
                  <a:r>
                    <a:rPr lang="en-US" sz="1200" dirty="0" smtClean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 = 6.3 MeV</a:t>
                  </a:r>
                </a:p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200" dirty="0" err="1" smtClean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I</a:t>
                  </a:r>
                  <a:r>
                    <a:rPr lang="en-US" sz="1200" baseline="-25000" dirty="0" err="1" smtClean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e</a:t>
                  </a:r>
                  <a:r>
                    <a:rPr lang="en-US" sz="1200" dirty="0" smtClean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 </a:t>
                  </a:r>
                  <a:r>
                    <a:rPr lang="en-US" sz="1200" dirty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= 1 µA</a:t>
                  </a:r>
                </a:p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200" dirty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T</a:t>
                  </a:r>
                  <a:r>
                    <a:rPr lang="en-US" sz="1200" baseline="-25000" dirty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1</a:t>
                  </a:r>
                  <a:r>
                    <a:rPr lang="en-US" sz="1200" dirty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 = 1 </a:t>
                  </a:r>
                  <a:r>
                    <a:rPr lang="en-US" sz="1200" dirty="0" smtClean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mm W</a:t>
                  </a:r>
                  <a:endParaRPr lang="en-US" sz="1200" dirty="0">
                    <a:solidFill>
                      <a:srgbClr val="000000"/>
                    </a:solidFill>
                    <a:latin typeface="Comic Sans MS"/>
                    <a:ea typeface="ＭＳ Ｐゴシック"/>
                    <a:cs typeface="Comic Sans MS"/>
                  </a:endParaRPr>
                </a:p>
              </p:txBody>
            </p:sp>
            <p:sp>
              <p:nvSpPr>
                <p:cNvPr id="88" name="TextBox 8"/>
                <p:cNvSpPr txBox="1"/>
                <p:nvPr/>
              </p:nvSpPr>
              <p:spPr>
                <a:xfrm>
                  <a:off x="7947381" y="771967"/>
                  <a:ext cx="782599" cy="25313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200" i="1" dirty="0" smtClean="0">
                      <a:solidFill>
                        <a:srgbClr val="000000"/>
                      </a:solidFill>
                      <a:latin typeface="Verdana"/>
                      <a:ea typeface="ＭＳ Ｐゴシック"/>
                      <a:cs typeface="Verdana"/>
                    </a:rPr>
                    <a:t>Geant4</a:t>
                  </a:r>
                  <a:endParaRPr lang="en-US" sz="1200" i="1" dirty="0">
                    <a:solidFill>
                      <a:srgbClr val="000000"/>
                    </a:solidFill>
                    <a:latin typeface="Verdana"/>
                    <a:ea typeface="ＭＳ Ｐゴシック"/>
                    <a:cs typeface="Verdana"/>
                  </a:endParaRPr>
                </a:p>
              </p:txBody>
            </p:sp>
          </p:grpSp>
          <p:sp>
            <p:nvSpPr>
              <p:cNvPr id="82" name="Line 78"/>
              <p:cNvSpPr>
                <a:spLocks noChangeShapeType="1"/>
              </p:cNvSpPr>
              <p:nvPr/>
            </p:nvSpPr>
            <p:spPr bwMode="auto">
              <a:xfrm>
                <a:off x="6106736" y="2822114"/>
                <a:ext cx="1175184" cy="0"/>
              </a:xfrm>
              <a:prstGeom prst="line">
                <a:avLst/>
              </a:prstGeom>
              <a:noFill/>
              <a:ln w="12700">
                <a:solidFill>
                  <a:srgbClr val="008000"/>
                </a:solidFill>
                <a:round/>
                <a:headEnd type="stealth" w="med" len="lg"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83" name="Text Box 79"/>
              <p:cNvSpPr txBox="1">
                <a:spLocks noChangeArrowheads="1"/>
              </p:cNvSpPr>
              <p:nvPr/>
            </p:nvSpPr>
            <p:spPr bwMode="auto">
              <a:xfrm>
                <a:off x="6351846" y="2514589"/>
                <a:ext cx="728614" cy="2908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 b="1" dirty="0" err="1">
                    <a:solidFill>
                      <a:srgbClr val="008000"/>
                    </a:solidFill>
                    <a:latin typeface="Arial"/>
                    <a:ea typeface="ＭＳ Ｐゴシック"/>
                    <a:cs typeface="+mn-cs"/>
                  </a:rPr>
                  <a:t>PEPPo</a:t>
                </a:r>
                <a:endParaRPr lang="en-US" sz="1200" b="1" dirty="0">
                  <a:solidFill>
                    <a:srgbClr val="008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</p:grpSp>
        <p:sp>
          <p:nvSpPr>
            <p:cNvPr id="80" name="Rectangle 79"/>
            <p:cNvSpPr/>
            <p:nvPr/>
          </p:nvSpPr>
          <p:spPr>
            <a:xfrm>
              <a:off x="5715436" y="704588"/>
              <a:ext cx="1987942" cy="25436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000" dirty="0" smtClean="0">
                  <a:latin typeface="Microsoft Sans Serif"/>
                  <a:ea typeface="ＭＳ Ｐゴシック"/>
                  <a:cs typeface="Microsoft Sans Serif"/>
                </a:rPr>
                <a:t>J. Dumas, PhD Thesis (2011)</a:t>
              </a:r>
              <a:endParaRPr lang="en-US" sz="1000" dirty="0">
                <a:latin typeface="Microsoft Sans Serif"/>
                <a:ea typeface="ＭＳ Ｐゴシック"/>
                <a:cs typeface="Microsoft Sans Serif"/>
              </a:endParaRPr>
            </a:p>
          </p:txBody>
        </p:sp>
      </p:grpSp>
      <p:sp>
        <p:nvSpPr>
          <p:cNvPr id="89" name="Text Box 112"/>
          <p:cNvSpPr txBox="1">
            <a:spLocks noChangeArrowheads="1"/>
          </p:cNvSpPr>
          <p:nvPr/>
        </p:nvSpPr>
        <p:spPr bwMode="auto">
          <a:xfrm>
            <a:off x="714936" y="5611130"/>
            <a:ext cx="7874000" cy="707886"/>
          </a:xfrm>
          <a:prstGeom prst="rect">
            <a:avLst/>
          </a:prstGeom>
          <a:noFill/>
          <a:ln w="50800" cmpd="thickThin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buClr>
                <a:srgbClr val="990099"/>
              </a:buClr>
              <a:buFont typeface="Wingdings" charset="0"/>
              <a:buNone/>
              <a:defRPr/>
            </a:pPr>
            <a:r>
              <a:rPr lang="en-US" sz="2000" b="1" dirty="0" err="1">
                <a:solidFill>
                  <a:srgbClr val="00B050"/>
                </a:solidFill>
                <a:latin typeface="Arial"/>
                <a:cs typeface="Arial"/>
              </a:rPr>
              <a:t>PEPPo</a:t>
            </a:r>
            <a:r>
              <a:rPr lang="en-US" sz="2000" b="1" dirty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lang="en-US" sz="2000" b="1" dirty="0">
                <a:latin typeface="Arial"/>
                <a:cs typeface="Arial"/>
              </a:rPr>
              <a:t>measured the </a:t>
            </a:r>
            <a:r>
              <a:rPr lang="en-US" sz="2000" b="1" i="1" dirty="0" smtClean="0">
                <a:latin typeface="Arial"/>
                <a:cs typeface="Arial"/>
              </a:rPr>
              <a:t>longitudinal polarization transfer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smtClean="0">
                <a:latin typeface="Arial"/>
                <a:cs typeface="Arial"/>
              </a:rPr>
              <a:t>from </a:t>
            </a:r>
            <a:r>
              <a:rPr lang="en-US" sz="2000" b="1" dirty="0" smtClean="0">
                <a:solidFill>
                  <a:srgbClr val="1C28FF"/>
                </a:solidFill>
                <a:latin typeface="Arial"/>
                <a:cs typeface="Arial"/>
              </a:rPr>
              <a:t>8.25 MeV/c e</a:t>
            </a:r>
            <a:r>
              <a:rPr lang="en-US" sz="2000" b="1" baseline="30000" dirty="0" smtClean="0">
                <a:solidFill>
                  <a:srgbClr val="1C28FF"/>
                </a:solidFill>
                <a:latin typeface="Arial"/>
                <a:cs typeface="Arial"/>
              </a:rPr>
              <a:t>-</a:t>
            </a:r>
            <a:r>
              <a:rPr lang="en-US" sz="2000" b="1" dirty="0" smtClean="0">
                <a:solidFill>
                  <a:srgbClr val="1C28FF"/>
                </a:solidFill>
                <a:latin typeface="Arial"/>
                <a:cs typeface="Arial"/>
              </a:rPr>
              <a:t> </a:t>
            </a:r>
            <a:r>
              <a:rPr lang="en-US" sz="2000" b="1" dirty="0" smtClean="0">
                <a:latin typeface="Arial"/>
                <a:cs typeface="Arial"/>
              </a:rPr>
              <a:t>to </a:t>
            </a: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lang="en-US" sz="2000" b="1" baseline="30000" dirty="0" smtClean="0">
                <a:solidFill>
                  <a:srgbClr val="FF0000"/>
                </a:solidFill>
                <a:latin typeface="Arial"/>
                <a:cs typeface="Arial"/>
              </a:rPr>
              <a:t>+</a:t>
            </a: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 in </a:t>
            </a:r>
            <a:r>
              <a:rPr lang="en-US" sz="2000" b="1" dirty="0">
                <a:solidFill>
                  <a:srgbClr val="FF0000"/>
                </a:solidFill>
                <a:latin typeface="Arial"/>
                <a:cs typeface="Arial"/>
              </a:rPr>
              <a:t>the </a:t>
            </a: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3.07-6.25 </a:t>
            </a:r>
            <a:r>
              <a:rPr lang="en-US" sz="2000" b="1" dirty="0">
                <a:solidFill>
                  <a:srgbClr val="FF0000"/>
                </a:solidFill>
                <a:latin typeface="Arial"/>
                <a:cs typeface="Arial"/>
              </a:rPr>
              <a:t>MeV/c</a:t>
            </a:r>
            <a:r>
              <a:rPr lang="en-US" sz="2000" b="1" dirty="0">
                <a:latin typeface="Arial"/>
                <a:cs typeface="Arial"/>
              </a:rPr>
              <a:t> momentum range</a:t>
            </a:r>
            <a:r>
              <a:rPr lang="en-US" sz="2000" b="1" dirty="0" smtClean="0">
                <a:latin typeface="Arial"/>
                <a:cs typeface="Arial"/>
              </a:rPr>
              <a:t>. 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92" name="Text Box 26"/>
          <p:cNvSpPr txBox="1">
            <a:spLocks noChangeArrowheads="1"/>
          </p:cNvSpPr>
          <p:nvPr/>
        </p:nvSpPr>
        <p:spPr bwMode="auto">
          <a:xfrm>
            <a:off x="1813383" y="52394"/>
            <a:ext cx="592502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PEPPo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Principle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of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Operation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1511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4" grpId="1" animBg="1"/>
      <p:bldP spid="8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 Box 16"/>
          <p:cNvSpPr txBox="1">
            <a:spLocks noChangeArrowheads="1"/>
          </p:cNvSpPr>
          <p:nvPr/>
        </p:nvSpPr>
        <p:spPr bwMode="auto">
          <a:xfrm>
            <a:off x="330375" y="1042907"/>
            <a:ext cx="3107211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Clr>
                <a:srgbClr val="D60093"/>
              </a:buClr>
            </a:pPr>
            <a:r>
              <a:rPr lang="en-US" sz="20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Two </a:t>
            </a:r>
            <a:r>
              <a:rPr lang="en-US" sz="2000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NaI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detectors </a:t>
            </a:r>
            <a:r>
              <a:rPr lang="en-US" sz="20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measured coincidence of </a:t>
            </a:r>
            <a:r>
              <a:rPr lang="en-US" sz="2000" dirty="0">
                <a:solidFill>
                  <a:srgbClr val="0000CC"/>
                </a:solidFill>
                <a:latin typeface="Arial" charset="0"/>
                <a:ea typeface="Arial" charset="0"/>
                <a:cs typeface="Arial" charset="0"/>
              </a:rPr>
              <a:t>back-to-back photons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emitted by </a:t>
            </a:r>
            <a:r>
              <a:rPr lang="en-US" sz="2000" dirty="0" smtClean="0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rPr>
              <a:t>annihilation</a:t>
            </a:r>
            <a:r>
              <a:rPr lang="en-US" sz="20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of </a:t>
            </a:r>
            <a:r>
              <a:rPr lang="en-US" sz="2000" dirty="0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rPr>
              <a:t>positrons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in </a:t>
            </a:r>
            <a:r>
              <a:rPr lang="en-US" sz="20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 </a:t>
            </a:r>
            <a:r>
              <a:rPr lang="en-US" sz="2000" u="sng" dirty="0" err="1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viewscreen</a:t>
            </a:r>
            <a:r>
              <a:rPr lang="en-US" sz="20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endParaRPr lang="en-US" sz="2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167849" y="3054654"/>
            <a:ext cx="2926474" cy="3124071"/>
            <a:chOff x="5585792" y="4168494"/>
            <a:chExt cx="3548270" cy="2679566"/>
          </a:xfrm>
        </p:grpSpPr>
        <p:pic>
          <p:nvPicPr>
            <p:cNvPr id="71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5792" y="4168494"/>
              <a:ext cx="3548270" cy="2679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0" name="TextBox 69"/>
            <p:cNvSpPr txBox="1"/>
            <p:nvPr/>
          </p:nvSpPr>
          <p:spPr>
            <a:xfrm>
              <a:off x="7593332" y="5754338"/>
              <a:ext cx="1413744" cy="263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  <a:latin typeface="Comic Sans MS"/>
                  <a:cs typeface="Comic Sans MS"/>
                </a:rPr>
                <a:t>4 MeV/c e+</a:t>
              </a:r>
            </a:p>
          </p:txBody>
        </p:sp>
      </p:grpSp>
      <p:sp>
        <p:nvSpPr>
          <p:cNvPr id="79" name="Text Box 26"/>
          <p:cNvSpPr txBox="1">
            <a:spLocks noChangeArrowheads="1"/>
          </p:cNvSpPr>
          <p:nvPr/>
        </p:nvSpPr>
        <p:spPr bwMode="auto">
          <a:xfrm>
            <a:off x="2528885" y="50925"/>
            <a:ext cx="42834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Positron ID and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Yield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028428" y="733859"/>
            <a:ext cx="3857335" cy="3167958"/>
            <a:chOff x="1589617" y="1379042"/>
            <a:chExt cx="3923519" cy="3297108"/>
          </a:xfrm>
        </p:grpSpPr>
        <p:grpSp>
          <p:nvGrpSpPr>
            <p:cNvPr id="3" name="Group 2"/>
            <p:cNvGrpSpPr/>
            <p:nvPr/>
          </p:nvGrpSpPr>
          <p:grpSpPr>
            <a:xfrm>
              <a:off x="1634606" y="1379042"/>
              <a:ext cx="3878530" cy="2998612"/>
              <a:chOff x="1562598" y="1857466"/>
              <a:chExt cx="3878530" cy="2998612"/>
            </a:xfrm>
          </p:grpSpPr>
          <p:sp>
            <p:nvSpPr>
              <p:cNvPr id="4" name="Oval 8"/>
              <p:cNvSpPr>
                <a:spLocks noChangeArrowheads="1"/>
              </p:cNvSpPr>
              <p:nvPr/>
            </p:nvSpPr>
            <p:spPr bwMode="auto">
              <a:xfrm>
                <a:off x="2565400" y="2135278"/>
                <a:ext cx="1439863" cy="1439863"/>
              </a:xfrm>
              <a:prstGeom prst="ellipse">
                <a:avLst/>
              </a:prstGeom>
              <a:solidFill>
                <a:srgbClr val="00CC66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5" name="Rectangle 9"/>
              <p:cNvSpPr>
                <a:spLocks noChangeArrowheads="1"/>
              </p:cNvSpPr>
              <p:nvPr/>
            </p:nvSpPr>
            <p:spPr bwMode="auto">
              <a:xfrm>
                <a:off x="2495550" y="2090828"/>
                <a:ext cx="785813" cy="15128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6" name="Rectangle 10"/>
              <p:cNvSpPr>
                <a:spLocks noChangeArrowheads="1"/>
              </p:cNvSpPr>
              <p:nvPr/>
            </p:nvSpPr>
            <p:spPr bwMode="auto">
              <a:xfrm>
                <a:off x="3071813" y="2859178"/>
                <a:ext cx="1079500" cy="787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7" name="Line 11"/>
              <p:cNvSpPr>
                <a:spLocks noChangeShapeType="1"/>
              </p:cNvSpPr>
              <p:nvPr/>
            </p:nvSpPr>
            <p:spPr bwMode="auto">
              <a:xfrm>
                <a:off x="3287713" y="2133691"/>
                <a:ext cx="0" cy="72072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8" name="Line 12"/>
              <p:cNvSpPr>
                <a:spLocks noChangeShapeType="1"/>
              </p:cNvSpPr>
              <p:nvPr/>
            </p:nvSpPr>
            <p:spPr bwMode="auto">
              <a:xfrm>
                <a:off x="3287713" y="2854416"/>
                <a:ext cx="71913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9" name="Oval 14"/>
              <p:cNvSpPr>
                <a:spLocks noChangeArrowheads="1"/>
              </p:cNvSpPr>
              <p:nvPr/>
            </p:nvSpPr>
            <p:spPr bwMode="auto">
              <a:xfrm rot="10800000">
                <a:off x="3287713" y="3167153"/>
                <a:ext cx="1439862" cy="1439863"/>
              </a:xfrm>
              <a:prstGeom prst="ellipse">
                <a:avLst/>
              </a:prstGeom>
              <a:solidFill>
                <a:srgbClr val="00CC66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10" name="Rectangle 15"/>
              <p:cNvSpPr>
                <a:spLocks noChangeArrowheads="1"/>
              </p:cNvSpPr>
              <p:nvPr/>
            </p:nvSpPr>
            <p:spPr bwMode="auto">
              <a:xfrm rot="10800000">
                <a:off x="4011613" y="3138578"/>
                <a:ext cx="785812" cy="15128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Rectangle 16"/>
              <p:cNvSpPr>
                <a:spLocks noChangeArrowheads="1"/>
              </p:cNvSpPr>
              <p:nvPr/>
            </p:nvSpPr>
            <p:spPr bwMode="auto">
              <a:xfrm rot="10800000">
                <a:off x="3143250" y="3097303"/>
                <a:ext cx="1079500" cy="787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14" name="Line 30"/>
              <p:cNvSpPr>
                <a:spLocks noChangeShapeType="1"/>
              </p:cNvSpPr>
              <p:nvPr/>
            </p:nvSpPr>
            <p:spPr bwMode="auto">
              <a:xfrm>
                <a:off x="1562598" y="2486117"/>
                <a:ext cx="812301" cy="4762"/>
              </a:xfrm>
              <a:prstGeom prst="line">
                <a:avLst/>
              </a:prstGeom>
              <a:noFill/>
              <a:ln w="19050">
                <a:solidFill>
                  <a:srgbClr val="0033CC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15" name="Line 33"/>
              <p:cNvSpPr>
                <a:spLocks noChangeShapeType="1"/>
              </p:cNvSpPr>
              <p:nvPr/>
            </p:nvSpPr>
            <p:spPr bwMode="auto">
              <a:xfrm>
                <a:off x="2854325" y="2197191"/>
                <a:ext cx="28733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16" name="Line 34"/>
              <p:cNvSpPr>
                <a:spLocks noChangeShapeType="1"/>
              </p:cNvSpPr>
              <p:nvPr/>
            </p:nvSpPr>
            <p:spPr bwMode="auto">
              <a:xfrm>
                <a:off x="2852738" y="2782978"/>
                <a:ext cx="28733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17" name="Line 35"/>
              <p:cNvSpPr>
                <a:spLocks noChangeShapeType="1"/>
              </p:cNvSpPr>
              <p:nvPr/>
            </p:nvSpPr>
            <p:spPr bwMode="auto">
              <a:xfrm>
                <a:off x="4011613" y="4187916"/>
                <a:ext cx="542925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18" name="Line 36"/>
              <p:cNvSpPr>
                <a:spLocks noChangeShapeType="1"/>
              </p:cNvSpPr>
              <p:nvPr/>
            </p:nvSpPr>
            <p:spPr bwMode="auto">
              <a:xfrm>
                <a:off x="4014788" y="4330791"/>
                <a:ext cx="542925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19" name="Line 38"/>
              <p:cNvSpPr>
                <a:spLocks noChangeShapeType="1"/>
              </p:cNvSpPr>
              <p:nvPr/>
            </p:nvSpPr>
            <p:spPr bwMode="auto">
              <a:xfrm>
                <a:off x="4668838" y="4186328"/>
                <a:ext cx="576262" cy="71438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20" name="Line 39"/>
              <p:cNvSpPr>
                <a:spLocks noChangeShapeType="1"/>
              </p:cNvSpPr>
              <p:nvPr/>
            </p:nvSpPr>
            <p:spPr bwMode="auto">
              <a:xfrm rot="3000000" flipV="1">
                <a:off x="4796632" y="4050597"/>
                <a:ext cx="315912" cy="48895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21" name="Line 41"/>
              <p:cNvSpPr>
                <a:spLocks noChangeShapeType="1"/>
              </p:cNvSpPr>
              <p:nvPr/>
            </p:nvSpPr>
            <p:spPr bwMode="auto">
              <a:xfrm flipH="1">
                <a:off x="3562350" y="2851241"/>
                <a:ext cx="147638" cy="103981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22" name="Line 42"/>
              <p:cNvSpPr>
                <a:spLocks noChangeShapeType="1"/>
              </p:cNvSpPr>
              <p:nvPr/>
            </p:nvSpPr>
            <p:spPr bwMode="auto">
              <a:xfrm>
                <a:off x="3560763" y="2851241"/>
                <a:ext cx="149225" cy="103981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23" name="Text Box 43"/>
              <p:cNvSpPr txBox="1">
                <a:spLocks noChangeArrowheads="1"/>
              </p:cNvSpPr>
              <p:nvPr/>
            </p:nvSpPr>
            <p:spPr bwMode="auto">
              <a:xfrm>
                <a:off x="2224688" y="2666437"/>
                <a:ext cx="355600" cy="2762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1200" b="1" dirty="0">
                    <a:latin typeface="Comic Sans MS"/>
                    <a:cs typeface="Comic Sans MS"/>
                  </a:rPr>
                  <a:t>T</a:t>
                </a:r>
                <a:r>
                  <a:rPr lang="en-US" sz="1200" b="1" baseline="-25000" dirty="0">
                    <a:latin typeface="Comic Sans MS"/>
                    <a:cs typeface="Comic Sans MS"/>
                  </a:rPr>
                  <a:t>1</a:t>
                </a:r>
                <a:endParaRPr lang="en-US" sz="1200" b="1" dirty="0">
                  <a:latin typeface="Comic Sans MS"/>
                  <a:cs typeface="Comic Sans MS"/>
                </a:endParaRPr>
              </a:p>
            </p:txBody>
          </p:sp>
          <p:sp>
            <p:nvSpPr>
              <p:cNvPr id="24" name="Text Box 44"/>
              <p:cNvSpPr txBox="1">
                <a:spLocks noChangeArrowheads="1"/>
              </p:cNvSpPr>
              <p:nvPr/>
            </p:nvSpPr>
            <p:spPr bwMode="auto">
              <a:xfrm>
                <a:off x="5088703" y="4444437"/>
                <a:ext cx="352425" cy="2746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1200" b="1" dirty="0">
                    <a:latin typeface="Comic Sans MS"/>
                    <a:cs typeface="Comic Sans MS"/>
                  </a:rPr>
                  <a:t>T</a:t>
                </a:r>
                <a:r>
                  <a:rPr lang="en-US" sz="1200" b="1" baseline="-25000" dirty="0">
                    <a:latin typeface="Comic Sans MS"/>
                    <a:cs typeface="Comic Sans MS"/>
                  </a:rPr>
                  <a:t>2</a:t>
                </a:r>
                <a:endParaRPr lang="en-US" sz="1200" b="1" dirty="0">
                  <a:latin typeface="Comic Sans MS"/>
                  <a:cs typeface="Comic Sans MS"/>
                </a:endParaRPr>
              </a:p>
            </p:txBody>
          </p:sp>
          <p:sp>
            <p:nvSpPr>
              <p:cNvPr id="25" name="Text Box 45"/>
              <p:cNvSpPr txBox="1">
                <a:spLocks noChangeArrowheads="1"/>
              </p:cNvSpPr>
              <p:nvPr/>
            </p:nvSpPr>
            <p:spPr bwMode="auto">
              <a:xfrm>
                <a:off x="2635250" y="1857466"/>
                <a:ext cx="382588" cy="3079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S</a:t>
                </a:r>
                <a:r>
                  <a:rPr lang="en-US" sz="1400" b="1" baseline="-25000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1</a:t>
                </a:r>
              </a:p>
            </p:txBody>
          </p:sp>
          <p:sp>
            <p:nvSpPr>
              <p:cNvPr id="26" name="Text Box 46"/>
              <p:cNvSpPr txBox="1">
                <a:spLocks noChangeArrowheads="1"/>
              </p:cNvSpPr>
              <p:nvPr/>
            </p:nvSpPr>
            <p:spPr bwMode="auto">
              <a:xfrm>
                <a:off x="4453140" y="4548103"/>
                <a:ext cx="382588" cy="3079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S</a:t>
                </a:r>
                <a:r>
                  <a:rPr lang="en-US" sz="1400" b="1" baseline="-25000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2</a:t>
                </a:r>
              </a:p>
            </p:txBody>
          </p:sp>
          <p:sp>
            <p:nvSpPr>
              <p:cNvPr id="27" name="Text Box 47"/>
              <p:cNvSpPr txBox="1">
                <a:spLocks noChangeArrowheads="1"/>
              </p:cNvSpPr>
              <p:nvPr/>
            </p:nvSpPr>
            <p:spPr bwMode="auto">
              <a:xfrm>
                <a:off x="3475038" y="2400391"/>
                <a:ext cx="312737" cy="3048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D</a:t>
                </a:r>
              </a:p>
            </p:txBody>
          </p:sp>
          <p:sp>
            <p:nvSpPr>
              <p:cNvPr id="28" name="Text Box 48"/>
              <p:cNvSpPr txBox="1">
                <a:spLocks noChangeArrowheads="1"/>
              </p:cNvSpPr>
              <p:nvPr/>
            </p:nvSpPr>
            <p:spPr bwMode="auto">
              <a:xfrm>
                <a:off x="3475038" y="4024403"/>
                <a:ext cx="312737" cy="3048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 b="1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D</a:t>
                </a:r>
              </a:p>
            </p:txBody>
          </p:sp>
          <p:sp>
            <p:nvSpPr>
              <p:cNvPr id="29" name="Line 49"/>
              <p:cNvSpPr>
                <a:spLocks noChangeShapeType="1"/>
              </p:cNvSpPr>
              <p:nvPr/>
            </p:nvSpPr>
            <p:spPr bwMode="auto">
              <a:xfrm>
                <a:off x="3563938" y="4079966"/>
                <a:ext cx="12541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30" name="Line 81"/>
              <p:cNvSpPr>
                <a:spLocks noChangeShapeType="1"/>
              </p:cNvSpPr>
              <p:nvPr/>
            </p:nvSpPr>
            <p:spPr bwMode="auto">
              <a:xfrm>
                <a:off x="2854325" y="2205128"/>
                <a:ext cx="28733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31" name="Straight Connector 2"/>
              <p:cNvCxnSpPr>
                <a:cxnSpLocks noChangeShapeType="1"/>
              </p:cNvCxnSpPr>
              <p:nvPr/>
            </p:nvCxnSpPr>
            <p:spPr bwMode="auto">
              <a:xfrm>
                <a:off x="3123106" y="2124002"/>
                <a:ext cx="0" cy="287338"/>
              </a:xfrm>
              <a:prstGeom prst="line">
                <a:avLst/>
              </a:prstGeom>
              <a:noFill/>
              <a:ln w="63500">
                <a:solidFill>
                  <a:schemeClr val="accent6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sp>
            <p:nvSpPr>
              <p:cNvPr id="32" name="Line 82"/>
              <p:cNvSpPr>
                <a:spLocks noChangeShapeType="1"/>
              </p:cNvSpPr>
              <p:nvPr/>
            </p:nvSpPr>
            <p:spPr bwMode="auto">
              <a:xfrm>
                <a:off x="2857500" y="2775041"/>
                <a:ext cx="28733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34" name="Line 31"/>
              <p:cNvSpPr>
                <a:spLocks noChangeShapeType="1"/>
              </p:cNvSpPr>
              <p:nvPr/>
            </p:nvSpPr>
            <p:spPr bwMode="auto">
              <a:xfrm flipV="1">
                <a:off x="2424113" y="2197191"/>
                <a:ext cx="360362" cy="2889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35" name="Line 84"/>
              <p:cNvSpPr>
                <a:spLocks noChangeShapeType="1"/>
              </p:cNvSpPr>
              <p:nvPr/>
            </p:nvSpPr>
            <p:spPr bwMode="auto">
              <a:xfrm flipV="1">
                <a:off x="2427288" y="2206716"/>
                <a:ext cx="360362" cy="28892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36" name="Rectangle 26"/>
              <p:cNvSpPr>
                <a:spLocks noChangeArrowheads="1"/>
              </p:cNvSpPr>
              <p:nvPr/>
            </p:nvSpPr>
            <p:spPr bwMode="auto">
              <a:xfrm>
                <a:off x="2381250" y="2317841"/>
                <a:ext cx="36513" cy="360362"/>
              </a:xfrm>
              <a:prstGeom prst="rect">
                <a:avLst/>
              </a:prstGeom>
              <a:solidFill>
                <a:schemeClr val="tx1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37" name="Line 32"/>
              <p:cNvSpPr>
                <a:spLocks noChangeShapeType="1"/>
              </p:cNvSpPr>
              <p:nvPr/>
            </p:nvSpPr>
            <p:spPr bwMode="auto">
              <a:xfrm>
                <a:off x="2422525" y="2495641"/>
                <a:ext cx="360363" cy="2873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38" name="Line 85"/>
              <p:cNvSpPr>
                <a:spLocks noChangeShapeType="1"/>
              </p:cNvSpPr>
              <p:nvPr/>
            </p:nvSpPr>
            <p:spPr bwMode="auto">
              <a:xfrm>
                <a:off x="2428875" y="2489291"/>
                <a:ext cx="360363" cy="287337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39" name="Oval 23"/>
              <p:cNvSpPr>
                <a:spLocks noChangeArrowheads="1"/>
              </p:cNvSpPr>
              <p:nvPr/>
            </p:nvSpPr>
            <p:spPr bwMode="auto">
              <a:xfrm>
                <a:off x="2767013" y="2133691"/>
                <a:ext cx="107950" cy="719137"/>
              </a:xfrm>
              <a:prstGeom prst="ellipse">
                <a:avLst/>
              </a:prstGeom>
              <a:solidFill>
                <a:srgbClr val="FFCC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40" name="Line 18"/>
              <p:cNvSpPr>
                <a:spLocks noChangeShapeType="1"/>
              </p:cNvSpPr>
              <p:nvPr/>
            </p:nvSpPr>
            <p:spPr bwMode="auto">
              <a:xfrm rot="10800000">
                <a:off x="3286125" y="3897403"/>
                <a:ext cx="71913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41" name="Line 17"/>
              <p:cNvSpPr>
                <a:spLocks noChangeShapeType="1"/>
              </p:cNvSpPr>
              <p:nvPr/>
            </p:nvSpPr>
            <p:spPr bwMode="auto">
              <a:xfrm rot="10800000">
                <a:off x="4006850" y="3897403"/>
                <a:ext cx="0" cy="72072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42" name="Oval 24"/>
              <p:cNvSpPr>
                <a:spLocks noChangeArrowheads="1"/>
              </p:cNvSpPr>
              <p:nvPr/>
            </p:nvSpPr>
            <p:spPr bwMode="auto">
              <a:xfrm>
                <a:off x="4557713" y="3879941"/>
                <a:ext cx="107950" cy="719137"/>
              </a:xfrm>
              <a:prstGeom prst="ellipse">
                <a:avLst/>
              </a:prstGeom>
              <a:solidFill>
                <a:srgbClr val="FFCC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43" name="Rectangle 27"/>
              <p:cNvSpPr>
                <a:spLocks noChangeArrowheads="1"/>
              </p:cNvSpPr>
              <p:nvPr/>
            </p:nvSpPr>
            <p:spPr bwMode="auto">
              <a:xfrm>
                <a:off x="5246688" y="4086316"/>
                <a:ext cx="36512" cy="360362"/>
              </a:xfrm>
              <a:prstGeom prst="rect">
                <a:avLst/>
              </a:prstGeom>
              <a:solidFill>
                <a:schemeClr val="tx1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44" name="Line 33"/>
              <p:cNvSpPr>
                <a:spLocks noChangeShapeType="1"/>
              </p:cNvSpPr>
              <p:nvPr/>
            </p:nvSpPr>
            <p:spPr bwMode="auto">
              <a:xfrm>
                <a:off x="3143250" y="2400391"/>
                <a:ext cx="14446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45" name="Line 34"/>
              <p:cNvSpPr>
                <a:spLocks noChangeShapeType="1"/>
              </p:cNvSpPr>
              <p:nvPr/>
            </p:nvSpPr>
            <p:spPr bwMode="auto">
              <a:xfrm>
                <a:off x="3146425" y="2625816"/>
                <a:ext cx="14446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46" name="Line 33"/>
              <p:cNvSpPr>
                <a:spLocks noChangeShapeType="1"/>
              </p:cNvSpPr>
              <p:nvPr/>
            </p:nvSpPr>
            <p:spPr bwMode="auto">
              <a:xfrm>
                <a:off x="3143250" y="2405153"/>
                <a:ext cx="144463" cy="0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47" name="Line 33"/>
              <p:cNvSpPr>
                <a:spLocks noChangeShapeType="1"/>
              </p:cNvSpPr>
              <p:nvPr/>
            </p:nvSpPr>
            <p:spPr bwMode="auto">
              <a:xfrm>
                <a:off x="3146425" y="2619466"/>
                <a:ext cx="144463" cy="0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48" name="Line 11"/>
              <p:cNvSpPr>
                <a:spLocks noChangeShapeType="1"/>
              </p:cNvSpPr>
              <p:nvPr/>
            </p:nvSpPr>
            <p:spPr bwMode="auto">
              <a:xfrm>
                <a:off x="3287713" y="2133691"/>
                <a:ext cx="0" cy="72072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49" name="Text Box 88"/>
              <p:cNvSpPr txBox="1">
                <a:spLocks noChangeArrowheads="1"/>
              </p:cNvSpPr>
              <p:nvPr/>
            </p:nvSpPr>
            <p:spPr bwMode="auto">
              <a:xfrm>
                <a:off x="4805363" y="3949791"/>
                <a:ext cx="359394" cy="3077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 b="1" dirty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e</a:t>
                </a:r>
                <a:r>
                  <a:rPr lang="en-US" sz="1400" b="1" baseline="30000" dirty="0" smtClean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+</a:t>
                </a:r>
                <a:endParaRPr lang="en-US" sz="1400" b="1" baseline="30000" dirty="0">
                  <a:solidFill>
                    <a:srgbClr val="FF0000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50" name="Text Box 89"/>
              <p:cNvSpPr txBox="1">
                <a:spLocks noChangeArrowheads="1"/>
              </p:cNvSpPr>
              <p:nvPr/>
            </p:nvSpPr>
            <p:spPr bwMode="auto">
              <a:xfrm>
                <a:off x="1712022" y="2304358"/>
                <a:ext cx="359394" cy="30777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 b="1" dirty="0">
                    <a:solidFill>
                      <a:srgbClr val="3333FF"/>
                    </a:solidFill>
                    <a:latin typeface="Comic Sans MS"/>
                    <a:cs typeface="Comic Sans MS"/>
                  </a:rPr>
                  <a:t>e</a:t>
                </a:r>
                <a:r>
                  <a:rPr lang="en-US" sz="1400" b="1" baseline="30000" dirty="0">
                    <a:solidFill>
                      <a:srgbClr val="3333FF"/>
                    </a:solidFill>
                    <a:latin typeface="Comic Sans MS"/>
                    <a:cs typeface="Comic Sans MS"/>
                  </a:rPr>
                  <a:t>-</a:t>
                </a:r>
              </a:p>
            </p:txBody>
          </p:sp>
          <p:sp>
            <p:nvSpPr>
              <p:cNvPr id="51" name="Oval 98"/>
              <p:cNvSpPr>
                <a:spLocks noChangeArrowheads="1"/>
              </p:cNvSpPr>
              <p:nvPr/>
            </p:nvSpPr>
            <p:spPr bwMode="auto">
              <a:xfrm>
                <a:off x="2390775" y="2546441"/>
                <a:ext cx="144463" cy="195262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52" name="Oval 99"/>
              <p:cNvSpPr>
                <a:spLocks noChangeArrowheads="1"/>
              </p:cNvSpPr>
              <p:nvPr/>
            </p:nvSpPr>
            <p:spPr bwMode="auto">
              <a:xfrm>
                <a:off x="3078163" y="2422616"/>
                <a:ext cx="144462" cy="195262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53" name="Oval 100"/>
              <p:cNvSpPr>
                <a:spLocks noChangeArrowheads="1"/>
              </p:cNvSpPr>
              <p:nvPr/>
            </p:nvSpPr>
            <p:spPr bwMode="auto">
              <a:xfrm>
                <a:off x="3254375" y="3281453"/>
                <a:ext cx="144463" cy="195263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54" name="Oval 101"/>
              <p:cNvSpPr>
                <a:spLocks noChangeArrowheads="1"/>
              </p:cNvSpPr>
              <p:nvPr/>
            </p:nvSpPr>
            <p:spPr bwMode="auto">
              <a:xfrm>
                <a:off x="3925888" y="4162516"/>
                <a:ext cx="144462" cy="195262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55" name="Oval 102"/>
              <p:cNvSpPr>
                <a:spLocks noChangeArrowheads="1"/>
              </p:cNvSpPr>
              <p:nvPr/>
            </p:nvSpPr>
            <p:spPr bwMode="auto">
              <a:xfrm>
                <a:off x="5116513" y="4164103"/>
                <a:ext cx="144462" cy="195263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60" name="Picture 2" descr="C:\Documents and Settings\grames\Desktop\POSIPOL\images\ac_assembly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5400000">
              <a:off x="3912912" y="3104522"/>
              <a:ext cx="792089" cy="482025"/>
            </a:xfrm>
            <a:prstGeom prst="rect">
              <a:avLst/>
            </a:prstGeom>
            <a:noFill/>
          </p:spPr>
        </p:pic>
        <p:pic>
          <p:nvPicPr>
            <p:cNvPr id="61" name="Picture 2" descr="C:\Documents and Settings\grames\Desktop\POSIPOL\images\ac_assembly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6200000">
              <a:off x="3908576" y="4021276"/>
              <a:ext cx="814243" cy="495506"/>
            </a:xfrm>
            <a:prstGeom prst="rect">
              <a:avLst/>
            </a:prstGeom>
            <a:noFill/>
          </p:spPr>
        </p:pic>
        <p:sp>
          <p:nvSpPr>
            <p:cNvPr id="68" name="Text Box 56"/>
            <p:cNvSpPr txBox="1">
              <a:spLocks noChangeArrowheads="1"/>
            </p:cNvSpPr>
            <p:nvPr/>
          </p:nvSpPr>
          <p:spPr bwMode="auto">
            <a:xfrm>
              <a:off x="1589617" y="2508688"/>
              <a:ext cx="1240519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dirty="0" err="1">
                  <a:solidFill>
                    <a:srgbClr val="0033CC"/>
                  </a:solidFill>
                  <a:latin typeface="Comic Sans MS"/>
                  <a:cs typeface="Comic Sans MS"/>
                </a:rPr>
                <a:t>p</a:t>
              </a:r>
              <a:r>
                <a:rPr lang="en-US" sz="1200" baseline="-25000" dirty="0" err="1" smtClean="0">
                  <a:solidFill>
                    <a:srgbClr val="0033CC"/>
                  </a:solidFill>
                  <a:latin typeface="Comic Sans MS"/>
                  <a:cs typeface="Comic Sans MS"/>
                </a:rPr>
                <a:t>e</a:t>
              </a:r>
              <a:r>
                <a:rPr lang="en-US" sz="1200" baseline="-25000" dirty="0" smtClean="0">
                  <a:solidFill>
                    <a:srgbClr val="0033CC"/>
                  </a:solidFill>
                  <a:latin typeface="Comic Sans MS"/>
                  <a:cs typeface="Comic Sans MS"/>
                </a:rPr>
                <a:t>-</a:t>
              </a:r>
              <a:r>
                <a:rPr lang="en-US" sz="1200" dirty="0" smtClean="0">
                  <a:solidFill>
                    <a:srgbClr val="0033CC"/>
                  </a:solidFill>
                  <a:latin typeface="Comic Sans MS"/>
                  <a:cs typeface="Comic Sans MS"/>
                </a:rPr>
                <a:t>= 8.2 MeV/c </a:t>
              </a:r>
              <a:endParaRPr lang="en-US" sz="1200" dirty="0">
                <a:solidFill>
                  <a:srgbClr val="0033CC"/>
                </a:solidFill>
                <a:latin typeface="Comic Sans MS"/>
                <a:cs typeface="Comic Sans MS"/>
              </a:endParaRPr>
            </a:p>
          </p:txBody>
        </p:sp>
        <p:cxnSp>
          <p:nvCxnSpPr>
            <p:cNvPr id="78" name="Straight Connector 2"/>
            <p:cNvCxnSpPr>
              <a:cxnSpLocks noChangeShapeType="1"/>
            </p:cNvCxnSpPr>
            <p:nvPr/>
          </p:nvCxnSpPr>
          <p:spPr bwMode="auto">
            <a:xfrm>
              <a:off x="3195114" y="2136362"/>
              <a:ext cx="0" cy="287338"/>
            </a:xfrm>
            <a:prstGeom prst="line">
              <a:avLst/>
            </a:prstGeom>
            <a:noFill/>
            <a:ln w="63500">
              <a:solidFill>
                <a:schemeClr val="accent6">
                  <a:lumMod val="60000"/>
                  <a:lumOff val="4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82" name="Straight Connector 2"/>
            <p:cNvCxnSpPr>
              <a:cxnSpLocks noChangeShapeType="1"/>
            </p:cNvCxnSpPr>
            <p:nvPr/>
          </p:nvCxnSpPr>
          <p:spPr bwMode="auto">
            <a:xfrm rot="5400000">
              <a:off x="3403377" y="2743795"/>
              <a:ext cx="0" cy="287338"/>
            </a:xfrm>
            <a:prstGeom prst="line">
              <a:avLst/>
            </a:prstGeom>
            <a:noFill/>
            <a:ln w="63500">
              <a:solidFill>
                <a:schemeClr val="accent6">
                  <a:lumMod val="60000"/>
                  <a:lumOff val="4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83" name="Straight Connector 2"/>
            <p:cNvCxnSpPr>
              <a:cxnSpLocks noChangeShapeType="1"/>
            </p:cNvCxnSpPr>
            <p:nvPr/>
          </p:nvCxnSpPr>
          <p:spPr bwMode="auto">
            <a:xfrm rot="5400000">
              <a:off x="4003452" y="2743795"/>
              <a:ext cx="0" cy="287338"/>
            </a:xfrm>
            <a:prstGeom prst="line">
              <a:avLst/>
            </a:prstGeom>
            <a:noFill/>
            <a:ln w="63500">
              <a:solidFill>
                <a:schemeClr val="accent6">
                  <a:lumMod val="60000"/>
                  <a:lumOff val="4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84" name="Text Box 88"/>
            <p:cNvSpPr txBox="1">
              <a:spLocks noChangeArrowheads="1"/>
            </p:cNvSpPr>
            <p:nvPr/>
          </p:nvSpPr>
          <p:spPr bwMode="auto">
            <a:xfrm>
              <a:off x="2552771" y="1819186"/>
              <a:ext cx="359394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 dirty="0">
                  <a:solidFill>
                    <a:srgbClr val="FF0000"/>
                  </a:solidFill>
                  <a:latin typeface="Comic Sans MS"/>
                  <a:cs typeface="Comic Sans MS"/>
                </a:rPr>
                <a:t>e</a:t>
              </a:r>
              <a:r>
                <a:rPr lang="en-US" sz="1400" b="1" baseline="30000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+</a:t>
              </a:r>
              <a:endParaRPr lang="en-US" sz="1400" b="1" baseline="30000" dirty="0">
                <a:solidFill>
                  <a:srgbClr val="FF0000"/>
                </a:solidFill>
                <a:latin typeface="Comic Sans MS"/>
                <a:cs typeface="Comic Sans MS"/>
              </a:endParaRPr>
            </a:p>
          </p:txBody>
        </p:sp>
      </p:grpSp>
      <p:sp>
        <p:nvSpPr>
          <p:cNvPr id="75" name="TextBox 74"/>
          <p:cNvSpPr txBox="1"/>
          <p:nvPr/>
        </p:nvSpPr>
        <p:spPr>
          <a:xfrm>
            <a:off x="0" y="4460942"/>
            <a:ext cx="184731" cy="148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400" baseline="-25000" dirty="0" smtClean="0"/>
          </a:p>
        </p:txBody>
      </p:sp>
      <p:grpSp>
        <p:nvGrpSpPr>
          <p:cNvPr id="85" name="Group 84"/>
          <p:cNvGrpSpPr/>
          <p:nvPr/>
        </p:nvGrpSpPr>
        <p:grpSpPr>
          <a:xfrm>
            <a:off x="3288162" y="3871345"/>
            <a:ext cx="5738260" cy="2562876"/>
            <a:chOff x="1209235" y="628529"/>
            <a:chExt cx="6698506" cy="2522810"/>
          </a:xfrm>
        </p:grpSpPr>
        <p:pic>
          <p:nvPicPr>
            <p:cNvPr id="86" name="Picture 8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9235" y="639170"/>
              <a:ext cx="3397870" cy="2512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7" name="Picture 8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3294" y="628529"/>
              <a:ext cx="3234447" cy="24615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08334" y="821237"/>
            <a:ext cx="1781854" cy="1817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1" name="Straight Arrow Connector 90"/>
          <p:cNvCxnSpPr/>
          <p:nvPr/>
        </p:nvCxnSpPr>
        <p:spPr bwMode="auto">
          <a:xfrm flipH="1">
            <a:off x="6731637" y="2117275"/>
            <a:ext cx="733282" cy="93125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3" name="TextBox 92"/>
          <p:cNvSpPr txBox="1"/>
          <p:nvPr/>
        </p:nvSpPr>
        <p:spPr>
          <a:xfrm>
            <a:off x="825428" y="5229262"/>
            <a:ext cx="16113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"/>
                <a:cs typeface="Arial"/>
              </a:rPr>
              <a:t>10</a:t>
            </a:r>
            <a:r>
              <a:rPr lang="en-US" sz="2800" baseline="30000" dirty="0" smtClean="0">
                <a:solidFill>
                  <a:schemeClr val="bg1"/>
                </a:solidFill>
                <a:latin typeface="Arial"/>
                <a:cs typeface="Arial"/>
              </a:rPr>
              <a:t>-5</a:t>
            </a:r>
            <a:r>
              <a:rPr lang="en-US" sz="2800" dirty="0" smtClean="0">
                <a:solidFill>
                  <a:schemeClr val="bg1"/>
                </a:solidFill>
                <a:latin typeface="Arial"/>
                <a:cs typeface="Arial"/>
              </a:rPr>
              <a:t> e</a:t>
            </a:r>
            <a:r>
              <a:rPr lang="en-US" sz="2800" baseline="30000" dirty="0" smtClean="0">
                <a:solidFill>
                  <a:schemeClr val="bg1"/>
                </a:solidFill>
                <a:latin typeface="Arial"/>
                <a:cs typeface="Arial"/>
              </a:rPr>
              <a:t>+</a:t>
            </a:r>
            <a:r>
              <a:rPr lang="en-US" sz="2800" dirty="0" smtClean="0">
                <a:solidFill>
                  <a:schemeClr val="bg1"/>
                </a:solidFill>
                <a:latin typeface="Arial"/>
                <a:cs typeface="Arial"/>
              </a:rPr>
              <a:t>/e</a:t>
            </a:r>
            <a:r>
              <a:rPr lang="en-US" sz="2800" baseline="30000" dirty="0" smtClean="0">
                <a:solidFill>
                  <a:schemeClr val="bg1"/>
                </a:solidFill>
                <a:latin typeface="Arial"/>
                <a:cs typeface="Arial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213542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Image 21" descr="Slice3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541" y="857539"/>
            <a:ext cx="4406372" cy="2913167"/>
          </a:xfrm>
          <a:prstGeom prst="rect">
            <a:avLst/>
          </a:prstGeom>
        </p:spPr>
      </p:pic>
      <p:sp>
        <p:nvSpPr>
          <p:cNvPr id="82" name="Text Box 26"/>
          <p:cNvSpPr txBox="1">
            <a:spLocks noChangeArrowheads="1"/>
          </p:cNvSpPr>
          <p:nvPr/>
        </p:nvSpPr>
        <p:spPr bwMode="auto">
          <a:xfrm>
            <a:off x="-53170" y="44382"/>
            <a:ext cx="933524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Compton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Polarimeter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Energy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&amp; Timing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Spectra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83" name="Text Box 13"/>
          <p:cNvSpPr txBox="1">
            <a:spLocks noChangeArrowheads="1"/>
          </p:cNvSpPr>
          <p:nvPr/>
        </p:nvSpPr>
        <p:spPr bwMode="auto">
          <a:xfrm>
            <a:off x="105086" y="4124355"/>
            <a:ext cx="9038914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>
              <a:buClr>
                <a:srgbClr val="D60093"/>
              </a:buClr>
              <a:buFont typeface="Wingdings" charset="2"/>
              <a:buChar char="ü"/>
              <a:defRPr/>
            </a:pPr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The </a:t>
            </a:r>
            <a:r>
              <a:rPr lang="fr-FR" dirty="0">
                <a:latin typeface="Arial" charset="0"/>
                <a:ea typeface="Arial" charset="0"/>
                <a:cs typeface="Arial" charset="0"/>
              </a:rPr>
              <a:t>location of the 511 </a:t>
            </a:r>
            <a:r>
              <a:rPr lang="fr-FR" dirty="0" err="1">
                <a:latin typeface="Arial" charset="0"/>
                <a:ea typeface="Arial" charset="0"/>
                <a:cs typeface="Arial" charset="0"/>
              </a:rPr>
              <a:t>keV</a:t>
            </a:r>
            <a:r>
              <a:rPr lang="fr-FR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dirty="0" err="1">
                <a:latin typeface="Arial" charset="0"/>
                <a:ea typeface="Arial" charset="0"/>
                <a:cs typeface="Arial" charset="0"/>
              </a:rPr>
              <a:t>peak</a:t>
            </a:r>
            <a:r>
              <a:rPr lang="fr-FR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dirty="0" err="1">
                <a:latin typeface="Arial" charset="0"/>
                <a:ea typeface="Arial" charset="0"/>
                <a:cs typeface="Arial" charset="0"/>
              </a:rPr>
              <a:t>is</a:t>
            </a:r>
            <a:r>
              <a:rPr lang="fr-FR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an in-situ monitor </a:t>
            </a:r>
            <a:r>
              <a:rPr lang="fr-FR" dirty="0">
                <a:latin typeface="Arial" charset="0"/>
                <a:ea typeface="Arial" charset="0"/>
                <a:cs typeface="Arial" charset="0"/>
              </a:rPr>
              <a:t>of the </a:t>
            </a:r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gain </a:t>
            </a:r>
            <a:r>
              <a:rPr lang="fr-FR" dirty="0">
                <a:latin typeface="Arial" charset="0"/>
                <a:ea typeface="Arial" charset="0"/>
                <a:cs typeface="Arial" charset="0"/>
              </a:rPr>
              <a:t>of the </a:t>
            </a:r>
            <a:r>
              <a:rPr lang="fr-FR" dirty="0" err="1" smtClean="0">
                <a:latin typeface="Arial" charset="0"/>
                <a:ea typeface="Arial" charset="0"/>
                <a:cs typeface="Arial" charset="0"/>
              </a:rPr>
              <a:t>detection</a:t>
            </a:r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dirty="0" err="1" smtClean="0">
                <a:latin typeface="Arial" charset="0"/>
                <a:ea typeface="Arial" charset="0"/>
                <a:cs typeface="Arial" charset="0"/>
              </a:rPr>
              <a:t>chain</a:t>
            </a:r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 and </a:t>
            </a:r>
            <a:r>
              <a:rPr lang="fr-FR" dirty="0" err="1" smtClean="0">
                <a:latin typeface="Arial" charset="0"/>
                <a:ea typeface="Arial" charset="0"/>
                <a:cs typeface="Arial" charset="0"/>
              </a:rPr>
              <a:t>provides</a:t>
            </a:r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 a </a:t>
            </a:r>
            <a:r>
              <a:rPr lang="fr-FR" dirty="0" err="1" smtClean="0">
                <a:latin typeface="Arial" charset="0"/>
                <a:ea typeface="Arial" charset="0"/>
                <a:cs typeface="Arial" charset="0"/>
              </a:rPr>
              <a:t>link</a:t>
            </a:r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 to radioactive source calibration data.</a:t>
            </a:r>
          </a:p>
          <a:p>
            <a:pPr marL="285750" indent="-285750">
              <a:buClr>
                <a:srgbClr val="D60093"/>
              </a:buClr>
              <a:buFont typeface="Wingdings" charset="2"/>
              <a:buChar char="ü"/>
              <a:defRPr/>
            </a:pPr>
            <a:endParaRPr lang="fr-FR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Clr>
                <a:srgbClr val="D60093"/>
              </a:buClr>
              <a:buFont typeface="Wingdings" charset="2"/>
              <a:buChar char="ü"/>
              <a:defRPr/>
            </a:pPr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Compton </a:t>
            </a:r>
            <a:r>
              <a:rPr lang="fr-FR" dirty="0" err="1" smtClean="0">
                <a:latin typeface="Arial" charset="0"/>
                <a:ea typeface="Arial" charset="0"/>
                <a:cs typeface="Arial" charset="0"/>
              </a:rPr>
              <a:t>physics</a:t>
            </a:r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dirty="0" err="1" smtClean="0">
                <a:latin typeface="Arial" charset="0"/>
                <a:ea typeface="Arial" charset="0"/>
                <a:cs typeface="Arial" charset="0"/>
              </a:rPr>
              <a:t>asymmetries</a:t>
            </a:r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 are </a:t>
            </a:r>
            <a:r>
              <a:rPr lang="fr-FR" dirty="0" err="1" smtClean="0">
                <a:latin typeface="Arial" charset="0"/>
                <a:ea typeface="Arial" charset="0"/>
                <a:cs typeface="Arial" charset="0"/>
              </a:rPr>
              <a:t>obtained</a:t>
            </a:r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dirty="0" err="1" smtClean="0">
                <a:latin typeface="Arial" charset="0"/>
                <a:ea typeface="Arial" charset="0"/>
                <a:cs typeface="Arial" charset="0"/>
              </a:rPr>
              <a:t>from</a:t>
            </a:r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 the </a:t>
            </a:r>
            <a:r>
              <a:rPr lang="fr-FR" dirty="0" err="1" smtClean="0">
                <a:latin typeface="Arial" charset="0"/>
                <a:ea typeface="Arial" charset="0"/>
                <a:cs typeface="Arial" charset="0"/>
              </a:rPr>
              <a:t>polarization</a:t>
            </a:r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 sensitive </a:t>
            </a:r>
            <a:r>
              <a:rPr lang="fr-FR" dirty="0" err="1" smtClean="0">
                <a:latin typeface="Arial" charset="0"/>
                <a:ea typeface="Arial" charset="0"/>
                <a:cs typeface="Arial" charset="0"/>
              </a:rPr>
              <a:t>energy</a:t>
            </a:r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dirty="0" err="1" smtClean="0">
                <a:latin typeface="Arial" charset="0"/>
                <a:ea typeface="Arial" charset="0"/>
                <a:cs typeface="Arial" charset="0"/>
              </a:rPr>
              <a:t>deposition</a:t>
            </a:r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 in the central </a:t>
            </a:r>
            <a:r>
              <a:rPr lang="fr-FR" dirty="0" err="1" smtClean="0">
                <a:latin typeface="Arial" charset="0"/>
                <a:ea typeface="Arial" charset="0"/>
                <a:cs typeface="Arial" charset="0"/>
              </a:rPr>
              <a:t>crystal</a:t>
            </a:r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. </a:t>
            </a:r>
          </a:p>
          <a:p>
            <a:pPr marL="285750" indent="-285750">
              <a:buClr>
                <a:srgbClr val="D60093"/>
              </a:buClr>
              <a:buFont typeface="Wingdings" charset="2"/>
              <a:buChar char="ü"/>
              <a:defRPr/>
            </a:pPr>
            <a:endParaRPr lang="fr-FR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Clr>
                <a:srgbClr val="D60093"/>
              </a:buClr>
              <a:buFont typeface="Wingdings" charset="2"/>
              <a:buChar char="ü"/>
              <a:defRPr/>
            </a:pPr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The </a:t>
            </a:r>
            <a:r>
              <a:rPr lang="fr-FR" dirty="0" err="1" smtClean="0">
                <a:latin typeface="Arial" charset="0"/>
                <a:ea typeface="Arial" charset="0"/>
                <a:cs typeface="Arial" charset="0"/>
              </a:rPr>
              <a:t>coincidence</a:t>
            </a:r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 time </a:t>
            </a:r>
            <a:r>
              <a:rPr lang="fr-FR" dirty="0" err="1" smtClean="0">
                <a:latin typeface="Arial" charset="0"/>
                <a:ea typeface="Arial" charset="0"/>
                <a:cs typeface="Arial" charset="0"/>
              </a:rPr>
              <a:t>between</a:t>
            </a:r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 the central </a:t>
            </a:r>
            <a:r>
              <a:rPr lang="fr-FR" dirty="0" err="1" smtClean="0">
                <a:latin typeface="Arial" charset="0"/>
                <a:ea typeface="Arial" charset="0"/>
                <a:cs typeface="Arial" charset="0"/>
              </a:rPr>
              <a:t>crystal</a:t>
            </a:r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 and a charge sensitive trigger </a:t>
            </a:r>
            <a:r>
              <a:rPr lang="fr-FR" dirty="0" err="1" smtClean="0">
                <a:latin typeface="Arial" charset="0"/>
                <a:ea typeface="Arial" charset="0"/>
                <a:cs typeface="Arial" charset="0"/>
              </a:rPr>
              <a:t>scintillator</a:t>
            </a:r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dirty="0" err="1" smtClean="0">
                <a:latin typeface="Arial" charset="0"/>
                <a:ea typeface="Arial" charset="0"/>
                <a:cs typeface="Arial" charset="0"/>
              </a:rPr>
              <a:t>allow</a:t>
            </a:r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 for </a:t>
            </a:r>
            <a:r>
              <a:rPr lang="fr-FR" dirty="0" err="1" smtClean="0">
                <a:latin typeface="Arial" charset="0"/>
                <a:ea typeface="Arial" charset="0"/>
                <a:cs typeface="Arial" charset="0"/>
              </a:rPr>
              <a:t>accidental</a:t>
            </a:r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dirty="0" err="1" smtClean="0">
                <a:latin typeface="Arial" charset="0"/>
                <a:ea typeface="Arial" charset="0"/>
                <a:cs typeface="Arial" charset="0"/>
              </a:rPr>
              <a:t>subtraction</a:t>
            </a:r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.  </a:t>
            </a:r>
            <a:endParaRPr lang="fr-FR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5" name="Image 14" descr="adc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86" y="843778"/>
            <a:ext cx="4314941" cy="2952328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790" y="1218035"/>
            <a:ext cx="3479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081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5"/>
          <p:cNvSpPr txBox="1">
            <a:spLocks noChangeArrowheads="1"/>
          </p:cNvSpPr>
          <p:nvPr/>
        </p:nvSpPr>
        <p:spPr bwMode="auto">
          <a:xfrm>
            <a:off x="160584" y="1228452"/>
            <a:ext cx="8812213" cy="1846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buClr>
                <a:srgbClr val="D60093"/>
              </a:buClr>
              <a:defRPr/>
            </a:pPr>
            <a:r>
              <a:rPr lang="en-US" sz="16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The experimental </a:t>
            </a:r>
            <a:r>
              <a:rPr lang="en-US" sz="16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Compton asymmetry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for a </a:t>
            </a:r>
            <a:r>
              <a:rPr lang="en-US" sz="1600" b="1" dirty="0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known polarized electron beam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provides a measurement of the electron analyzing power (</a:t>
            </a:r>
            <a:r>
              <a:rPr lang="en-US" sz="1600" b="1" dirty="0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A</a:t>
            </a:r>
            <a:r>
              <a:rPr lang="en-US" sz="1600" b="1" baseline="-25000" dirty="0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e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) of the </a:t>
            </a:r>
            <a:r>
              <a:rPr lang="en-US" sz="1600" dirty="0" err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polarimeter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just">
              <a:buClr>
                <a:srgbClr val="D60093"/>
              </a:buClr>
              <a:defRPr/>
            </a:pPr>
            <a:endParaRPr lang="en-US" sz="160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 algn="just">
              <a:buClr>
                <a:srgbClr val="D60093"/>
              </a:buClr>
              <a:defRPr/>
            </a:pPr>
            <a:r>
              <a:rPr lang="en-US" sz="16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A </a:t>
            </a:r>
            <a:r>
              <a:rPr lang="en-US" sz="1600" b="1" dirty="0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comparison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between the </a:t>
            </a:r>
            <a:r>
              <a:rPr lang="en-US" sz="1600" b="1" dirty="0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experimental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and the </a:t>
            </a:r>
            <a:r>
              <a:rPr lang="en-US" sz="1600" b="1" dirty="0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GEANT4 simulated response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of the </a:t>
            </a:r>
            <a:r>
              <a:rPr lang="en-US" sz="1600" dirty="0" err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polarimeter</a:t>
            </a:r>
            <a:r>
              <a:rPr lang="en-US" sz="16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establishes a </a:t>
            </a:r>
            <a:r>
              <a:rPr lang="en-US" sz="16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calibrated model 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of the </a:t>
            </a:r>
            <a:r>
              <a:rPr lang="en-US" sz="1600" dirty="0" err="1" smtClean="0">
                <a:latin typeface="Arial" charset="0"/>
                <a:ea typeface="Arial" charset="0"/>
                <a:cs typeface="Arial" charset="0"/>
              </a:rPr>
              <a:t>polarimeter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just">
              <a:buClr>
                <a:srgbClr val="D60093"/>
              </a:buClr>
              <a:defRPr/>
            </a:pPr>
            <a:endParaRPr lang="en-US" sz="160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 algn="just">
              <a:buClr>
                <a:srgbClr val="D60093"/>
              </a:buClr>
              <a:defRPr/>
            </a:pPr>
            <a:r>
              <a:rPr lang="en-US" sz="16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The positron analyzing power (</a:t>
            </a:r>
            <a:r>
              <a:rPr lang="en-US" sz="1600" b="1" dirty="0" err="1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A</a:t>
            </a:r>
            <a:r>
              <a:rPr lang="en-US" sz="1600" b="1" baseline="-25000" dirty="0" err="1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p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) is then determined by simulation using the calibrated model.</a:t>
            </a:r>
            <a:endParaRPr lang="en-US" sz="160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Image 1"/>
          <p:cNvPicPr>
            <a:picLocks noChangeAspect="1"/>
          </p:cNvPicPr>
          <p:nvPr/>
        </p:nvPicPr>
        <p:blipFill rotWithShape="1">
          <a:blip r:embed="rId2"/>
          <a:srcRect t="3571" r="5192" b="5495"/>
          <a:stretch/>
        </p:blipFill>
        <p:spPr>
          <a:xfrm>
            <a:off x="3825847" y="3129299"/>
            <a:ext cx="5318153" cy="3153693"/>
          </a:xfrm>
          <a:prstGeom prst="rect">
            <a:avLst/>
          </a:prstGeom>
          <a:ln w="19050">
            <a:noFill/>
          </a:ln>
        </p:spPr>
      </p:pic>
      <p:grpSp>
        <p:nvGrpSpPr>
          <p:cNvPr id="21" name="Group 20"/>
          <p:cNvGrpSpPr/>
          <p:nvPr/>
        </p:nvGrpSpPr>
        <p:grpSpPr>
          <a:xfrm>
            <a:off x="121653" y="3409132"/>
            <a:ext cx="3704194" cy="2187397"/>
            <a:chOff x="152807" y="3155132"/>
            <a:chExt cx="3704194" cy="218739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ZoneTexte 3"/>
                <p:cNvSpPr txBox="1"/>
                <p:nvPr/>
              </p:nvSpPr>
              <p:spPr>
                <a:xfrm>
                  <a:off x="160584" y="4255602"/>
                  <a:ext cx="3324544" cy="612988"/>
                </a:xfrm>
                <a:prstGeom prst="rect">
                  <a:avLst/>
                </a:prstGeom>
                <a:solidFill>
                  <a:srgbClr val="F4E4EB"/>
                </a:solidFill>
                <a:ln w="22225">
                  <a:solidFill>
                    <a:srgbClr val="FF0000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fr-FR" sz="2000" b="0" i="1" smtClean="0">
                                <a:latin typeface="Cambria Math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fr-FR" sz="2000" b="0" i="1" smtClean="0">
                                <a:latin typeface="Cambria Math" charset="0"/>
                              </a:rPr>
                              <m:t>𝐶</m:t>
                            </m:r>
                          </m:sub>
                        </m:sSub>
                        <m:r>
                          <a:rPr lang="mr-IN" sz="2000" i="1" smtClean="0">
                            <a:latin typeface="Cambria Math" charset="0"/>
                          </a:rPr>
                          <m:t>=</m:t>
                        </m:r>
                        <m:r>
                          <a:rPr lang="fr-FR" sz="2000" b="0" i="1" smtClean="0">
                            <a:latin typeface="Cambria Math" charset="0"/>
                          </a:rPr>
                          <m:t> </m:t>
                        </m:r>
                        <m:f>
                          <m:fPr>
                            <m:ctrlPr>
                              <a:rPr lang="mr-IN" sz="2000" b="0" i="1" smtClean="0">
                                <a:latin typeface="Cambria Math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mr-IN" sz="2000" b="0" i="1" smtClean="0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fr-FR" sz="2000" b="0" i="1" smtClean="0">
                                    <a:latin typeface="Cambria Math" charset="0"/>
                                  </a:rPr>
                                  <m:t>𝑁</m:t>
                                </m:r>
                              </m:e>
                              <m:sup>
                                <m:r>
                                  <a:rPr lang="fr-FR" sz="2000" b="0" i="1" smtClean="0">
                                    <a:latin typeface="Cambria Math" charset="0"/>
                                  </a:rPr>
                                  <m:t>+</m:t>
                                </m:r>
                              </m:sup>
                            </m:sSup>
                            <m:r>
                              <a:rPr lang="fr-FR" sz="2000" b="0" i="1" smtClean="0">
                                <a:latin typeface="Cambria Math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mr-IN" sz="2000" b="0" i="1" smtClean="0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fr-FR" sz="2000" b="0" i="1" smtClean="0">
                                    <a:latin typeface="Cambria Math" charset="0"/>
                                  </a:rPr>
                                  <m:t>𝑁</m:t>
                                </m:r>
                              </m:e>
                              <m:sup>
                                <m:r>
                                  <a:rPr lang="fr-FR" sz="2000" b="0" i="1" smtClean="0">
                                    <a:latin typeface="Cambria Math" charset="0"/>
                                  </a:rPr>
                                  <m:t>−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mr-IN" sz="2000" b="0" i="1" smtClean="0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fr-FR" sz="2000" b="0" i="1" smtClean="0">
                                    <a:latin typeface="Cambria Math" charset="0"/>
                                  </a:rPr>
                                  <m:t>𝑁</m:t>
                                </m:r>
                              </m:e>
                              <m:sup>
                                <m:r>
                                  <a:rPr lang="fr-FR" sz="2000" b="0" i="1" smtClean="0">
                                    <a:latin typeface="Cambria Math" charset="0"/>
                                  </a:rPr>
                                  <m:t>+</m:t>
                                </m:r>
                              </m:sup>
                            </m:sSup>
                            <m:r>
                              <a:rPr lang="fr-FR" sz="2000" b="0" i="1" smtClean="0">
                                <a:latin typeface="Cambria Math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mr-IN" sz="2000" b="0" i="1" smtClean="0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fr-FR" sz="2000" b="0" i="1" smtClean="0">
                                    <a:latin typeface="Cambria Math" charset="0"/>
                                  </a:rPr>
                                  <m:t>𝑁</m:t>
                                </m:r>
                              </m:e>
                              <m:sup>
                                <m:r>
                                  <a:rPr lang="fr-FR" sz="2000" b="0" i="1" smtClean="0">
                                    <a:latin typeface="Cambria Math" charset="0"/>
                                  </a:rPr>
                                  <m:t>−</m:t>
                                </m:r>
                              </m:sup>
                            </m:sSup>
                          </m:den>
                        </m:f>
                        <m:r>
                          <a:rPr lang="fr-FR" sz="2000" b="0" i="1" smtClean="0">
                            <a:latin typeface="Cambria Math" charset="0"/>
                          </a:rPr>
                          <m:t>= 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fr-FR" sz="2000" b="0" i="1" smtClean="0">
                                <a:latin typeface="Cambria Math" charset="0"/>
                              </a:rPr>
                              <m:t>𝑃</m:t>
                            </m:r>
                          </m:sub>
                        </m:sSub>
                        <m:r>
                          <a:rPr lang="fr-FR" sz="20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fr-FR" sz="20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FR" sz="20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𝑒</m:t>
                            </m:r>
                            <m:r>
                              <a:rPr lang="fr-FR" sz="20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 </m:t>
                            </m:r>
                          </m:sub>
                        </m:sSub>
                        <m:sSub>
                          <m:sSubPr>
                            <m:ctrlPr>
                              <a:rPr lang="en-US" sz="20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fr-FR" sz="20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FR" sz="20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𝑇</m:t>
                            </m:r>
                            <m:r>
                              <a:rPr lang="fr-FR" sz="20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 </m:t>
                            </m:r>
                          </m:sub>
                        </m:sSub>
                        <m:sSub>
                          <m:sSubPr>
                            <m:ctrlPr>
                              <a:rPr lang="en-US" sz="20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fr-FR" sz="20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fr-FR" sz="20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𝑝</m:t>
                            </m:r>
                          </m:sub>
                        </m:sSub>
                      </m:oMath>
                    </m:oMathPara>
                  </a14:m>
                  <a:endParaRPr lang="fr-FR" sz="2000" dirty="0"/>
                </a:p>
              </p:txBody>
            </p:sp>
          </mc:Choice>
          <mc:Fallback xmlns="">
            <p:sp>
              <p:nvSpPr>
                <p:cNvPr id="5" name="ZoneTexte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0584" y="4255602"/>
                  <a:ext cx="3324544" cy="612988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  <a:ln w="22225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ZoneTexte 4"/>
            <p:cNvSpPr txBox="1"/>
            <p:nvPr/>
          </p:nvSpPr>
          <p:spPr>
            <a:xfrm>
              <a:off x="2210909" y="3417233"/>
              <a:ext cx="16460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>
                  <a:solidFill>
                    <a:srgbClr val="7030A0"/>
                  </a:solidFill>
                  <a:latin typeface="Arial" charset="0"/>
                  <a:ea typeface="Arial" charset="0"/>
                  <a:cs typeface="Arial" charset="0"/>
                </a:rPr>
                <a:t>Target </a:t>
              </a:r>
              <a:r>
                <a:rPr lang="fr-FR" sz="1400" dirty="0" err="1" smtClean="0">
                  <a:solidFill>
                    <a:srgbClr val="7030A0"/>
                  </a:solidFill>
                  <a:latin typeface="Arial" charset="0"/>
                  <a:ea typeface="Arial" charset="0"/>
                  <a:cs typeface="Arial" charset="0"/>
                </a:rPr>
                <a:t>polarization</a:t>
              </a:r>
              <a:endParaRPr lang="fr-FR" sz="1400" dirty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7" name="ZoneTexte 21"/>
            <p:cNvSpPr txBox="1"/>
            <p:nvPr/>
          </p:nvSpPr>
          <p:spPr>
            <a:xfrm>
              <a:off x="160584" y="3155132"/>
              <a:ext cx="23038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>
                  <a:solidFill>
                    <a:srgbClr val="0000FF"/>
                  </a:solidFill>
                  <a:latin typeface="Arial" charset="0"/>
                  <a:ea typeface="Arial" charset="0"/>
                  <a:cs typeface="Arial" charset="0"/>
                </a:rPr>
                <a:t>Electron </a:t>
              </a:r>
              <a:r>
                <a:rPr lang="fr-FR" sz="1400" dirty="0" err="1" smtClean="0">
                  <a:solidFill>
                    <a:srgbClr val="0000FF"/>
                  </a:solidFill>
                  <a:latin typeface="Arial" charset="0"/>
                  <a:ea typeface="Arial" charset="0"/>
                  <a:cs typeface="Arial" charset="0"/>
                </a:rPr>
                <a:t>beam</a:t>
              </a:r>
              <a:r>
                <a:rPr lang="fr-FR" sz="1400" dirty="0" smtClean="0">
                  <a:solidFill>
                    <a:srgbClr val="0000FF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fr-FR" sz="1400" dirty="0" err="1" smtClean="0">
                  <a:solidFill>
                    <a:srgbClr val="0000FF"/>
                  </a:solidFill>
                  <a:latin typeface="Arial" charset="0"/>
                  <a:ea typeface="Arial" charset="0"/>
                  <a:cs typeface="Arial" charset="0"/>
                </a:rPr>
                <a:t>polarization</a:t>
              </a:r>
              <a:endParaRPr lang="fr-FR" sz="1400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8" name="ZoneTexte 24"/>
            <p:cNvSpPr txBox="1"/>
            <p:nvPr/>
          </p:nvSpPr>
          <p:spPr>
            <a:xfrm>
              <a:off x="152807" y="3675730"/>
              <a:ext cx="175561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 smtClean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Electron-to-positron</a:t>
              </a:r>
            </a:p>
            <a:p>
              <a:pPr algn="ctr"/>
              <a:r>
                <a:rPr lang="fr-FR" sz="1400" dirty="0" err="1" smtClean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polarization</a:t>
              </a:r>
              <a:r>
                <a:rPr lang="fr-FR" sz="1400" dirty="0" smtClean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fr-FR" sz="1400" dirty="0" err="1" smtClean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transfer</a:t>
              </a:r>
              <a:endParaRPr lang="fr-FR" sz="14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" name="ZoneTexte 5"/>
            <p:cNvSpPr txBox="1"/>
            <p:nvPr/>
          </p:nvSpPr>
          <p:spPr>
            <a:xfrm>
              <a:off x="225904" y="5034752"/>
              <a:ext cx="304442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i="1" dirty="0" smtClean="0">
                  <a:solidFill>
                    <a:srgbClr val="7030A0"/>
                  </a:solidFill>
                </a:rPr>
                <a:t>P</a:t>
              </a:r>
              <a:r>
                <a:rPr lang="fr-FR" i="1" baseline="-25000" dirty="0" smtClean="0">
                  <a:solidFill>
                    <a:srgbClr val="7030A0"/>
                  </a:solidFill>
                </a:rPr>
                <a:t>T</a:t>
              </a:r>
              <a:r>
                <a:rPr lang="fr-FR" i="1" dirty="0" smtClean="0">
                  <a:solidFill>
                    <a:srgbClr val="7030A0"/>
                  </a:solidFill>
                </a:rPr>
                <a:t> </a:t>
              </a:r>
              <a:r>
                <a:rPr lang="fr-FR" i="1" smtClean="0">
                  <a:solidFill>
                    <a:srgbClr val="7030A0"/>
                  </a:solidFill>
                </a:rPr>
                <a:t>= 7.06% ±0.05%</a:t>
              </a:r>
              <a:r>
                <a:rPr lang="fr-FR" i="1" baseline="-25000" smtClean="0">
                  <a:solidFill>
                    <a:srgbClr val="7030A0"/>
                  </a:solidFill>
                </a:rPr>
                <a:t>Sta.</a:t>
              </a:r>
              <a:r>
                <a:rPr lang="fr-FR" i="1" smtClean="0">
                  <a:solidFill>
                    <a:srgbClr val="7030A0"/>
                  </a:solidFill>
                </a:rPr>
                <a:t>± 0.07%</a:t>
              </a:r>
              <a:r>
                <a:rPr lang="fr-FR" i="1" baseline="-25000" smtClean="0">
                  <a:solidFill>
                    <a:srgbClr val="7030A0"/>
                  </a:solidFill>
                </a:rPr>
                <a:t>Sys.</a:t>
              </a:r>
              <a:endParaRPr lang="fr-FR" i="1" dirty="0">
                <a:solidFill>
                  <a:srgbClr val="7030A0"/>
                </a:solidFill>
              </a:endParaRPr>
            </a:p>
          </p:txBody>
        </p:sp>
        <p:cxnSp>
          <p:nvCxnSpPr>
            <p:cNvPr id="10" name="Connecteur en arc 7"/>
            <p:cNvCxnSpPr/>
            <p:nvPr/>
          </p:nvCxnSpPr>
          <p:spPr>
            <a:xfrm rot="16200000" flipH="1">
              <a:off x="2491926" y="4033865"/>
              <a:ext cx="686757" cy="182353"/>
            </a:xfrm>
            <a:prstGeom prst="curvedConnector3">
              <a:avLst/>
            </a:prstGeom>
            <a:ln w="15875">
              <a:solidFill>
                <a:srgbClr val="7030A0"/>
              </a:solidFill>
              <a:headEnd type="none"/>
              <a:tailEnd type="triangle" w="sm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en arc 25"/>
            <p:cNvCxnSpPr/>
            <p:nvPr/>
          </p:nvCxnSpPr>
          <p:spPr>
            <a:xfrm rot="16200000" flipH="1">
              <a:off x="1863831" y="3697482"/>
              <a:ext cx="925494" cy="616389"/>
            </a:xfrm>
            <a:prstGeom prst="curvedConnector3">
              <a:avLst>
                <a:gd name="adj1" fmla="val 34905"/>
              </a:avLst>
            </a:prstGeom>
            <a:ln w="15875">
              <a:solidFill>
                <a:srgbClr val="0000FF"/>
              </a:solidFill>
              <a:headEnd type="none"/>
              <a:tailEnd type="triangle" w="sm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en arc 28"/>
            <p:cNvCxnSpPr/>
            <p:nvPr/>
          </p:nvCxnSpPr>
          <p:spPr>
            <a:xfrm>
              <a:off x="1748116" y="3875785"/>
              <a:ext cx="606492" cy="643437"/>
            </a:xfrm>
            <a:prstGeom prst="curvedConnector2">
              <a:avLst/>
            </a:prstGeom>
            <a:ln w="15875">
              <a:solidFill>
                <a:srgbClr val="FF0000"/>
              </a:solidFill>
              <a:headEnd type="none"/>
              <a:tailEnd type="triangle" w="sm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 Box 33"/>
          <p:cNvSpPr txBox="1">
            <a:spLocks noChangeArrowheads="1"/>
          </p:cNvSpPr>
          <p:nvPr/>
        </p:nvSpPr>
        <p:spPr bwMode="auto">
          <a:xfrm>
            <a:off x="2869369" y="804931"/>
            <a:ext cx="359104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 smtClean="0">
                <a:latin typeface="Microsoft Sans Serif" charset="0"/>
              </a:rPr>
              <a:t>A. </a:t>
            </a:r>
            <a:r>
              <a:rPr lang="en-US" b="1" dirty="0" err="1" smtClean="0">
                <a:latin typeface="Microsoft Sans Serif" charset="0"/>
              </a:rPr>
              <a:t>Adeyemi</a:t>
            </a:r>
            <a:r>
              <a:rPr lang="en-US" b="1" dirty="0" smtClean="0">
                <a:latin typeface="Microsoft Sans Serif" charset="0"/>
              </a:rPr>
              <a:t> (Hampton University)</a:t>
            </a:r>
            <a:endParaRPr lang="en-US" b="1" dirty="0">
              <a:latin typeface="Microsoft Sans Serif" charset="0"/>
            </a:endParaRPr>
          </a:p>
        </p:txBody>
      </p:sp>
      <p:sp>
        <p:nvSpPr>
          <p:cNvPr id="14" name="Text Box 26"/>
          <p:cNvSpPr txBox="1">
            <a:spLocks noChangeArrowheads="1"/>
          </p:cNvSpPr>
          <p:nvPr/>
        </p:nvSpPr>
        <p:spPr bwMode="auto">
          <a:xfrm>
            <a:off x="508175" y="50980"/>
            <a:ext cx="811703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Compton Transmission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Analyzing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Power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629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6"/>
          <p:cNvSpPr txBox="1">
            <a:spLocks noChangeArrowheads="1"/>
          </p:cNvSpPr>
          <p:nvPr/>
        </p:nvSpPr>
        <p:spPr bwMode="auto">
          <a:xfrm>
            <a:off x="3198008" y="21650"/>
            <a:ext cx="289694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PEPPo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Result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3621900" y="1297222"/>
            <a:ext cx="535529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buClr>
                <a:srgbClr val="D60093"/>
              </a:buClr>
              <a:defRPr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PEPPo</a:t>
            </a:r>
            <a:r>
              <a:rPr lang="en-US" sz="1600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demonstrated </a:t>
            </a:r>
            <a:r>
              <a:rPr lang="en-US" sz="1600" i="1" dirty="0" smtClean="0">
                <a:latin typeface="Arial" charset="0"/>
                <a:ea typeface="Arial" charset="0"/>
                <a:cs typeface="Arial" charset="0"/>
              </a:rPr>
              <a:t>efficient polarization transfer 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from </a:t>
            </a:r>
            <a:r>
              <a:rPr lang="en-US" sz="1600" dirty="0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8.2 MeV/c </a:t>
            </a:r>
            <a:r>
              <a:rPr lang="en-US" sz="1600" dirty="0" smtClean="0">
                <a:solidFill>
                  <a:srgbClr val="1C28FF"/>
                </a:solidFill>
                <a:latin typeface="Arial" charset="0"/>
                <a:ea typeface="Arial" charset="0"/>
                <a:cs typeface="Arial" charset="0"/>
              </a:rPr>
              <a:t>electrons</a:t>
            </a:r>
            <a:r>
              <a:rPr lang="en-US" sz="16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to </a:t>
            </a:r>
            <a:r>
              <a:rPr lang="en-US" sz="16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positrons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, expanding polarized positron production to </a:t>
            </a:r>
            <a:r>
              <a:rPr lang="en-US" sz="1600" b="1" dirty="0" smtClean="0">
                <a:latin typeface="Arial" charset="0"/>
                <a:ea typeface="Arial" charset="0"/>
                <a:cs typeface="Arial" charset="0"/>
              </a:rPr>
              <a:t>MeV electron beam energies.</a:t>
            </a:r>
            <a:endParaRPr lang="en-US" sz="16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Rectangle 19"/>
          <p:cNvSpPr>
            <a:spLocks noChangeArrowheads="1"/>
          </p:cNvSpPr>
          <p:nvPr/>
        </p:nvSpPr>
        <p:spPr bwMode="auto">
          <a:xfrm>
            <a:off x="731273" y="862445"/>
            <a:ext cx="762018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600" b="1" dirty="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(</a:t>
            </a:r>
            <a:r>
              <a:rPr lang="fr-FR" sz="1600" b="1" dirty="0" err="1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PEPPo</a:t>
            </a:r>
            <a:r>
              <a:rPr lang="fr-FR" sz="1600" b="1" dirty="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 Collaboration) D. Abbott et al. , Phys. </a:t>
            </a:r>
            <a:r>
              <a:rPr lang="fr-FR" sz="1600" b="1" dirty="0" err="1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Rev</a:t>
            </a:r>
            <a:r>
              <a:rPr lang="fr-FR" sz="1600" b="1" dirty="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fr-FR" sz="1600" b="1" dirty="0" err="1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Lett</a:t>
            </a:r>
            <a:r>
              <a:rPr lang="fr-FR" sz="1600" b="1" dirty="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. 116 (2016) 214801</a:t>
            </a:r>
            <a:endParaRPr lang="fr-FR" sz="1600" b="1" dirty="0">
              <a:solidFill>
                <a:srgbClr val="5F5F5F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5" name="Grouper 8"/>
          <p:cNvGrpSpPr/>
          <p:nvPr/>
        </p:nvGrpSpPr>
        <p:grpSpPr>
          <a:xfrm>
            <a:off x="247787" y="1580118"/>
            <a:ext cx="2485744" cy="403347"/>
            <a:chOff x="857044" y="2962856"/>
            <a:chExt cx="2485744" cy="403347"/>
          </a:xfrm>
        </p:grpSpPr>
        <p:pic>
          <p:nvPicPr>
            <p:cNvPr id="6" name="Image 7" descr="Eq.tif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044" y="2995272"/>
              <a:ext cx="2485744" cy="370931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975862" y="2962856"/>
              <a:ext cx="72008" cy="720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793528" y="2970427"/>
              <a:ext cx="67184" cy="4571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er 21"/>
          <p:cNvGrpSpPr/>
          <p:nvPr/>
        </p:nvGrpSpPr>
        <p:grpSpPr>
          <a:xfrm>
            <a:off x="3505200" y="2368541"/>
            <a:ext cx="5611747" cy="3946472"/>
            <a:chOff x="4948773" y="3261407"/>
            <a:chExt cx="3428703" cy="2736304"/>
          </a:xfrm>
        </p:grpSpPr>
        <p:pic>
          <p:nvPicPr>
            <p:cNvPr id="10" name="Image 6" descr="PosPol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8773" y="3261407"/>
              <a:ext cx="3428703" cy="2736304"/>
            </a:xfrm>
            <a:prstGeom prst="rect">
              <a:avLst/>
            </a:prstGeom>
          </p:spPr>
        </p:pic>
        <p:sp>
          <p:nvSpPr>
            <p:cNvPr id="11" name="ZoneTexte 19"/>
            <p:cNvSpPr txBox="1"/>
            <p:nvPr/>
          </p:nvSpPr>
          <p:spPr>
            <a:xfrm>
              <a:off x="5268807" y="3261407"/>
              <a:ext cx="1816712" cy="4481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38ABA6"/>
                  </a:solidFill>
                  <a:latin typeface="+mn-lt"/>
                </a:rPr>
                <a:t>electron beam polarization</a:t>
              </a:r>
            </a:p>
            <a:p>
              <a:pPr algn="ctr"/>
              <a:endParaRPr lang="en-US" sz="300" b="1" dirty="0" smtClean="0">
                <a:solidFill>
                  <a:srgbClr val="38ABA6"/>
                </a:solidFill>
                <a:latin typeface="+mn-lt"/>
              </a:endParaRPr>
            </a:p>
            <a:p>
              <a:pPr algn="ctr"/>
              <a:r>
                <a:rPr lang="en-US" sz="1600" b="1" dirty="0" smtClean="0">
                  <a:solidFill>
                    <a:srgbClr val="38ABA6"/>
                  </a:solidFill>
                  <a:latin typeface="+mn-lt"/>
                </a:rPr>
                <a:t>85.2 ± 0.6 ± 0.7 %</a:t>
              </a:r>
              <a:endParaRPr lang="en-US" sz="1600" b="1" dirty="0">
                <a:solidFill>
                  <a:srgbClr val="38ABA6"/>
                </a:solidFill>
                <a:latin typeface="+mn-lt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002295" y="4977168"/>
              <a:ext cx="72016" cy="360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0" descr="PRLMay2016illustration_F2b-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46" y="2772494"/>
            <a:ext cx="2539786" cy="2539786"/>
          </a:xfrm>
          <a:prstGeom prst="rect">
            <a:avLst/>
          </a:prstGeom>
        </p:spPr>
      </p:pic>
      <p:sp>
        <p:nvSpPr>
          <p:cNvPr id="15" name="ZoneTexte 2"/>
          <p:cNvSpPr txBox="1"/>
          <p:nvPr/>
        </p:nvSpPr>
        <p:spPr>
          <a:xfrm>
            <a:off x="148860" y="4895054"/>
            <a:ext cx="26295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 smtClean="0">
                <a:solidFill>
                  <a:srgbClr val="CC00CC"/>
                </a:solidFill>
              </a:rPr>
              <a:t>Whenever producing e</a:t>
            </a:r>
            <a:r>
              <a:rPr lang="en-US" sz="1800" i="1" baseline="30000" smtClean="0">
                <a:solidFill>
                  <a:srgbClr val="CC00CC"/>
                </a:solidFill>
              </a:rPr>
              <a:t>+</a:t>
            </a:r>
            <a:r>
              <a:rPr lang="en-US" sz="1800" i="1" smtClean="0">
                <a:solidFill>
                  <a:srgbClr val="CC00CC"/>
                </a:solidFill>
              </a:rPr>
              <a:t> from e</a:t>
            </a:r>
            <a:r>
              <a:rPr lang="en-US" sz="1800" i="1" baseline="30000" smtClean="0">
                <a:solidFill>
                  <a:srgbClr val="CC00CC"/>
                </a:solidFill>
              </a:rPr>
              <a:t>-</a:t>
            </a:r>
            <a:r>
              <a:rPr lang="en-US" sz="1800" i="1" smtClean="0">
                <a:solidFill>
                  <a:srgbClr val="CC00CC"/>
                </a:solidFill>
              </a:rPr>
              <a:t>, polarization is coming for free </a:t>
            </a:r>
          </a:p>
          <a:p>
            <a:pPr algn="ctr"/>
            <a:r>
              <a:rPr lang="en-US" sz="1800" i="1" dirty="0" smtClean="0">
                <a:solidFill>
                  <a:srgbClr val="CC00CC"/>
                </a:solidFill>
              </a:rPr>
              <a:t>if initial electrons are polarized</a:t>
            </a:r>
            <a:r>
              <a:rPr lang="en-US" sz="1600" i="1" dirty="0" smtClean="0">
                <a:solidFill>
                  <a:srgbClr val="CC00CC"/>
                </a:solidFill>
              </a:rPr>
              <a:t>.</a:t>
            </a:r>
            <a:endParaRPr lang="en-US" sz="1600" i="1" dirty="0">
              <a:solidFill>
                <a:srgbClr val="CC00CC"/>
              </a:solidFill>
            </a:endParaRPr>
          </a:p>
        </p:txBody>
      </p:sp>
      <p:sp>
        <p:nvSpPr>
          <p:cNvPr id="16" name="Bouée 18"/>
          <p:cNvSpPr/>
          <p:nvPr/>
        </p:nvSpPr>
        <p:spPr>
          <a:xfrm rot="21409038">
            <a:off x="119688" y="1470651"/>
            <a:ext cx="1656195" cy="612064"/>
          </a:xfrm>
          <a:prstGeom prst="donut">
            <a:avLst>
              <a:gd name="adj" fmla="val 3434"/>
            </a:avLst>
          </a:prstGeom>
          <a:solidFill>
            <a:srgbClr val="CC00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509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48148E-6 L -0.0033 -0.07963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-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185" name="Picture 3" descr="C:\Documents and Settings\grames\Desktop\images\install_111222\photo.JPG"/>
          <p:cNvPicPr preferRelativeResize="0">
            <a:picLocks noChangeArrowheads="1"/>
          </p:cNvPicPr>
          <p:nvPr/>
        </p:nvPicPr>
        <p:blipFill>
          <a:blip r:embed="rId3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91440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1113" y="751426"/>
            <a:ext cx="9144000" cy="2862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P. Adderley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</a:t>
            </a:r>
            <a:r>
              <a:rPr lang="fr-FR" sz="1800" dirty="0" smtClean="0">
                <a:solidFill>
                  <a:srgbClr val="FF0000"/>
                </a:solidFill>
                <a:latin typeface="Comic Sans MS" charset="0"/>
              </a:rPr>
              <a:t>A. Adeyemi</a:t>
            </a:r>
            <a:r>
              <a:rPr lang="fr-FR" sz="1800" baseline="30000" dirty="0" smtClean="0">
                <a:solidFill>
                  <a:srgbClr val="FF0000"/>
                </a:solidFill>
                <a:latin typeface="Comic Sans MS" charset="0"/>
              </a:rPr>
              <a:t>4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P. Aguilera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M. Ali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H. Areti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M. Baylac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2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J. Benesch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</a:t>
            </a:r>
          </a:p>
          <a:p>
            <a:pPr algn="ctr">
              <a:defRPr/>
            </a:pP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G. Bosson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2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B. Cade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A. Camsonne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L. Cardman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J. Clark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P. Cole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5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S. Covert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</a:t>
            </a:r>
          </a:p>
          <a:p>
            <a:pPr algn="ctr">
              <a:defRPr/>
            </a:pP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C. Cuevas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O. Dadoun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3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D. Dale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5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</a:t>
            </a:r>
            <a:r>
              <a:rPr lang="fr-FR" sz="1800" dirty="0" smtClean="0">
                <a:solidFill>
                  <a:srgbClr val="FF0000"/>
                </a:solidFill>
                <a:latin typeface="Comic Sans MS" charset="0"/>
              </a:rPr>
              <a:t>J. Dumas</a:t>
            </a:r>
            <a:r>
              <a:rPr lang="fr-FR" sz="1800" baseline="30000" dirty="0" smtClean="0">
                <a:solidFill>
                  <a:srgbClr val="FF0000"/>
                </a:solidFill>
                <a:latin typeface="Comic Sans MS" charset="0"/>
              </a:rPr>
              <a:t>1,2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</a:t>
            </a:r>
            <a:r>
              <a:rPr lang="fr-FR" sz="1800" dirty="0" smtClean="0">
                <a:solidFill>
                  <a:srgbClr val="FF0000"/>
                </a:solidFill>
                <a:latin typeface="Comic Sans MS" charset="0"/>
              </a:rPr>
              <a:t>E. Fanchini</a:t>
            </a:r>
            <a:r>
              <a:rPr lang="fr-FR" sz="1800" baseline="30000" dirty="0" smtClean="0">
                <a:solidFill>
                  <a:srgbClr val="FF0000"/>
                </a:solidFill>
                <a:latin typeface="Comic Sans MS" charset="0"/>
              </a:rPr>
              <a:t>2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</a:t>
            </a:r>
            <a:r>
              <a:rPr lang="fr-FR" sz="1800" dirty="0" err="1" smtClean="0">
                <a:solidFill>
                  <a:srgbClr val="000000"/>
                </a:solidFill>
                <a:latin typeface="Comic Sans MS" charset="0"/>
              </a:rPr>
              <a:t>T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. Forest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5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</a:t>
            </a:r>
            <a:r>
              <a:rPr lang="fr-FR" sz="1800" dirty="0" smtClean="0">
                <a:latin typeface="Comic Sans MS" charset="0"/>
              </a:rPr>
              <a:t>E. Forman</a:t>
            </a:r>
            <a:r>
              <a:rPr lang="fr-FR" sz="1800" baseline="30000" dirty="0" smtClean="0"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</a:t>
            </a:r>
          </a:p>
          <a:p>
            <a:pPr algn="ctr">
              <a:buFontTx/>
              <a:buAutoNum type="alphaUcPeriod"/>
              <a:defRPr/>
            </a:pP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Freyberger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E. Froidefond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2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 S. Golge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6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J. Grames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P. Guèye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4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J. Hansknecht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</a:t>
            </a:r>
          </a:p>
          <a:p>
            <a:pPr marL="0" indent="0" algn="ctr">
              <a:defRPr/>
            </a:pP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P. </a:t>
            </a:r>
            <a:r>
              <a:rPr lang="fr-FR" sz="1800" dirty="0" smtClean="0">
                <a:latin typeface="Comic Sans MS" charset="0"/>
              </a:rPr>
              <a:t>Harrell</a:t>
            </a:r>
            <a:r>
              <a:rPr lang="fr-FR" sz="1800" baseline="30000" dirty="0" smtClean="0">
                <a:latin typeface="Comic Sans MS" charset="0"/>
              </a:rPr>
              <a:t>1</a:t>
            </a:r>
            <a:r>
              <a:rPr lang="fr-FR" sz="1800" dirty="0" smtClean="0">
                <a:latin typeface="Comic Sans MS" charset="0"/>
              </a:rPr>
              <a:t>, J. Hoskins</a:t>
            </a:r>
            <a:r>
              <a:rPr lang="fr-FR" sz="1800" baseline="30000" dirty="0" smtClean="0">
                <a:latin typeface="Comic Sans MS" charset="0"/>
              </a:rPr>
              <a:t>8</a:t>
            </a:r>
            <a:r>
              <a:rPr lang="fr-FR" sz="1800" dirty="0" smtClean="0">
                <a:latin typeface="Comic Sans MS" charset="0"/>
              </a:rPr>
              <a:t>, C. Hyde</a:t>
            </a:r>
            <a:r>
              <a:rPr lang="fr-FR" sz="1800" baseline="30000" dirty="0" smtClean="0">
                <a:latin typeface="Comic Sans MS" charset="0"/>
              </a:rPr>
              <a:t>7</a:t>
            </a:r>
            <a:r>
              <a:rPr lang="fr-FR" sz="1800" dirty="0" smtClean="0">
                <a:latin typeface="Comic Sans MS" charset="0"/>
              </a:rPr>
              <a:t>, R. Kazimi</a:t>
            </a:r>
            <a:r>
              <a:rPr lang="fr-FR" sz="1800" baseline="30000" dirty="0" smtClean="0">
                <a:latin typeface="Comic Sans MS" charset="0"/>
              </a:rPr>
              <a:t>1</a:t>
            </a:r>
            <a:r>
              <a:rPr lang="fr-FR" sz="1800" dirty="0" smtClean="0">
                <a:latin typeface="Comic Sans MS" charset="0"/>
              </a:rPr>
              <a:t>, Y. Kim</a:t>
            </a:r>
            <a:r>
              <a:rPr lang="fr-FR" sz="1800" baseline="30000" dirty="0" smtClean="0">
                <a:latin typeface="Comic Sans MS" charset="0"/>
              </a:rPr>
              <a:t>1,5</a:t>
            </a:r>
            <a:r>
              <a:rPr lang="fr-FR" sz="1800" dirty="0" smtClean="0">
                <a:latin typeface="Comic Sans MS" charset="0"/>
              </a:rPr>
              <a:t>, D. Machie</a:t>
            </a:r>
            <a:r>
              <a:rPr lang="fr-FR" sz="1800" baseline="30000" dirty="0" smtClean="0">
                <a:latin typeface="Comic Sans MS" charset="0"/>
              </a:rPr>
              <a:t>1</a:t>
            </a:r>
            <a:r>
              <a:rPr lang="fr-FR" sz="1800" dirty="0" smtClean="0">
                <a:latin typeface="Comic Sans MS" charset="0"/>
              </a:rPr>
              <a:t>, K. Mahoney</a:t>
            </a:r>
            <a:r>
              <a:rPr lang="fr-FR" sz="1800" baseline="30000" dirty="0" smtClean="0">
                <a:latin typeface="Comic Sans MS" charset="0"/>
              </a:rPr>
              <a:t>1</a:t>
            </a:r>
            <a:r>
              <a:rPr lang="fr-FR" sz="1800" dirty="0" smtClean="0">
                <a:latin typeface="Comic Sans MS" charset="0"/>
              </a:rPr>
              <a:t>, </a:t>
            </a:r>
          </a:p>
          <a:p>
            <a:pPr marL="0" indent="0" algn="ctr">
              <a:defRPr/>
            </a:pPr>
            <a:r>
              <a:rPr lang="fr-FR" sz="1800" dirty="0" smtClean="0">
                <a:latin typeface="Comic Sans MS" charset="0"/>
              </a:rPr>
              <a:t>R. Mammei</a:t>
            </a:r>
            <a:r>
              <a:rPr lang="fr-FR" sz="1800" baseline="30000" dirty="0" smtClean="0">
                <a:latin typeface="Comic Sans MS" charset="0"/>
              </a:rPr>
              <a:t>1</a:t>
            </a:r>
            <a:r>
              <a:rPr lang="fr-FR" sz="1800" dirty="0" smtClean="0">
                <a:latin typeface="Comic Sans MS" charset="0"/>
              </a:rPr>
              <a:t>, M</a:t>
            </a:r>
            <a:r>
              <a:rPr lang="fr-FR" sz="1800" dirty="0">
                <a:latin typeface="Comic Sans MS" charset="0"/>
              </a:rPr>
              <a:t>. Marton</a:t>
            </a:r>
            <a:r>
              <a:rPr lang="fr-FR" sz="1800" baseline="30000" dirty="0">
                <a:latin typeface="Comic Sans MS" charset="0"/>
              </a:rPr>
              <a:t>2</a:t>
            </a:r>
            <a:r>
              <a:rPr lang="fr-FR" sz="1800" dirty="0">
                <a:latin typeface="Comic Sans MS" charset="0"/>
              </a:rPr>
              <a:t>, </a:t>
            </a:r>
            <a:r>
              <a:rPr lang="fr-FR" sz="1800" dirty="0" smtClean="0">
                <a:latin typeface="Comic Sans MS" charset="0"/>
              </a:rPr>
              <a:t>J. McCarter</a:t>
            </a:r>
            <a:r>
              <a:rPr lang="fr-FR" sz="1800" baseline="30000" dirty="0" smtClean="0">
                <a:latin typeface="Comic Sans MS" charset="0"/>
              </a:rPr>
              <a:t>9</a:t>
            </a:r>
            <a:r>
              <a:rPr lang="fr-FR" sz="1800" dirty="0" smtClean="0">
                <a:latin typeface="Comic Sans MS" charset="0"/>
              </a:rPr>
              <a:t>, M. McCaughan</a:t>
            </a:r>
            <a:r>
              <a:rPr lang="fr-FR" sz="1800" baseline="30000" dirty="0" smtClean="0">
                <a:latin typeface="Comic Sans MS" charset="0"/>
              </a:rPr>
              <a:t>1</a:t>
            </a:r>
            <a:r>
              <a:rPr lang="fr-FR" sz="1800" dirty="0" smtClean="0">
                <a:latin typeface="Comic Sans MS" charset="0"/>
              </a:rPr>
              <a:t>, M. McHugh</a:t>
            </a:r>
            <a:r>
              <a:rPr lang="fr-FR" sz="1800" baseline="30000" dirty="0" smtClean="0">
                <a:latin typeface="Comic Sans MS" charset="0"/>
              </a:rPr>
              <a:t>10</a:t>
            </a:r>
            <a:r>
              <a:rPr lang="fr-FR" sz="1800" dirty="0" smtClean="0">
                <a:latin typeface="Comic Sans MS" charset="0"/>
              </a:rPr>
              <a:t>, D. McNulty</a:t>
            </a:r>
            <a:r>
              <a:rPr lang="fr-FR" sz="1800" baseline="30000" dirty="0" smtClean="0">
                <a:latin typeface="Comic Sans MS" charset="0"/>
              </a:rPr>
              <a:t>5</a:t>
            </a:r>
            <a:r>
              <a:rPr lang="fr-FR" sz="1800" dirty="0" smtClean="0">
                <a:latin typeface="Comic Sans MS" charset="0"/>
              </a:rPr>
              <a:t>, </a:t>
            </a:r>
            <a:r>
              <a:rPr lang="fr-FR" sz="1800" dirty="0" err="1" smtClean="0">
                <a:latin typeface="Comic Sans MS" charset="0"/>
              </a:rPr>
              <a:t>T</a:t>
            </a:r>
            <a:r>
              <a:rPr lang="fr-FR" sz="1800" dirty="0" smtClean="0">
                <a:latin typeface="Comic Sans MS" charset="0"/>
              </a:rPr>
              <a:t>. Michaelides</a:t>
            </a:r>
            <a:r>
              <a:rPr lang="fr-FR" sz="1800" baseline="30000" dirty="0" smtClean="0">
                <a:latin typeface="Comic Sans MS" charset="0"/>
              </a:rPr>
              <a:t>1</a:t>
            </a:r>
            <a:r>
              <a:rPr lang="fr-FR" sz="1800" dirty="0" smtClean="0">
                <a:latin typeface="Comic Sans MS" charset="0"/>
              </a:rPr>
              <a:t>, R. Michaels</a:t>
            </a:r>
            <a:r>
              <a:rPr lang="fr-FR" sz="1800" baseline="30000" dirty="0" smtClean="0">
                <a:latin typeface="Comic Sans MS" charset="0"/>
              </a:rPr>
              <a:t>1</a:t>
            </a:r>
            <a:r>
              <a:rPr lang="fr-FR" sz="1800" dirty="0" smtClean="0">
                <a:latin typeface="Comic Sans MS" charset="0"/>
              </a:rPr>
              <a:t>, C. </a:t>
            </a:r>
            <a:r>
              <a:rPr lang="fr-FR" sz="1800" dirty="0" err="1" smtClean="0">
                <a:latin typeface="Comic Sans MS" charset="0"/>
              </a:rPr>
              <a:t>Muñoz</a:t>
            </a:r>
            <a:r>
              <a:rPr lang="fr-FR" sz="1800" dirty="0" smtClean="0">
                <a:latin typeface="Comic Sans MS" charset="0"/>
              </a:rPr>
              <a:t> Camacho</a:t>
            </a:r>
            <a:r>
              <a:rPr lang="fr-FR" sz="1800" baseline="30000" dirty="0" smtClean="0">
                <a:latin typeface="Comic Sans MS" charset="0"/>
              </a:rPr>
              <a:t>11</a:t>
            </a:r>
            <a:r>
              <a:rPr lang="fr-FR" sz="1800" dirty="0" smtClean="0">
                <a:latin typeface="Comic Sans MS" charset="0"/>
              </a:rPr>
              <a:t>, J.-F. Muraz</a:t>
            </a:r>
            <a:r>
              <a:rPr lang="fr-FR" sz="1800" baseline="30000" dirty="0" smtClean="0">
                <a:latin typeface="Comic Sans MS" charset="0"/>
              </a:rPr>
              <a:t>2</a:t>
            </a:r>
            <a:r>
              <a:rPr lang="fr-FR" sz="1800" dirty="0" smtClean="0">
                <a:latin typeface="Comic Sans MS" charset="0"/>
              </a:rPr>
              <a:t>, K. Myers</a:t>
            </a:r>
            <a:r>
              <a:rPr lang="fr-FR" sz="1800" baseline="30000" dirty="0" smtClean="0">
                <a:latin typeface="Comic Sans MS" charset="0"/>
              </a:rPr>
              <a:t>12</a:t>
            </a:r>
            <a:r>
              <a:rPr lang="fr-FR" sz="1800" dirty="0" smtClean="0">
                <a:latin typeface="Comic Sans MS" charset="0"/>
              </a:rPr>
              <a:t>, </a:t>
            </a:r>
          </a:p>
          <a:p>
            <a:pPr algn="ctr">
              <a:buFontTx/>
              <a:buAutoNum type="alphaUcPeriod"/>
              <a:defRPr/>
            </a:pPr>
            <a:r>
              <a:rPr lang="fr-FR" sz="1800" dirty="0" smtClean="0">
                <a:latin typeface="Comic Sans MS" charset="0"/>
              </a:rPr>
              <a:t>Opper</a:t>
            </a:r>
            <a:r>
              <a:rPr lang="fr-FR" sz="1800" baseline="30000" dirty="0" smtClean="0">
                <a:latin typeface="Comic Sans MS" charset="0"/>
              </a:rPr>
              <a:t>10</a:t>
            </a:r>
            <a:r>
              <a:rPr lang="fr-FR" sz="1800" dirty="0" smtClean="0">
                <a:latin typeface="Comic Sans MS" charset="0"/>
              </a:rPr>
              <a:t>, M. Poelker</a:t>
            </a:r>
            <a:r>
              <a:rPr lang="fr-FR" sz="1800" baseline="30000" dirty="0" smtClean="0">
                <a:latin typeface="Comic Sans MS" charset="0"/>
              </a:rPr>
              <a:t>1</a:t>
            </a:r>
            <a:r>
              <a:rPr lang="fr-FR" sz="1800" dirty="0" smtClean="0">
                <a:latin typeface="Comic Sans MS" charset="0"/>
              </a:rPr>
              <a:t>,  J.-S. Réal</a:t>
            </a:r>
            <a:r>
              <a:rPr lang="fr-FR" sz="1800" baseline="30000" dirty="0" smtClean="0">
                <a:latin typeface="Comic Sans MS" charset="0"/>
              </a:rPr>
              <a:t>2</a:t>
            </a:r>
            <a:r>
              <a:rPr lang="fr-FR" sz="1800" dirty="0" smtClean="0">
                <a:latin typeface="Comic Sans MS" charset="0"/>
              </a:rPr>
              <a:t>, L. Richardson</a:t>
            </a:r>
            <a:r>
              <a:rPr lang="fr-FR" sz="1800" baseline="30000" dirty="0" smtClean="0">
                <a:latin typeface="Comic Sans MS" charset="0"/>
              </a:rPr>
              <a:t>1</a:t>
            </a:r>
            <a:r>
              <a:rPr lang="fr-FR" sz="1800" dirty="0" smtClean="0">
                <a:latin typeface="Comic Sans MS" charset="0"/>
              </a:rPr>
              <a:t>, S</a:t>
            </a:r>
            <a:r>
              <a:rPr lang="fr-FR" sz="1800" dirty="0">
                <a:latin typeface="Comic Sans MS" charset="0"/>
              </a:rPr>
              <a:t>. </a:t>
            </a:r>
            <a:r>
              <a:rPr lang="fr-FR" sz="1800" dirty="0" smtClean="0">
                <a:latin typeface="Comic Sans MS" charset="0"/>
              </a:rPr>
              <a:t>Setiniyazi</a:t>
            </a:r>
            <a:r>
              <a:rPr lang="fr-FR" sz="1800" baseline="30000" dirty="0" smtClean="0">
                <a:latin typeface="Comic Sans MS" charset="0"/>
              </a:rPr>
              <a:t>5</a:t>
            </a:r>
            <a:r>
              <a:rPr lang="fr-FR" sz="1800" dirty="0">
                <a:latin typeface="Comic Sans MS" charset="0"/>
              </a:rPr>
              <a:t>, </a:t>
            </a:r>
            <a:r>
              <a:rPr lang="fr-FR" sz="1800" dirty="0" smtClean="0">
                <a:latin typeface="Comic Sans MS" charset="0"/>
              </a:rPr>
              <a:t>M. Stutzman</a:t>
            </a:r>
            <a:r>
              <a:rPr lang="fr-FR" sz="1800" baseline="30000" dirty="0" smtClean="0">
                <a:latin typeface="Comic Sans MS" charset="0"/>
              </a:rPr>
              <a:t>1</a:t>
            </a:r>
            <a:r>
              <a:rPr lang="fr-FR" sz="1800" dirty="0" smtClean="0">
                <a:latin typeface="Comic Sans MS" charset="0"/>
              </a:rPr>
              <a:t>, </a:t>
            </a:r>
          </a:p>
          <a:p>
            <a:pPr marL="0" indent="0" algn="ctr">
              <a:defRPr/>
            </a:pPr>
            <a:r>
              <a:rPr lang="fr-FR" sz="1800" dirty="0" smtClean="0">
                <a:latin typeface="Comic Sans MS" charset="0"/>
              </a:rPr>
              <a:t>R. Suleiman</a:t>
            </a:r>
            <a:r>
              <a:rPr lang="fr-FR" sz="1800" baseline="30000" dirty="0" smtClean="0">
                <a:latin typeface="Comic Sans MS" charset="0"/>
              </a:rPr>
              <a:t>1</a:t>
            </a:r>
            <a:r>
              <a:rPr lang="fr-FR" sz="1800" dirty="0" smtClean="0">
                <a:latin typeface="Comic Sans MS" charset="0"/>
              </a:rPr>
              <a:t>, C. Tennant</a:t>
            </a:r>
            <a:r>
              <a:rPr lang="fr-FR" sz="1800" baseline="30000" dirty="0" smtClean="0">
                <a:latin typeface="Comic Sans MS" charset="0"/>
              </a:rPr>
              <a:t>1</a:t>
            </a:r>
            <a:r>
              <a:rPr lang="fr-FR" sz="1800" dirty="0" smtClean="0">
                <a:latin typeface="Comic Sans MS" charset="0"/>
              </a:rPr>
              <a:t>, C</a:t>
            </a:r>
            <a:r>
              <a:rPr lang="fr-FR" sz="1800" dirty="0">
                <a:latin typeface="Comic Sans MS" charset="0"/>
              </a:rPr>
              <a:t>.-Y. </a:t>
            </a:r>
            <a:r>
              <a:rPr lang="fr-FR" sz="1800" dirty="0" smtClean="0">
                <a:latin typeface="Comic Sans MS" charset="0"/>
              </a:rPr>
              <a:t>Tsai</a:t>
            </a:r>
            <a:r>
              <a:rPr lang="fr-FR" sz="1800" baseline="30000" dirty="0" smtClean="0">
                <a:latin typeface="Comic Sans MS" charset="0"/>
              </a:rPr>
              <a:t>13</a:t>
            </a:r>
            <a:r>
              <a:rPr lang="fr-FR" sz="1800" dirty="0" smtClean="0">
                <a:latin typeface="Comic Sans MS" charset="0"/>
              </a:rPr>
              <a:t>, D. Turner</a:t>
            </a:r>
            <a:r>
              <a:rPr lang="fr-FR" sz="1800" baseline="30000" dirty="0" smtClean="0">
                <a:latin typeface="Comic Sans MS" charset="0"/>
              </a:rPr>
              <a:t>1</a:t>
            </a:r>
            <a:r>
              <a:rPr lang="fr-FR" sz="1800" dirty="0" smtClean="0">
                <a:latin typeface="Comic Sans MS" charset="0"/>
              </a:rPr>
              <a:t>, A. Variola</a:t>
            </a:r>
            <a:r>
              <a:rPr lang="fr-FR" sz="1800" baseline="30000" dirty="0" smtClean="0">
                <a:latin typeface="Comic Sans MS" charset="0"/>
              </a:rPr>
              <a:t>3</a:t>
            </a:r>
            <a:r>
              <a:rPr lang="fr-FR" sz="1800" dirty="0" smtClean="0">
                <a:latin typeface="Comic Sans MS" charset="0"/>
              </a:rPr>
              <a:t>, E. Voutier</a:t>
            </a:r>
            <a:r>
              <a:rPr lang="fr-FR" sz="1800" baseline="30000" dirty="0" smtClean="0">
                <a:latin typeface="Comic Sans MS" charset="0"/>
              </a:rPr>
              <a:t>2,11</a:t>
            </a:r>
            <a:r>
              <a:rPr lang="fr-FR" sz="1800" dirty="0" smtClean="0">
                <a:latin typeface="Comic Sans MS" charset="0"/>
              </a:rPr>
              <a:t>, </a:t>
            </a:r>
          </a:p>
          <a:p>
            <a:pPr marL="0" indent="0" algn="ctr">
              <a:defRPr/>
            </a:pPr>
            <a:r>
              <a:rPr lang="fr-FR" sz="1800" dirty="0" smtClean="0">
                <a:latin typeface="Comic Sans MS" charset="0"/>
              </a:rPr>
              <a:t>Y. Wang</a:t>
            </a:r>
            <a:r>
              <a:rPr lang="fr-FR" sz="1800" baseline="30000" dirty="0" smtClean="0">
                <a:latin typeface="Comic Sans MS" charset="0"/>
              </a:rPr>
              <a:t>1</a:t>
            </a:r>
            <a:r>
              <a:rPr lang="fr-FR" sz="1800" dirty="0" smtClean="0">
                <a:latin typeface="Comic Sans MS" charset="0"/>
              </a:rPr>
              <a:t>, Y. Zhang</a:t>
            </a:r>
            <a:r>
              <a:rPr lang="fr-FR" sz="1800" baseline="30000" dirty="0" smtClean="0">
                <a:latin typeface="Comic Sans MS" charset="0"/>
              </a:rPr>
              <a:t>12</a:t>
            </a:r>
            <a:endParaRPr lang="en-US" sz="1800" baseline="30000" dirty="0" smtClean="0">
              <a:latin typeface="Comic Sans MS" charset="0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07950" y="3559761"/>
            <a:ext cx="8928100" cy="157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1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Jefferson Lab, Newport News, VA, US     </a:t>
            </a: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2 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LPSC, Grenoble, France     </a:t>
            </a: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3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LAL, </a:t>
            </a:r>
            <a:r>
              <a:rPr lang="en-US" sz="1600" i="1" dirty="0" err="1">
                <a:solidFill>
                  <a:srgbClr val="000000"/>
                </a:solidFill>
                <a:latin typeface="Calibri" charset="0"/>
              </a:rPr>
              <a:t>Orsay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, France</a:t>
            </a:r>
          </a:p>
          <a:p>
            <a:pPr algn="ctr">
              <a:defRPr/>
            </a:pP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4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Hampton University, Hampton, VA, USA     </a:t>
            </a: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5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Idaho State University &amp; IAC, Pocatello, ID, USA    </a:t>
            </a:r>
          </a:p>
          <a:p>
            <a:pPr algn="ctr">
              <a:defRPr/>
            </a:pP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6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North Carolina University, Durham, NC, USA     </a:t>
            </a: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7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Old Dominion University, Norfolk, VA, US    </a:t>
            </a:r>
          </a:p>
          <a:p>
            <a:pPr algn="ctr">
              <a:defRPr/>
            </a:pP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8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The College of William &amp; Mary, Williamsburg, VA, USA     </a:t>
            </a: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9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University of Virginia, Charlottesville, VA, USA     </a:t>
            </a: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10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George Washington University, Washington, DC, USA     </a:t>
            </a: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11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IPN, </a:t>
            </a:r>
            <a:r>
              <a:rPr lang="en-US" sz="1600" i="1" dirty="0" err="1">
                <a:solidFill>
                  <a:srgbClr val="000000"/>
                </a:solidFill>
                <a:latin typeface="Calibri" charset="0"/>
              </a:rPr>
              <a:t>Orsay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, France</a:t>
            </a:r>
          </a:p>
          <a:p>
            <a:pPr algn="ctr">
              <a:defRPr/>
            </a:pP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12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Rutgers University, Piscataway, NJ, USA     </a:t>
            </a: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13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Virginia Tech, Blacksburg, VA, USA</a:t>
            </a:r>
          </a:p>
        </p:txBody>
      </p:sp>
      <p:sp>
        <p:nvSpPr>
          <p:cNvPr id="349189" name="ZoneTexte 1"/>
          <p:cNvSpPr txBox="1">
            <a:spLocks noChangeArrowheads="1"/>
          </p:cNvSpPr>
          <p:nvPr/>
        </p:nvSpPr>
        <p:spPr bwMode="auto">
          <a:xfrm>
            <a:off x="107950" y="5455682"/>
            <a:ext cx="871430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2000" b="1" dirty="0" err="1">
                <a:solidFill>
                  <a:srgbClr val="660066"/>
                </a:solidFill>
                <a:latin typeface="Arial"/>
                <a:cs typeface="Arial"/>
              </a:rPr>
              <a:t>Many</a:t>
            </a:r>
            <a:r>
              <a:rPr lang="fr-FR" sz="2000" b="1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lang="fr-FR" sz="2000" b="1" dirty="0" err="1">
                <a:solidFill>
                  <a:srgbClr val="660066"/>
                </a:solidFill>
                <a:latin typeface="Arial"/>
                <a:cs typeface="Arial"/>
              </a:rPr>
              <a:t>thanks</a:t>
            </a:r>
            <a:r>
              <a:rPr lang="fr-FR" sz="2000" b="1" dirty="0">
                <a:solidFill>
                  <a:srgbClr val="660066"/>
                </a:solidFill>
                <a:latin typeface="Arial"/>
                <a:cs typeface="Arial"/>
              </a:rPr>
              <a:t>  for </a:t>
            </a:r>
            <a:r>
              <a:rPr lang="fr-FR" sz="2000" b="1" dirty="0" smtClean="0">
                <a:solidFill>
                  <a:srgbClr val="660066"/>
                </a:solidFill>
                <a:latin typeface="Arial"/>
                <a:cs typeface="Arial"/>
              </a:rPr>
              <a:t>support </a:t>
            </a:r>
            <a:r>
              <a:rPr lang="fr-FR" sz="2000" b="1" dirty="0" err="1" smtClean="0">
                <a:solidFill>
                  <a:srgbClr val="660066"/>
                </a:solidFill>
                <a:latin typeface="Arial"/>
                <a:cs typeface="Arial"/>
              </a:rPr>
              <a:t>from</a:t>
            </a:r>
            <a:r>
              <a:rPr lang="fr-FR" sz="2000" b="1" dirty="0" smtClean="0">
                <a:solidFill>
                  <a:srgbClr val="660066"/>
                </a:solidFill>
                <a:latin typeface="Arial"/>
                <a:cs typeface="Arial"/>
              </a:rPr>
              <a:t> SLAC E166, DESY, Princeton, </a:t>
            </a:r>
            <a:r>
              <a:rPr lang="fr-FR" sz="2000" b="1" dirty="0" err="1" smtClean="0">
                <a:solidFill>
                  <a:srgbClr val="660066"/>
                </a:solidFill>
                <a:latin typeface="Arial"/>
                <a:cs typeface="Arial"/>
              </a:rPr>
              <a:t>Cornell</a:t>
            </a:r>
            <a:r>
              <a:rPr lang="fr-FR" sz="2000" b="1" dirty="0" smtClean="0">
                <a:solidFill>
                  <a:srgbClr val="660066"/>
                </a:solidFill>
                <a:latin typeface="Arial"/>
                <a:cs typeface="Arial"/>
              </a:rPr>
              <a:t>, International </a:t>
            </a:r>
            <a:r>
              <a:rPr lang="fr-FR" sz="2000" b="1" dirty="0" err="1" smtClean="0">
                <a:solidFill>
                  <a:srgbClr val="660066"/>
                </a:solidFill>
                <a:latin typeface="Arial"/>
                <a:cs typeface="Arial"/>
              </a:rPr>
              <a:t>Linear</a:t>
            </a:r>
            <a:r>
              <a:rPr lang="fr-FR" sz="2000" b="1" dirty="0" smtClean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lang="fr-FR" sz="2000" b="1" dirty="0" err="1" smtClean="0">
                <a:solidFill>
                  <a:srgbClr val="660066"/>
                </a:solidFill>
                <a:latin typeface="Arial"/>
                <a:cs typeface="Arial"/>
              </a:rPr>
              <a:t>Collider</a:t>
            </a:r>
            <a:r>
              <a:rPr lang="fr-FR" sz="2000" b="1" dirty="0" smtClean="0">
                <a:solidFill>
                  <a:srgbClr val="660066"/>
                </a:solidFill>
                <a:latin typeface="Arial"/>
                <a:cs typeface="Arial"/>
              </a:rPr>
              <a:t> Project and Jefferson Science Associates</a:t>
            </a:r>
            <a:endParaRPr lang="fr-FR" sz="2000" b="1" dirty="0">
              <a:solidFill>
                <a:srgbClr val="660066"/>
              </a:solidFill>
              <a:latin typeface="Arial"/>
              <a:cs typeface="Arial"/>
            </a:endParaRPr>
          </a:p>
        </p:txBody>
      </p:sp>
      <p:sp>
        <p:nvSpPr>
          <p:cNvPr id="10" name="Text Box 26"/>
          <p:cNvSpPr txBox="1">
            <a:spLocks noChangeArrowheads="1"/>
          </p:cNvSpPr>
          <p:nvPr/>
        </p:nvSpPr>
        <p:spPr bwMode="auto">
          <a:xfrm>
            <a:off x="2625686" y="83492"/>
            <a:ext cx="4288754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PEPPo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Collaboration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0398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JLab_PowerPoint1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2935</TotalTime>
  <Words>2819</Words>
  <Application>Microsoft Macintosh PowerPoint</Application>
  <PresentationFormat>On-screen Show (4:3)</PresentationFormat>
  <Paragraphs>372</Paragraphs>
  <Slides>25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41" baseType="lpstr">
      <vt:lpstr>Calibri</vt:lpstr>
      <vt:lpstr>Cambria Math</vt:lpstr>
      <vt:lpstr>Comic Sans MS</vt:lpstr>
      <vt:lpstr>Lucida Calligraphy</vt:lpstr>
      <vt:lpstr>Microsoft Sans Serif</vt:lpstr>
      <vt:lpstr>MS PGothic</vt:lpstr>
      <vt:lpstr>ＭＳ Ｐゴシック</vt:lpstr>
      <vt:lpstr>Symbol</vt:lpstr>
      <vt:lpstr>Times</vt:lpstr>
      <vt:lpstr>Verdana</vt:lpstr>
      <vt:lpstr>Wingdings</vt:lpstr>
      <vt:lpstr>Arial</vt:lpstr>
      <vt:lpstr>3_JLab_PowerPoint1</vt:lpstr>
      <vt:lpstr>Equation</vt:lpstr>
      <vt:lpstr>…quation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High Polarization Photocathode R&amp;D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Polarized Positrons at JLEIC</vt:lpstr>
      <vt:lpstr>JLEIC/CEBAF Positron Injector</vt:lpstr>
    </vt:vector>
  </TitlesOfParts>
  <Company>LPSC</Company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Eric  Voutier</dc:creator>
  <cp:lastModifiedBy>Microsoft Office User</cp:lastModifiedBy>
  <cp:revision>302</cp:revision>
  <cp:lastPrinted>2016-09-22T13:56:17Z</cp:lastPrinted>
  <dcterms:created xsi:type="dcterms:W3CDTF">2016-05-04T20:36:34Z</dcterms:created>
  <dcterms:modified xsi:type="dcterms:W3CDTF">2017-08-17T16:43:32Z</dcterms:modified>
</cp:coreProperties>
</file>