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2" r:id="rId3"/>
    <p:sldId id="270" r:id="rId4"/>
    <p:sldId id="280" r:id="rId5"/>
    <p:sldId id="277" r:id="rId6"/>
    <p:sldId id="278" r:id="rId7"/>
    <p:sldId id="279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8F35E-A4E2-4270-B754-6285B3E2768B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4B8EC-FE95-4B7D-9F63-17DCD9F6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8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A45-A5B1-400C-B1C3-3014908AE55C}" type="datetime1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3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AB28-E052-4465-A373-7B98B85E6F75}" type="datetime1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6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1926-D2BD-4DCD-BA14-A9A7A783BB52}" type="datetime1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2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97DF-833C-4098-A374-DCB1056EA797}" type="datetime1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1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2BC5-2089-44E1-8BDA-153E5A9DB786}" type="datetime1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E660-FDBB-41C2-8C36-3F92B0D5E33B}" type="datetime1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4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ACF-06A5-4631-BF6C-60B27CA6A720}" type="datetime1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4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3091-B7B4-4AB9-A861-2ECC2E08617D}" type="datetime1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4D4-F859-4591-88BB-C4D3F3FAEC08}" type="datetime1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5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BD86-350B-483A-9241-8628D2AD9E41}" type="datetime1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646-7488-42AC-8F5B-76F0E391E68D}" type="datetime1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2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89AAD-2339-4F54-BC27-B1FC1E28F087}" type="datetime1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0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Bubble Chamber Planning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04 September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5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Bubble </a:t>
            </a:r>
            <a:r>
              <a:rPr lang="en-US" sz="2400" dirty="0"/>
              <a:t>Chamber progress at </a:t>
            </a:r>
            <a:r>
              <a:rPr lang="en-US" sz="2400" dirty="0" smtClean="0"/>
              <a:t>Argonne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Superheated Liquids to be used in the </a:t>
            </a:r>
            <a:r>
              <a:rPr lang="en-US" sz="2400" dirty="0" smtClean="0"/>
              <a:t>experiment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Computer Center support: mailing list, group disk, wiki </a:t>
            </a:r>
            <a:r>
              <a:rPr lang="en-US" sz="2400" dirty="0" smtClean="0"/>
              <a:t>page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Beamline Layout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Bubble </a:t>
            </a:r>
            <a:r>
              <a:rPr lang="en-US" sz="2400" dirty="0"/>
              <a:t>Chamber cost estimate: procurement and </a:t>
            </a:r>
            <a:r>
              <a:rPr lang="en-US" sz="2400" dirty="0" smtClean="0"/>
              <a:t>labor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Error </a:t>
            </a:r>
            <a:r>
              <a:rPr lang="en-US" sz="2400" dirty="0" smtClean="0"/>
              <a:t>Analysis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79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9144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List of superheated liquids to be used in  the experiment:</a:t>
            </a: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Superheated </a:t>
            </a:r>
            <a:r>
              <a:rPr lang="en-US" dirty="0"/>
              <a:t>Liquids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623926"/>
              </p:ext>
            </p:extLst>
          </p:nvPr>
        </p:nvGraphicFramePr>
        <p:xfrm>
          <a:off x="228600" y="1828800"/>
          <a:ext cx="86868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O Target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30000" dirty="0" smtClean="0"/>
                        <a:t>16</a:t>
                      </a:r>
                      <a:r>
                        <a:rPr lang="en-US" sz="2400" dirty="0" smtClean="0"/>
                        <a:t>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 smtClean="0"/>
                        <a:t>17</a:t>
                      </a:r>
                      <a:r>
                        <a:rPr lang="en-US" sz="2400" dirty="0" smtClean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 smtClean="0"/>
                        <a:t>18</a:t>
                      </a:r>
                      <a:r>
                        <a:rPr lang="en-US" sz="2400" dirty="0" smtClean="0"/>
                        <a:t>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Natural Target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99.757%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0.038%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0.205</a:t>
                      </a:r>
                      <a:r>
                        <a:rPr lang="en-US" sz="2400" baseline="0" dirty="0" smtClean="0"/>
                        <a:t>%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 smtClean="0"/>
                        <a:t>16</a:t>
                      </a:r>
                      <a:r>
                        <a:rPr lang="en-US" sz="2400" dirty="0" smtClean="0"/>
                        <a:t>O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Depleted &gt; 5,000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Depleted &gt; 5,000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 smtClean="0"/>
                        <a:t>17</a:t>
                      </a:r>
                      <a:r>
                        <a:rPr lang="en-US" sz="2400" dirty="0" smtClean="0"/>
                        <a:t>O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Enriched &gt; 10%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Depleted &gt; 5,000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 smtClean="0"/>
                        <a:t>18</a:t>
                      </a:r>
                      <a:r>
                        <a:rPr lang="en-US" sz="2400" dirty="0" smtClean="0"/>
                        <a:t>O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Depleted &gt; 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Enriched &gt; 10%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27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9144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2 Super Harps </a:t>
            </a:r>
            <a:r>
              <a:rPr lang="en-US" sz="2400" dirty="0" smtClean="0"/>
              <a:t>to measure beam </a:t>
            </a:r>
            <a:r>
              <a:rPr lang="en-US" sz="2400" dirty="0" smtClean="0"/>
              <a:t>profile and absolute beam position</a:t>
            </a: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Fast Valve to protect from vacuum failure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Electron </a:t>
            </a:r>
            <a:r>
              <a:rPr lang="en-US" sz="2400" dirty="0" smtClean="0"/>
              <a:t>Dump: isolated to measure beam current, 2 kW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Beam Properties at Radiator: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Beamline Layout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042466"/>
              </p:ext>
            </p:extLst>
          </p:nvPr>
        </p:nvGraphicFramePr>
        <p:xfrm>
          <a:off x="2362200" y="3505200"/>
          <a:ext cx="5562600" cy="25908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882020"/>
                <a:gridCol w="1680580"/>
              </a:tblGrid>
              <a:tr h="43180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Beam Kinetic Energy, (MeV)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3.0</a:t>
                      </a:r>
                      <a:r>
                        <a:rPr lang="en-US" sz="2000" b="0" baseline="0" dirty="0" smtClean="0"/>
                        <a:t> – 8.5</a:t>
                      </a:r>
                      <a:endParaRPr lang="en-US" sz="2000" b="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Beam Current (µA)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0.01 </a:t>
                      </a:r>
                      <a:r>
                        <a:rPr lang="en-US" sz="2000" b="0" baseline="0" dirty="0" smtClean="0"/>
                        <a:t>– 1</a:t>
                      </a:r>
                      <a:r>
                        <a:rPr lang="en-US" sz="2000" dirty="0" smtClean="0"/>
                        <a:t>00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Absolute Beam Energy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0.1%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Relative Beam Energy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0.1%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Energy Resolution (Spread),</a:t>
                      </a:r>
                      <a:r>
                        <a:rPr lang="el-GR" sz="2000" dirty="0" smtClean="0"/>
                        <a:t> σ</a:t>
                      </a:r>
                      <a:r>
                        <a:rPr lang="en-US" sz="2000" baseline="-25000" dirty="0" smtClean="0"/>
                        <a:t>T </a:t>
                      </a:r>
                      <a:r>
                        <a:rPr lang="en-US" sz="2000" baseline="0" dirty="0" smtClean="0"/>
                        <a:t>/T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0.06%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Beam Size, </a:t>
                      </a:r>
                      <a:r>
                        <a:rPr lang="el-GR" sz="2000" dirty="0" smtClean="0"/>
                        <a:t>σ</a:t>
                      </a:r>
                      <a:r>
                        <a:rPr lang="en-US" sz="2000" baseline="-25000" dirty="0" err="1" smtClean="0"/>
                        <a:t>x,y</a:t>
                      </a:r>
                      <a:r>
                        <a:rPr lang="en-US" sz="2000" dirty="0" smtClean="0"/>
                        <a:t> (mm)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/>
                        <a:t>1 – </a:t>
                      </a:r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52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be 90"/>
          <p:cNvSpPr/>
          <p:nvPr/>
        </p:nvSpPr>
        <p:spPr>
          <a:xfrm>
            <a:off x="7062804" y="1771163"/>
            <a:ext cx="1216152" cy="1216152"/>
          </a:xfrm>
          <a:prstGeom prst="cub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437551" y="1795851"/>
            <a:ext cx="8667151" cy="45719"/>
          </a:xfrm>
          <a:prstGeom prst="rect">
            <a:avLst/>
          </a:prstGeom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343194" y="552755"/>
            <a:ext cx="0" cy="5943600"/>
          </a:xfrm>
          <a:prstGeom prst="line">
            <a:avLst/>
          </a:prstGeom>
          <a:ln>
            <a:solidFill>
              <a:srgbClr val="FFFF00"/>
            </a:solidFill>
          </a:ln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07449" y="1889357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42”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336067" y="1653952"/>
            <a:ext cx="845353" cy="1848268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37558" y="3504396"/>
            <a:ext cx="544606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372418" y="4341622"/>
            <a:ext cx="276" cy="1313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7558" y="3504396"/>
            <a:ext cx="0" cy="2186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7558" y="5730240"/>
            <a:ext cx="5113212" cy="16376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6702" y="2617984"/>
            <a:ext cx="464716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25°</a:t>
            </a:r>
            <a:endParaRPr lang="en-US" sz="1400" dirty="0"/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>
            <a:off x="539060" y="2925761"/>
            <a:ext cx="0" cy="533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60747" y="5866596"/>
            <a:ext cx="534121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100”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73933" y="3298656"/>
            <a:ext cx="45719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61151" y="3721273"/>
            <a:ext cx="575286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Valve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41750" y="3298656"/>
            <a:ext cx="45719" cy="813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259878" y="4112206"/>
            <a:ext cx="60946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Ion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Pump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16244" y="2987316"/>
            <a:ext cx="69673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Viewer</a:t>
            </a:r>
          </a:p>
        </p:txBody>
      </p:sp>
      <p:sp>
        <p:nvSpPr>
          <p:cNvPr id="37" name="Hexagon 36"/>
          <p:cNvSpPr/>
          <p:nvPr/>
        </p:nvSpPr>
        <p:spPr>
          <a:xfrm>
            <a:off x="1760574" y="3353302"/>
            <a:ext cx="304800" cy="347905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622670" y="3731507"/>
            <a:ext cx="580608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Quad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133325" y="3401526"/>
            <a:ext cx="304800" cy="2514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021069" y="3007199"/>
            <a:ext cx="52931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BPM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381275" y="3825915"/>
            <a:ext cx="879472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Corrector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285725" y="3675869"/>
            <a:ext cx="0" cy="1299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55308" y="5004642"/>
            <a:ext cx="2030417" cy="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109550" y="5117807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3</a:t>
            </a:r>
            <a:r>
              <a:rPr lang="en-US" sz="1400" dirty="0" smtClean="0">
                <a:solidFill>
                  <a:schemeClr val="bg1"/>
                </a:solidFill>
              </a:rPr>
              <a:t>5”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1" name="Cross 60"/>
          <p:cNvSpPr/>
          <p:nvPr/>
        </p:nvSpPr>
        <p:spPr>
          <a:xfrm>
            <a:off x="3810000" y="3340162"/>
            <a:ext cx="304800" cy="347907"/>
          </a:xfrm>
          <a:prstGeom prst="pl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3661035" y="2990879"/>
            <a:ext cx="591830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HARP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132047" y="3295955"/>
            <a:ext cx="45719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855644" y="2770533"/>
            <a:ext cx="575286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Fast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Valve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5" name="Hexagon 64"/>
          <p:cNvSpPr/>
          <p:nvPr/>
        </p:nvSpPr>
        <p:spPr>
          <a:xfrm>
            <a:off x="3436225" y="3339481"/>
            <a:ext cx="304800" cy="347905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298321" y="3762808"/>
            <a:ext cx="580608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Quad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4205134" y="3387703"/>
            <a:ext cx="304800" cy="2514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114800" y="3684651"/>
            <a:ext cx="52931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BPM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80951" y="4112206"/>
            <a:ext cx="879472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Corrector</a:t>
            </a:r>
          </a:p>
        </p:txBody>
      </p:sp>
      <p:sp>
        <p:nvSpPr>
          <p:cNvPr id="74" name="Plaque 73"/>
          <p:cNvSpPr/>
          <p:nvPr/>
        </p:nvSpPr>
        <p:spPr>
          <a:xfrm>
            <a:off x="4850354" y="3295092"/>
            <a:ext cx="304800" cy="414257"/>
          </a:xfrm>
          <a:prstGeom prst="plaqu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4576136" y="2435912"/>
            <a:ext cx="883575" cy="738664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Radiator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Viewer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Ion Pump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4383592" y="4029050"/>
            <a:ext cx="0" cy="935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2285725" y="4998473"/>
            <a:ext cx="2097867" cy="1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209555" y="5117806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55”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160498" y="2960448"/>
            <a:ext cx="2382450" cy="93501"/>
          </a:xfrm>
          <a:prstGeom prst="rect">
            <a:avLst/>
          </a:prstGeom>
          <a:solidFill>
            <a:schemeClr val="accent6"/>
          </a:solidFill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rapezoid 80"/>
          <p:cNvSpPr/>
          <p:nvPr/>
        </p:nvSpPr>
        <p:spPr>
          <a:xfrm>
            <a:off x="5160498" y="3278364"/>
            <a:ext cx="365393" cy="405348"/>
          </a:xfrm>
          <a:prstGeom prst="trapezoid">
            <a:avLst/>
          </a:prstGeom>
          <a:solidFill>
            <a:srgbClr val="00B050"/>
          </a:solidFill>
          <a:ln>
            <a:noFill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5017923" y="3782145"/>
            <a:ext cx="665695" cy="52322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Sweep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Dipole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25891" y="2431662"/>
            <a:ext cx="464716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25°</a:t>
            </a:r>
            <a:endParaRPr lang="en-US" sz="1400" dirty="0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5758249" y="2753918"/>
            <a:ext cx="0" cy="7052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96" idx="0"/>
            <a:endCxn id="3" idx="3"/>
          </p:cNvCxnSpPr>
          <p:nvPr/>
        </p:nvCxnSpPr>
        <p:spPr>
          <a:xfrm flipH="1" flipV="1">
            <a:off x="5683618" y="3527256"/>
            <a:ext cx="269149" cy="885499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553811" y="4412755"/>
            <a:ext cx="797912" cy="5232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Vacuum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Window</a:t>
            </a:r>
          </a:p>
        </p:txBody>
      </p:sp>
      <p:sp>
        <p:nvSpPr>
          <p:cNvPr id="103" name="Flowchart: Direct Access Storage 102"/>
          <p:cNvSpPr/>
          <p:nvPr/>
        </p:nvSpPr>
        <p:spPr>
          <a:xfrm>
            <a:off x="5853657" y="3385515"/>
            <a:ext cx="826826" cy="301871"/>
          </a:xfrm>
          <a:prstGeom prst="flowChartMagneticDrum">
            <a:avLst/>
          </a:prstGeom>
          <a:solidFill>
            <a:srgbClr val="EE9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5905367" y="3754200"/>
            <a:ext cx="1175130" cy="307777"/>
          </a:xfrm>
          <a:prstGeom prst="rect">
            <a:avLst/>
          </a:prstGeom>
          <a:solidFill>
            <a:srgbClr val="EE9CCB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Cu Collimator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680483" y="1346175"/>
            <a:ext cx="1271823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Electron Dump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8610599" y="3223194"/>
            <a:ext cx="481789" cy="6027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8313251" y="3970633"/>
            <a:ext cx="715131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Photon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 Dump</a:t>
            </a:r>
          </a:p>
        </p:txBody>
      </p:sp>
      <p:sp>
        <p:nvSpPr>
          <p:cNvPr id="6" name="L-Shape 5"/>
          <p:cNvSpPr/>
          <p:nvPr/>
        </p:nvSpPr>
        <p:spPr>
          <a:xfrm>
            <a:off x="619867" y="3384759"/>
            <a:ext cx="276595" cy="302627"/>
          </a:xfrm>
          <a:prstGeom prst="corner">
            <a:avLst>
              <a:gd name="adj1" fmla="val 40790"/>
              <a:gd name="adj2" fmla="val 38462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L-Shape 70"/>
          <p:cNvSpPr/>
          <p:nvPr/>
        </p:nvSpPr>
        <p:spPr>
          <a:xfrm>
            <a:off x="2666551" y="3398825"/>
            <a:ext cx="276595" cy="302627"/>
          </a:xfrm>
          <a:prstGeom prst="corner">
            <a:avLst>
              <a:gd name="adj1" fmla="val 40790"/>
              <a:gd name="adj2" fmla="val 38462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9092389" y="3909744"/>
            <a:ext cx="0" cy="1816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5393494" y="5746616"/>
            <a:ext cx="3685420" cy="1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507960" y="5859928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92”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8" name="Hexagon 57"/>
          <p:cNvSpPr/>
          <p:nvPr/>
        </p:nvSpPr>
        <p:spPr>
          <a:xfrm>
            <a:off x="7198983" y="3056233"/>
            <a:ext cx="1060704" cy="914400"/>
          </a:xfrm>
          <a:prstGeom prst="hexagon">
            <a:avLst/>
          </a:prstGeom>
          <a:solidFill>
            <a:srgbClr val="0070C0"/>
          </a:solidFill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7303577" y="3275526"/>
            <a:ext cx="851516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Bubble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Chamber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7542948" y="228600"/>
            <a:ext cx="1518408" cy="3321515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7933718" y="685800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81”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5</a:t>
            </a:fld>
            <a:endParaRPr lang="en-US"/>
          </a:p>
        </p:txBody>
      </p:sp>
      <p:sp>
        <p:nvSpPr>
          <p:cNvPr id="9" name="Moon 8"/>
          <p:cNvSpPr/>
          <p:nvPr/>
        </p:nvSpPr>
        <p:spPr>
          <a:xfrm>
            <a:off x="4552763" y="3383955"/>
            <a:ext cx="228600" cy="284631"/>
          </a:xfrm>
          <a:prstGeom prst="moon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4550982" y="4341622"/>
            <a:ext cx="753155" cy="5232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Faraday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Cup</a:t>
            </a:r>
          </a:p>
        </p:txBody>
      </p:sp>
      <p:cxnSp>
        <p:nvCxnSpPr>
          <p:cNvPr id="72" name="Straight Arrow Connector 71"/>
          <p:cNvCxnSpPr>
            <a:stCxn id="69" idx="0"/>
          </p:cNvCxnSpPr>
          <p:nvPr/>
        </p:nvCxnSpPr>
        <p:spPr>
          <a:xfrm flipH="1" flipV="1">
            <a:off x="4715784" y="3636710"/>
            <a:ext cx="211776" cy="7049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843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762000"/>
            <a:ext cx="89916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Radiator motion and Sweep Dipole must be in FSD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BCM0L02 and Electron Dump in Beam Loss Accounting (BLA)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New </a:t>
            </a:r>
            <a:r>
              <a:rPr lang="en-US" sz="2400" dirty="0" smtClean="0"/>
              <a:t>beamline components: 2 Super Harps </a:t>
            </a:r>
            <a:r>
              <a:rPr lang="en-US" sz="2400" dirty="0"/>
              <a:t>+ Fast </a:t>
            </a:r>
            <a:r>
              <a:rPr lang="en-US" sz="2400" dirty="0" smtClean="0"/>
              <a:t>Valve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Summary of labor cost by group: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89036"/>
              </p:ext>
            </p:extLst>
          </p:nvPr>
        </p:nvGraphicFramePr>
        <p:xfrm>
          <a:off x="3048000" y="3810000"/>
          <a:ext cx="4800600" cy="29249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14650"/>
                <a:gridCol w="1885950"/>
              </a:tblGrid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Group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Labor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Survey</a:t>
                      </a:r>
                      <a:r>
                        <a:rPr lang="en-US" sz="2000" baseline="0" dirty="0" smtClean="0"/>
                        <a:t> &amp; Alignment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wks</a:t>
                      </a:r>
                      <a:r>
                        <a:rPr lang="en-US" sz="2000" baseline="0" dirty="0" smtClean="0"/>
                        <a:t>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Magnet Test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wk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Engineering Design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 wks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Software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wks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 wk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EH&amp;Q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 wks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436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475116"/>
              </p:ext>
            </p:extLst>
          </p:nvPr>
        </p:nvGraphicFramePr>
        <p:xfrm>
          <a:off x="228600" y="381000"/>
          <a:ext cx="8153400" cy="60528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192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Material</a:t>
                      </a:r>
                    </a:p>
                    <a:p>
                      <a:pPr algn="ctr"/>
                      <a:r>
                        <a:rPr lang="en-US" dirty="0" smtClean="0"/>
                        <a:t>Procurement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Labor</a:t>
                      </a:r>
                      <a:endParaRPr lang="en-US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Dipole Magnet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Dipole </a:t>
                      </a:r>
                      <a:r>
                        <a:rPr lang="en-US" sz="1200" dirty="0" smtClean="0"/>
                        <a:t>Magnet ($8,000)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Hall Probe ($2,000)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Mapping (1 week)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EESDC (1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 Alignment</a:t>
                      </a:r>
                      <a:r>
                        <a:rPr lang="en-US" sz="1200" baseline="0" dirty="0" smtClean="0"/>
                        <a:t> (2 days)</a:t>
                      </a:r>
                      <a:endParaRPr lang="en-US" sz="12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Power</a:t>
                      </a:r>
                      <a:r>
                        <a:rPr lang="en-US" sz="1200" baseline="0" dirty="0" smtClean="0"/>
                        <a:t> Supply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Power Supply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Software (</a:t>
                      </a:r>
                      <a:r>
                        <a:rPr lang="en-US" sz="1200" baseline="0" dirty="0" smtClean="0"/>
                        <a:t>2 weeks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Beamline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Super Harps and Fast</a:t>
                      </a:r>
                    </a:p>
                    <a:p>
                      <a:r>
                        <a:rPr lang="en-US" sz="1200" dirty="0" smtClean="0"/>
                        <a:t>Valve ($30,000)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Pipes + Pedestals ($20,000)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</a:t>
                      </a:r>
                      <a:r>
                        <a:rPr lang="en-US" sz="1200" baseline="0" dirty="0" smtClean="0"/>
                        <a:t> (6 weeks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</a:t>
                      </a:r>
                      <a:r>
                        <a:rPr lang="en-US" sz="1200" baseline="0" dirty="0" smtClean="0"/>
                        <a:t> (1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Software (4 weeks)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EES (5 weeks)</a:t>
                      </a:r>
                      <a:endParaRPr lang="en-US" sz="12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Radiator (cooled ladder,</a:t>
                      </a:r>
                    </a:p>
                    <a:p>
                      <a:r>
                        <a:rPr lang="en-US" sz="1200" dirty="0" smtClean="0"/>
                        <a:t>FSD)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0.02 and 0.10 mm</a:t>
                      </a:r>
                      <a:r>
                        <a:rPr lang="en-US" sz="1200" baseline="0" dirty="0" smtClean="0"/>
                        <a:t> Cu foils </a:t>
                      </a:r>
                      <a:r>
                        <a:rPr lang="en-US" sz="1200" dirty="0" smtClean="0"/>
                        <a:t>($2,000)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$4,000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(2</a:t>
                      </a:r>
                      <a:r>
                        <a:rPr lang="en-US" sz="1200" baseline="0" dirty="0" smtClean="0"/>
                        <a:t> week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(2 days)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Sweep Dipole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Electron Dump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Pure Cu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Dump</a:t>
                      </a:r>
                      <a:r>
                        <a:rPr lang="en-US" sz="1200" baseline="0" dirty="0" smtClean="0"/>
                        <a:t> + Pipes </a:t>
                      </a:r>
                      <a:r>
                        <a:rPr lang="en-US" sz="1200" dirty="0" smtClean="0"/>
                        <a:t>($15,000)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(2</a:t>
                      </a:r>
                      <a:r>
                        <a:rPr lang="en-US" sz="1200" baseline="0" dirty="0" smtClean="0"/>
                        <a:t>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 Collimator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Pure Cu ($5,000)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Collimator + Stand </a:t>
                      </a:r>
                      <a:r>
                        <a:rPr lang="en-US" sz="1200" dirty="0" smtClean="0"/>
                        <a:t>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(1</a:t>
                      </a:r>
                      <a:r>
                        <a:rPr lang="en-US" sz="1200" baseline="0" dirty="0" smtClean="0"/>
                        <a:t> week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Photon</a:t>
                      </a:r>
                      <a:r>
                        <a:rPr lang="en-US" sz="1200" baseline="0" dirty="0" smtClean="0"/>
                        <a:t> Dump &amp; Stand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Pure Al ($3,000)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$4,000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(1</a:t>
                      </a:r>
                      <a:r>
                        <a:rPr lang="en-US" sz="1200" baseline="0" dirty="0" smtClean="0"/>
                        <a:t> week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Safety Review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4 weeks</a:t>
                      </a:r>
                      <a:endParaRPr lang="en-US" sz="12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 weeks</a:t>
                      </a:r>
                      <a:endParaRPr lang="en-US" sz="12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Bubble</a:t>
                      </a:r>
                      <a:r>
                        <a:rPr lang="en-US" sz="1200" baseline="0" dirty="0" smtClean="0"/>
                        <a:t> Chamber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</a:t>
                      </a:r>
                      <a:r>
                        <a:rPr lang="en-US" sz="1200" baseline="0" dirty="0" smtClean="0"/>
                        <a:t> (1 week)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$60,000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$48,000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$60,000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r>
                        <a:rPr lang="en-US" sz="1200" baseline="0" dirty="0" smtClean="0"/>
                        <a:t> (with overhead)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$75,000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$60,000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$90,000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407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2930</TotalTime>
  <Words>522</Words>
  <Application>Microsoft Office PowerPoint</Application>
  <PresentationFormat>On-screen Show (4:3)</PresentationFormat>
  <Paragraphs>174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Bubble Chamber Planning Meeting</vt:lpstr>
      <vt:lpstr>Agenda</vt:lpstr>
      <vt:lpstr>Superheated Liquids</vt:lpstr>
      <vt:lpstr>Beamline Layout</vt:lpstr>
      <vt:lpstr>PowerPoint Presentation</vt:lpstr>
      <vt:lpstr>Cost Estimate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276</cp:revision>
  <cp:lastPrinted>2013-08-17T22:28:48Z</cp:lastPrinted>
  <dcterms:created xsi:type="dcterms:W3CDTF">2013-06-09T21:52:25Z</dcterms:created>
  <dcterms:modified xsi:type="dcterms:W3CDTF">2013-08-26T12:48:44Z</dcterms:modified>
</cp:coreProperties>
</file>