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70" r:id="rId4"/>
    <p:sldId id="280" r:id="rId5"/>
    <p:sldId id="277" r:id="rId6"/>
    <p:sldId id="278" r:id="rId7"/>
    <p:sldId id="279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</a:t>
            </a:r>
            <a:r>
              <a:rPr lang="en-US" sz="2400" dirty="0" smtClean="0"/>
              <a:t>Argonne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Superheated Liquids to be used in the </a:t>
            </a:r>
            <a:r>
              <a:rPr lang="en-US" sz="2400" dirty="0" smtClean="0"/>
              <a:t>experiment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Computer Center support: mailing list, group disk, wiki </a:t>
            </a:r>
            <a:r>
              <a:rPr lang="en-US" sz="2400" dirty="0" smtClean="0"/>
              <a:t>page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Error Analysis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List of superheated liquids to be used in  the experiment: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Superheated </a:t>
            </a:r>
            <a:r>
              <a:rPr lang="en-US" dirty="0"/>
              <a:t>Liquids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623926"/>
              </p:ext>
            </p:extLst>
          </p:nvPr>
        </p:nvGraphicFramePr>
        <p:xfrm>
          <a:off x="228600" y="1828800"/>
          <a:ext cx="86868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 Target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Natural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99.757%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0.038%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0.205</a:t>
                      </a:r>
                      <a:r>
                        <a:rPr lang="en-US" sz="2400" baseline="0" dirty="0" smtClean="0"/>
                        <a:t>%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Depleted &gt; 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Enriched &gt; 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Enriched &gt; 10%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9144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Will not install BPM </a:t>
            </a:r>
            <a:r>
              <a:rPr lang="en-US" sz="2400" smtClean="0"/>
              <a:t>on Spectrometer line</a:t>
            </a:r>
            <a:endParaRPr lang="en-US" sz="240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2 </a:t>
            </a:r>
            <a:r>
              <a:rPr lang="en-US" sz="2400" dirty="0" smtClean="0"/>
              <a:t>Super Harps to measure beam profile and absolute beam position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Do we want a vacuum pipe to connect the vacuum window to the chamber?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Electron Dump: isolated to measure beam current, 2 kW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067934"/>
              </p:ext>
            </p:extLst>
          </p:nvPr>
        </p:nvGraphicFramePr>
        <p:xfrm>
          <a:off x="2514600" y="4138246"/>
          <a:ext cx="5562600" cy="2590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Beam Kinetic Energy, (MeV)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3.0</a:t>
                      </a:r>
                      <a:r>
                        <a:rPr lang="en-US" sz="2000" b="0" baseline="0" dirty="0" smtClean="0"/>
                        <a:t> – 8.5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Current (µA)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 </a:t>
                      </a:r>
                      <a:r>
                        <a:rPr lang="en-US" sz="2000" b="0" baseline="0" dirty="0" smtClean="0"/>
                        <a:t>– 1</a:t>
                      </a:r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Resolution (Spread),</a:t>
                      </a:r>
                      <a:r>
                        <a:rPr lang="el-GR" sz="2000" dirty="0" smtClean="0"/>
                        <a:t> σ</a:t>
                      </a:r>
                      <a:r>
                        <a:rPr lang="en-US" sz="2000" baseline="-25000" dirty="0" smtClean="0"/>
                        <a:t>T </a:t>
                      </a:r>
                      <a:r>
                        <a:rPr lang="en-US" sz="2000" baseline="0" dirty="0" smtClean="0"/>
                        <a:t>/T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Size,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err="1" smtClean="0"/>
                        <a:t>x,y</a:t>
                      </a:r>
                      <a:r>
                        <a:rPr lang="en-US" sz="2000" dirty="0" smtClean="0"/>
                        <a:t> (mm)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1 – </a:t>
                      </a: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558" y="5730240"/>
            <a:ext cx="5113212" cy="163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3933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41750" y="3298656"/>
            <a:ext cx="45719" cy="813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59878" y="4112206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6244" y="2987316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7" name="Hexagon 36"/>
          <p:cNvSpPr/>
          <p:nvPr/>
        </p:nvSpPr>
        <p:spPr>
          <a:xfrm>
            <a:off x="1760574" y="3353302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22670" y="3731507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33325" y="3401526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21069" y="300719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81275" y="3825915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8572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0304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810000" y="3340162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661035" y="2990879"/>
            <a:ext cx="59183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047" y="3295955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55644" y="2770533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3436225" y="3339481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98321" y="3762808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205134" y="3387703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114800" y="3684651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383592" y="4029050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285725" y="4998473"/>
            <a:ext cx="2097867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09555" y="5117806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66551" y="3398825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393494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92”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81”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4552763" y="3383955"/>
            <a:ext cx="228600" cy="284631"/>
          </a:xfrm>
          <a:prstGeom prst="moon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550982" y="4341622"/>
            <a:ext cx="75315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Faraday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Cup</a:t>
            </a:r>
          </a:p>
        </p:txBody>
      </p:sp>
      <p:cxnSp>
        <p:nvCxnSpPr>
          <p:cNvPr id="72" name="Straight Arrow Connector 71"/>
          <p:cNvCxnSpPr>
            <a:stCxn id="69" idx="0"/>
          </p:cNvCxnSpPr>
          <p:nvPr/>
        </p:nvCxnSpPr>
        <p:spPr>
          <a:xfrm flipH="1" flipV="1">
            <a:off x="4715784" y="3636710"/>
            <a:ext cx="211776" cy="704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762000"/>
            <a:ext cx="8991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Radiator motion and Sweep Dipole must be in FSD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BCM0L02 and Electron Dump in Beam Loss Accounting (BLA)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New beamline components: 2 Super Harps </a:t>
            </a:r>
            <a:r>
              <a:rPr lang="en-US" sz="2400" dirty="0"/>
              <a:t>+ Fast </a:t>
            </a:r>
            <a:r>
              <a:rPr lang="en-US" sz="2400" dirty="0" smtClean="0"/>
              <a:t>Valve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Summary of labor cost by group: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9036"/>
              </p:ext>
            </p:extLst>
          </p:nvPr>
        </p:nvGraphicFramePr>
        <p:xfrm>
          <a:off x="3048000" y="3810000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75116"/>
              </p:ext>
            </p:extLst>
          </p:nvPr>
        </p:nvGraphicFramePr>
        <p:xfrm>
          <a:off x="228600" y="381000"/>
          <a:ext cx="8153400" cy="6052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Dipole Magnet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Dipole </a:t>
                      </a:r>
                      <a:r>
                        <a:rPr lang="en-US" sz="1200" dirty="0" smtClean="0"/>
                        <a:t>Magnet 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Hall Probe ($2,000)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Alignment</a:t>
                      </a:r>
                      <a:r>
                        <a:rPr lang="en-US" sz="1200" baseline="0" dirty="0" smtClean="0"/>
                        <a:t> (2 days)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Power</a:t>
                      </a:r>
                      <a:r>
                        <a:rPr lang="en-US" sz="1200" baseline="0" dirty="0" smtClean="0"/>
                        <a:t> Supply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Software (</a:t>
                      </a:r>
                      <a:r>
                        <a:rPr lang="en-US" sz="1200" baseline="0" dirty="0" smtClean="0"/>
                        <a:t>2 weeks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Beamline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Super Harps and Fast</a:t>
                      </a:r>
                    </a:p>
                    <a:p>
                      <a:r>
                        <a:rPr lang="en-US" sz="1200" dirty="0" smtClean="0"/>
                        <a:t>Valve ($30,000)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Pipes + Pedestals ($20,000)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</a:t>
                      </a:r>
                      <a:r>
                        <a:rPr lang="en-US" sz="1200" baseline="0" dirty="0" smtClean="0"/>
                        <a:t> (6 weeks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EES (5 weeks)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Radiator (cooled ladder,</a:t>
                      </a:r>
                    </a:p>
                    <a:p>
                      <a:r>
                        <a:rPr lang="en-US" sz="1200" dirty="0" smtClean="0"/>
                        <a:t>FSD)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0.02 and 0.10 mm</a:t>
                      </a:r>
                      <a:r>
                        <a:rPr lang="en-US" sz="1200" baseline="0" dirty="0" smtClean="0"/>
                        <a:t> Cu foils </a:t>
                      </a:r>
                      <a:r>
                        <a:rPr lang="en-US" sz="12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Sweep 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Electron Dump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Dump</a:t>
                      </a:r>
                      <a:r>
                        <a:rPr lang="en-US" sz="1200" baseline="0" dirty="0" smtClean="0"/>
                        <a:t> + Pipes </a:t>
                      </a:r>
                      <a:r>
                        <a:rPr lang="en-US" sz="1200" dirty="0" smtClean="0"/>
                        <a:t>($15,000)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 Collimator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Pure Cu ($5,000)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Collimator + Stand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Photon</a:t>
                      </a:r>
                      <a:r>
                        <a:rPr lang="en-US" sz="1200" baseline="0" dirty="0" smtClean="0"/>
                        <a:t> Dump &amp; Stand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Safety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4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Bubble</a:t>
                      </a:r>
                      <a:r>
                        <a:rPr lang="en-US" sz="1200" baseline="0" dirty="0" smtClean="0"/>
                        <a:t> Chamber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(with overhead)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$75,000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$90,000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544</Words>
  <Application>Microsoft Office PowerPoint</Application>
  <PresentationFormat>On-screen Show (4:3)</PresentationFormat>
  <Paragraphs>176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Bubble Chamber Planning Meeting</vt:lpstr>
      <vt:lpstr>Agenda</vt:lpstr>
      <vt:lpstr>Superheated Liquids</vt:lpstr>
      <vt:lpstr>Beamline Layout</vt:lpstr>
      <vt:lpstr>PowerPoint Presentation</vt:lpstr>
      <vt:lpstr>Cost Estimate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279</cp:revision>
  <cp:lastPrinted>2013-08-17T22:28:48Z</cp:lastPrinted>
  <dcterms:created xsi:type="dcterms:W3CDTF">2013-06-09T21:52:25Z</dcterms:created>
  <dcterms:modified xsi:type="dcterms:W3CDTF">2013-08-26T14:24:20Z</dcterms:modified>
</cp:coreProperties>
</file>