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70" r:id="rId4"/>
    <p:sldId id="280" r:id="rId5"/>
    <p:sldId id="277" r:id="rId6"/>
    <p:sldId id="278" r:id="rId7"/>
    <p:sldId id="279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A45-A5B1-400C-B1C3-3014908AE55C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B28-E052-4465-A373-7B98B85E6F75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926-D2BD-4DCD-BA14-A9A7A783BB52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97DF-833C-4098-A374-DCB1056EA797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2BC5-2089-44E1-8BDA-153E5A9DB786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E660-FDBB-41C2-8C36-3F92B0D5E33B}" type="datetime1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ACF-06A5-4631-BF6C-60B27CA6A720}" type="datetime1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3091-B7B4-4AB9-A861-2ECC2E08617D}" type="datetime1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4D4-F859-4591-88BB-C4D3F3FAEC08}" type="datetime1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BD86-350B-483A-9241-8628D2AD9E41}" type="datetime1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646-7488-42AC-8F5B-76F0E391E68D}" type="datetime1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9AAD-2339-4F54-BC27-B1FC1E28F087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</a:t>
            </a:r>
            <a:r>
              <a:rPr lang="en-US" sz="2400" dirty="0" smtClean="0"/>
              <a:t>Argonne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Superheated Liquids to be used in the </a:t>
            </a:r>
            <a:r>
              <a:rPr lang="en-US" sz="2400" dirty="0" smtClean="0"/>
              <a:t>experiment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Computer Center support: mailing list, group disk, wiki </a:t>
            </a:r>
            <a:r>
              <a:rPr lang="en-US" sz="2400" dirty="0" smtClean="0"/>
              <a:t>page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Error Analysis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List of superheated liquids to be used in  the experiment</a:t>
            </a:r>
            <a:r>
              <a:rPr lang="en-US" sz="2400" dirty="0" smtClean="0"/>
              <a:t>: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Readout:</a:t>
            </a:r>
          </a:p>
          <a:p>
            <a:pPr marL="914400" lvl="1" indent="-514350">
              <a:buFont typeface="+mj-lt"/>
              <a:buAutoNum type="romanUcPeriod"/>
            </a:pPr>
            <a:r>
              <a:rPr lang="en-US" sz="2000" dirty="0" smtClean="0"/>
              <a:t>Digital</a:t>
            </a:r>
            <a:r>
              <a:rPr lang="en-US" sz="2000" dirty="0" smtClean="0"/>
              <a:t> Camera</a:t>
            </a:r>
          </a:p>
          <a:p>
            <a:pPr marL="914400" lvl="1" indent="-514350">
              <a:buFont typeface="+mj-lt"/>
              <a:buAutoNum type="romanUcPeriod"/>
            </a:pPr>
            <a:r>
              <a:rPr lang="en-US" sz="2000" dirty="0" smtClean="0"/>
              <a:t>Need Acoustic Signal to discriminate </a:t>
            </a:r>
            <a:r>
              <a:rPr lang="en-US" sz="2000" dirty="0"/>
              <a:t>between (γ,α) and (</a:t>
            </a:r>
            <a:r>
              <a:rPr lang="en-US" sz="2000" dirty="0" err="1"/>
              <a:t>γ,n</a:t>
            </a:r>
            <a:r>
              <a:rPr lang="en-US" sz="2000" dirty="0"/>
              <a:t>) </a:t>
            </a:r>
            <a:r>
              <a:rPr lang="en-US" sz="2000" dirty="0" smtClean="0"/>
              <a:t>events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Superheated </a:t>
            </a:r>
            <a:r>
              <a:rPr lang="en-US" dirty="0"/>
              <a:t>Liquids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528421"/>
              </p:ext>
            </p:extLst>
          </p:nvPr>
        </p:nvGraphicFramePr>
        <p:xfrm>
          <a:off x="685800" y="1600200"/>
          <a:ext cx="79248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 </a:t>
                      </a:r>
                      <a:r>
                        <a:rPr lang="en-US" sz="2400" dirty="0" smtClean="0"/>
                        <a:t>Targets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Natural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99.757%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0.038%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0.205</a:t>
                      </a:r>
                      <a:r>
                        <a:rPr lang="en-US" sz="2400" baseline="0" dirty="0" smtClean="0"/>
                        <a:t>%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Depleted &gt; 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Enriched &gt; 10%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Enriched &gt; 10</a:t>
                      </a:r>
                      <a:r>
                        <a:rPr lang="en-US" sz="2400" dirty="0" smtClean="0"/>
                        <a:t>%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9144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Will not install BPM on Spectrometer 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2 Super Harps to measure beam profile and absolute beam position (no need for Quads)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failure: on our beamline or just in front of ¼ Cryo-unit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Do we want vacuum pipe to connect vacuum window to chamber?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710763"/>
              </p:ext>
            </p:extLst>
          </p:nvPr>
        </p:nvGraphicFramePr>
        <p:xfrm>
          <a:off x="2590800" y="4126523"/>
          <a:ext cx="5562600" cy="2590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Beam Kinetic Energy, (MeV)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3.0</a:t>
                      </a:r>
                      <a:r>
                        <a:rPr lang="en-US" sz="2000" b="0" baseline="0" dirty="0" smtClean="0"/>
                        <a:t> – 8.5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Current (µA)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 </a:t>
                      </a:r>
                      <a:r>
                        <a:rPr lang="en-US" sz="2000" b="0" baseline="0" dirty="0" smtClean="0"/>
                        <a:t>– 1</a:t>
                      </a:r>
                      <a:r>
                        <a:rPr lang="en-US" sz="2000" dirty="0" smtClean="0"/>
                        <a:t>00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Absolute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Resolution (Spread),</a:t>
                      </a:r>
                      <a:r>
                        <a:rPr lang="el-GR" sz="2000" dirty="0" smtClean="0"/>
                        <a:t> σ</a:t>
                      </a:r>
                      <a:r>
                        <a:rPr lang="en-US" sz="2000" baseline="-25000" dirty="0" smtClean="0"/>
                        <a:t>T </a:t>
                      </a:r>
                      <a:r>
                        <a:rPr lang="en-US" sz="2000" baseline="0" dirty="0" smtClean="0"/>
                        <a:t>/T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Size, </a:t>
                      </a:r>
                      <a:r>
                        <a:rPr lang="el-GR" sz="2000" dirty="0" smtClean="0"/>
                        <a:t>σ</a:t>
                      </a:r>
                      <a:r>
                        <a:rPr lang="en-US" sz="2000" baseline="-25000" dirty="0" err="1" smtClean="0"/>
                        <a:t>x,y</a:t>
                      </a:r>
                      <a:r>
                        <a:rPr lang="en-US" sz="2000" dirty="0" smtClean="0"/>
                        <a:t> (mm)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1 – </a:t>
                      </a:r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43194" y="552755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1" name="Cube 90"/>
          <p:cNvSpPr/>
          <p:nvPr/>
        </p:nvSpPr>
        <p:spPr>
          <a:xfrm>
            <a:off x="7062804" y="1771163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37551" y="1795851"/>
            <a:ext cx="8667151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7449" y="188935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42”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36067" y="1653952"/>
            <a:ext cx="845353" cy="184826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7558" y="3504396"/>
            <a:ext cx="54460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2418" y="4341622"/>
            <a:ext cx="276" cy="1313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7558" y="3504396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7558" y="5730240"/>
            <a:ext cx="5113212" cy="16376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6702" y="2617984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539060" y="2925761"/>
            <a:ext cx="0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60747" y="5866596"/>
            <a:ext cx="53412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73933" y="3298656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151" y="3721273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flipH="1">
            <a:off x="1496029" y="3298656"/>
            <a:ext cx="45719" cy="10429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38613" y="4341622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94979" y="2992373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287215" y="3388385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74959" y="305394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03410" y="3825915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39065" y="3675869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5308" y="5004642"/>
            <a:ext cx="218375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9550" y="511780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743624" y="3352316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063831" y="2753918"/>
            <a:ext cx="45719" cy="8586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99047" y="2255275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205134" y="3387703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114800" y="3684651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0951" y="411220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4850354" y="3295092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6136" y="2435912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383592" y="4029050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439065" y="4998473"/>
            <a:ext cx="1944527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09555" y="5117806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60498" y="2960448"/>
            <a:ext cx="2382450" cy="93501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5160498" y="3278364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17923" y="3782145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5891" y="2431662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758249" y="2753918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6" idx="0"/>
            <a:endCxn id="3" idx="3"/>
          </p:cNvCxnSpPr>
          <p:nvPr/>
        </p:nvCxnSpPr>
        <p:spPr>
          <a:xfrm flipH="1" flipV="1">
            <a:off x="5683618" y="3527256"/>
            <a:ext cx="269149" cy="885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53811" y="4412755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5853657" y="3385515"/>
            <a:ext cx="826826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05367" y="3754200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80483" y="1346175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610599" y="3223194"/>
            <a:ext cx="481789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13251" y="3970633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  <p:sp>
        <p:nvSpPr>
          <p:cNvPr id="6" name="L-Shape 5"/>
          <p:cNvSpPr/>
          <p:nvPr/>
        </p:nvSpPr>
        <p:spPr>
          <a:xfrm>
            <a:off x="619867" y="3384759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/>
          <p:nvPr/>
        </p:nvSpPr>
        <p:spPr>
          <a:xfrm>
            <a:off x="2666551" y="3398825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092389" y="3909744"/>
            <a:ext cx="0" cy="181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393494" y="5746616"/>
            <a:ext cx="3685420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07960" y="5859928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92”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7198983" y="3056233"/>
            <a:ext cx="1060704" cy="914400"/>
          </a:xfrm>
          <a:prstGeom prst="hexagon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303577" y="3275526"/>
            <a:ext cx="85151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Bubble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Chamber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542948" y="228600"/>
            <a:ext cx="1518408" cy="332151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933718" y="685800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81”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sp>
        <p:nvSpPr>
          <p:cNvPr id="9" name="Moon 8"/>
          <p:cNvSpPr/>
          <p:nvPr/>
        </p:nvSpPr>
        <p:spPr>
          <a:xfrm>
            <a:off x="4552763" y="3383955"/>
            <a:ext cx="228600" cy="284631"/>
          </a:xfrm>
          <a:prstGeom prst="moon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550982" y="4341622"/>
            <a:ext cx="75315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Faraday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Cup</a:t>
            </a:r>
          </a:p>
        </p:txBody>
      </p:sp>
      <p:cxnSp>
        <p:nvCxnSpPr>
          <p:cNvPr id="72" name="Straight Arrow Connector 71"/>
          <p:cNvCxnSpPr>
            <a:stCxn id="69" idx="0"/>
          </p:cNvCxnSpPr>
          <p:nvPr/>
        </p:nvCxnSpPr>
        <p:spPr>
          <a:xfrm flipH="1" flipV="1">
            <a:off x="4715784" y="3636710"/>
            <a:ext cx="211776" cy="704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3" name="Cross 72"/>
          <p:cNvSpPr/>
          <p:nvPr/>
        </p:nvSpPr>
        <p:spPr>
          <a:xfrm>
            <a:off x="1739309" y="3339479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587779" y="3712015"/>
            <a:ext cx="607859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Super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92094" y="2794623"/>
            <a:ext cx="607859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Super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89" name="Rounded Rectangular Callout 88"/>
          <p:cNvSpPr/>
          <p:nvPr/>
        </p:nvSpPr>
        <p:spPr>
          <a:xfrm>
            <a:off x="555076" y="1127075"/>
            <a:ext cx="1799336" cy="762282"/>
          </a:xfrm>
          <a:prstGeom prst="wedgeRoundRectCallout">
            <a:avLst>
              <a:gd name="adj1" fmla="val -21317"/>
              <a:gd name="adj2" fmla="val 91851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 </a:t>
            </a:r>
            <a:r>
              <a:rPr lang="en-US" dirty="0"/>
              <a:t>in front of </a:t>
            </a:r>
            <a:r>
              <a:rPr lang="en-US" dirty="0" smtClean="0"/>
              <a:t> </a:t>
            </a:r>
            <a:r>
              <a:rPr lang="en-US" dirty="0"/>
              <a:t>¼ </a:t>
            </a:r>
            <a:r>
              <a:rPr lang="en-US" dirty="0" smtClean="0"/>
              <a:t>Cryo-unit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762000"/>
            <a:ext cx="8991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Radiator motion and Sweep Dipole must be in FSD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BCM0L02 and Electron Dump in Beam Loss Accounting (BLA)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New beamline components: 2 Super Harps </a:t>
            </a:r>
            <a:r>
              <a:rPr lang="en-US" sz="2400" dirty="0"/>
              <a:t>+ Fast </a:t>
            </a:r>
            <a:r>
              <a:rPr lang="en-US" sz="2400" dirty="0" smtClean="0"/>
              <a:t>Valve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Summary of labor cost by group: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9036"/>
              </p:ext>
            </p:extLst>
          </p:nvPr>
        </p:nvGraphicFramePr>
        <p:xfrm>
          <a:off x="3048000" y="3810000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475116"/>
              </p:ext>
            </p:extLst>
          </p:nvPr>
        </p:nvGraphicFramePr>
        <p:xfrm>
          <a:off x="228600" y="381000"/>
          <a:ext cx="8153400" cy="6052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Dipole Magnet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Dipole </a:t>
                      </a:r>
                      <a:r>
                        <a:rPr lang="en-US" sz="1200" dirty="0" smtClean="0"/>
                        <a:t>Magnet ($8,000)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Hall Probe ($2,000)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Mapping 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Alignment</a:t>
                      </a:r>
                      <a:r>
                        <a:rPr lang="en-US" sz="1200" baseline="0" dirty="0" smtClean="0"/>
                        <a:t> (2 days)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Power</a:t>
                      </a:r>
                      <a:r>
                        <a:rPr lang="en-US" sz="1200" baseline="0" dirty="0" smtClean="0"/>
                        <a:t> Supply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Software (</a:t>
                      </a:r>
                      <a:r>
                        <a:rPr lang="en-US" sz="1200" baseline="0" dirty="0" smtClean="0"/>
                        <a:t>2 weeks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Beamline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Super Harps and Fast</a:t>
                      </a:r>
                    </a:p>
                    <a:p>
                      <a:r>
                        <a:rPr lang="en-US" sz="1200" dirty="0" smtClean="0"/>
                        <a:t>Valve ($30,000)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Pipes + Pedestals ($20,000)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</a:t>
                      </a:r>
                      <a:r>
                        <a:rPr lang="en-US" sz="1200" baseline="0" dirty="0" smtClean="0"/>
                        <a:t> (6 weeks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Software (4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EES (5 weeks)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Radiator (cooled ladder,</a:t>
                      </a:r>
                    </a:p>
                    <a:p>
                      <a:r>
                        <a:rPr lang="en-US" sz="1200" dirty="0" smtClean="0"/>
                        <a:t>FSD)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0.02 and 0.10 mm</a:t>
                      </a:r>
                      <a:r>
                        <a:rPr lang="en-US" sz="1200" baseline="0" dirty="0" smtClean="0"/>
                        <a:t> Cu foils </a:t>
                      </a:r>
                      <a:r>
                        <a:rPr lang="en-US" sz="1200" dirty="0" smtClean="0"/>
                        <a:t>($2,000)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Sweep Dipole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Electron Dump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Dump</a:t>
                      </a:r>
                      <a:r>
                        <a:rPr lang="en-US" sz="1200" baseline="0" dirty="0" smtClean="0"/>
                        <a:t> + Pipes </a:t>
                      </a:r>
                      <a:r>
                        <a:rPr lang="en-US" sz="1200" dirty="0" smtClean="0"/>
                        <a:t>($15,000)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 Collimator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Pure Cu ($5,000)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Collimator + Stand </a:t>
                      </a:r>
                      <a:r>
                        <a:rPr lang="en-US" sz="12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Photon</a:t>
                      </a:r>
                      <a:r>
                        <a:rPr lang="en-US" sz="1200" baseline="0" dirty="0" smtClean="0"/>
                        <a:t> Dump &amp; Stand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Al ($3,000)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Safety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4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Bubble</a:t>
                      </a:r>
                      <a:r>
                        <a:rPr lang="en-US" sz="1200" baseline="0" dirty="0" smtClean="0"/>
                        <a:t> Chamber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(with overhead)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$75,000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$90,000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</TotalTime>
  <Words>572</Words>
  <Application>Microsoft Office PowerPoint</Application>
  <PresentationFormat>On-screen Show (4:3)</PresentationFormat>
  <Paragraphs>189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Bubble Chamber Planning Meeting</vt:lpstr>
      <vt:lpstr>Agenda</vt:lpstr>
      <vt:lpstr>Superheated Liquids</vt:lpstr>
      <vt:lpstr>Beamline Layout</vt:lpstr>
      <vt:lpstr>PowerPoint Presentation</vt:lpstr>
      <vt:lpstr>Cost Estimate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288</cp:revision>
  <cp:lastPrinted>2013-08-17T22:28:48Z</cp:lastPrinted>
  <dcterms:created xsi:type="dcterms:W3CDTF">2013-06-09T21:52:25Z</dcterms:created>
  <dcterms:modified xsi:type="dcterms:W3CDTF">2013-09-03T12:40:19Z</dcterms:modified>
</cp:coreProperties>
</file>