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09" r:id="rId2"/>
    <p:sldId id="308" r:id="rId3"/>
    <p:sldId id="336" r:id="rId4"/>
    <p:sldId id="347" r:id="rId5"/>
    <p:sldId id="331" r:id="rId6"/>
    <p:sldId id="332" r:id="rId7"/>
    <p:sldId id="333" r:id="rId8"/>
    <p:sldId id="334" r:id="rId9"/>
    <p:sldId id="349" r:id="rId10"/>
    <p:sldId id="345" r:id="rId11"/>
    <p:sldId id="352" r:id="rId12"/>
    <p:sldId id="343" r:id="rId13"/>
    <p:sldId id="329" r:id="rId14"/>
    <p:sldId id="330" r:id="rId15"/>
    <p:sldId id="337" r:id="rId16"/>
    <p:sldId id="350" r:id="rId17"/>
    <p:sldId id="351" r:id="rId18"/>
    <p:sldId id="340" r:id="rId19"/>
    <p:sldId id="341" r:id="rId20"/>
    <p:sldId id="342" r:id="rId21"/>
    <p:sldId id="3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0" autoAdjust="0"/>
    <p:restoredTop sz="95728" autoAdjust="0"/>
  </p:normalViewPr>
  <p:slideViewPr>
    <p:cSldViewPr snapToGrid="0" snapToObjects="1">
      <p:cViewPr varScale="1">
        <p:scale>
          <a:sx n="109" d="100"/>
          <a:sy n="109" d="100"/>
        </p:scale>
        <p:origin x="688" y="19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October 4, 2018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October 4, 2018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October 4,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tiff"/><Relationship Id="rId7" Type="http://schemas.openxmlformats.org/officeDocument/2006/relationships/image" Target="../media/image14.sv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GPT Simulations for Jay’s Solenoids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October 4, 2018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5126730"/>
            <a:ext cx="6426541" cy="4208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Alicia </a:t>
            </a:r>
            <a:r>
              <a:rPr lang="en-US" dirty="0" err="1"/>
              <a:t>Hofler</a:t>
            </a:r>
            <a:r>
              <a:rPr lang="en-US" dirty="0"/>
              <a:t>, Jay Benesch, Reza </a:t>
            </a:r>
            <a:r>
              <a:rPr lang="en-US" dirty="0" err="1"/>
              <a:t>Kazimi</a:t>
            </a:r>
            <a:r>
              <a:rPr lang="en-US" dirty="0"/>
              <a:t>, and Joe </a:t>
            </a:r>
            <a:r>
              <a:rPr lang="en-US" dirty="0" err="1"/>
              <a:t>Grames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F1A2-338E-4742-968B-11F7324C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Jay’s New Design as an FD in Chopper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9326-A16A-7A49-A1DF-E32D49DD7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Installed FD field sense (a.k.a. </a:t>
            </a:r>
            <a:r>
              <a:rPr lang="en-US" dirty="0" err="1"/>
              <a:t>mpmp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FD1: -</a:t>
            </a:r>
            <a:r>
              <a:rPr lang="en-US" dirty="0" err="1"/>
              <a:t>Bz</a:t>
            </a:r>
            <a:r>
              <a:rPr lang="en-US" dirty="0"/>
              <a:t> +</a:t>
            </a:r>
            <a:r>
              <a:rPr lang="en-US" dirty="0" err="1"/>
              <a:t>Bz</a:t>
            </a:r>
            <a:endParaRPr lang="en-US" dirty="0"/>
          </a:p>
          <a:p>
            <a:pPr lvl="1"/>
            <a:r>
              <a:rPr lang="en-US" dirty="0"/>
              <a:t>FD2: -</a:t>
            </a:r>
            <a:r>
              <a:rPr lang="en-US" dirty="0" err="1"/>
              <a:t>Bz</a:t>
            </a:r>
            <a:r>
              <a:rPr lang="en-US" dirty="0"/>
              <a:t> +</a:t>
            </a:r>
            <a:r>
              <a:rPr lang="en-US" dirty="0" err="1"/>
              <a:t>Bz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Compare new design</a:t>
            </a:r>
          </a:p>
          <a:p>
            <a:pPr lvl="1"/>
            <a:r>
              <a:rPr lang="en-US" dirty="0"/>
              <a:t>Following installed FDs</a:t>
            </a:r>
          </a:p>
          <a:p>
            <a:pPr lvl="1"/>
            <a:r>
              <a:rPr lang="en-US" dirty="0"/>
              <a:t>Alternate FD2: +</a:t>
            </a:r>
            <a:r>
              <a:rPr lang="en-US" dirty="0" err="1"/>
              <a:t>Bz</a:t>
            </a:r>
            <a:r>
              <a:rPr lang="en-US" dirty="0"/>
              <a:t> –</a:t>
            </a:r>
            <a:r>
              <a:rPr lang="en-US" dirty="0" err="1"/>
              <a:t>Bz</a:t>
            </a:r>
            <a:r>
              <a:rPr lang="en-US" dirty="0"/>
              <a:t> (a.k.a. </a:t>
            </a:r>
            <a:r>
              <a:rPr lang="en-US" dirty="0" err="1"/>
              <a:t>mppm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6DDA9-EE67-B349-9EA2-37386AEF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EA51B-E42B-DD4D-8EF5-97983090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06B74-59C0-A044-94D9-BEE2D8A5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868" y="966055"/>
            <a:ext cx="5626100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AECA-BF75-5041-B6D2-234CAFE0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868" y="4091349"/>
            <a:ext cx="5626100" cy="2590800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0C228372-DD75-6549-9C35-2D5BC6C2B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594" y="1836475"/>
            <a:ext cx="2740781" cy="2055586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FAA8B39F-AF86-7644-8829-8031A8D90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9398" y="1836475"/>
            <a:ext cx="2740781" cy="2055586"/>
          </a:xfrm>
          <a:prstGeom prst="rect">
            <a:avLst/>
          </a:prstGeo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EFA52D5C-8E18-F24F-902B-7473C1B9D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384" y="4608510"/>
            <a:ext cx="2743201" cy="2057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F122249-37CB-9B44-8AB3-05DA625BC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8188" y="460851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FD Relative Field Orientations: Optimal RF and Solenoids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0923" y="749825"/>
            <a:ext cx="4157472" cy="31181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4542" y="777209"/>
            <a:ext cx="4157472" cy="3118104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7CC1556-24F6-BA47-A687-A1DE9778A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6888" y="3704033"/>
            <a:ext cx="4157472" cy="3118104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928EC32C-FFC2-A342-B040-025D8F782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1263" y="3731417"/>
            <a:ext cx="4157472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Optimal RF and Solenoids – Master Slit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40680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Lower RF Amplitude – Master Slit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74617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Higher RF Amplitude – Master Slit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23999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Optimal RF and Solenoids – Downstream CH2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10151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128899"/>
            <a:ext cx="5492748" cy="4119561"/>
          </a:xfr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A4236FD-4C81-DF40-BA69-EC93F1F110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883" r="15014" b="26123"/>
          <a:stretch/>
        </p:blipFill>
        <p:spPr>
          <a:xfrm>
            <a:off x="182560" y="3970644"/>
            <a:ext cx="2726120" cy="2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36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Lower RF Amplitude – Downstream CH2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10151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12889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200513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Chopper 1 and 2 X/Y ON Higher RF Amplitude – Downstream CH2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10151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12889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382449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1 and 2 Y ON Optimal RF and Solenoids – Master Slit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496975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1 and 2 Y ON Lower RF Amplitude – Master Slit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309490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Jay’s solenoid models vs. beam measurements</a:t>
            </a:r>
          </a:p>
          <a:p>
            <a:endParaRPr lang="en-US" dirty="0"/>
          </a:p>
          <a:p>
            <a:r>
              <a:rPr lang="en-US" dirty="0"/>
              <a:t>Single solenoid behavior comparison</a:t>
            </a:r>
          </a:p>
          <a:p>
            <a:endParaRPr lang="en-US" dirty="0"/>
          </a:p>
          <a:p>
            <a:r>
              <a:rPr lang="en-US" dirty="0"/>
              <a:t>Solenoid behavior in chopper system</a:t>
            </a:r>
          </a:p>
          <a:p>
            <a:endParaRPr lang="en-US" dirty="0"/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1 and 2 Y ON Higher RF Amplitude – Master Slit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2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27886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20CFC4-79EE-6E4F-8536-6C8ECB62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E2C471-D479-A546-8AF6-5AD39EE93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Jay’s new design is a viable replacement for all injector solenoids</a:t>
            </a:r>
          </a:p>
          <a:p>
            <a:endParaRPr lang="en-US" dirty="0"/>
          </a:p>
          <a:p>
            <a:r>
              <a:rPr lang="en-US" dirty="0"/>
              <a:t>In the chopper, the field arrangement for the new design must be modified from </a:t>
            </a:r>
            <a:r>
              <a:rPr lang="en-US" dirty="0" err="1"/>
              <a:t>mpmp</a:t>
            </a:r>
            <a:r>
              <a:rPr lang="en-US" dirty="0"/>
              <a:t> to </a:t>
            </a:r>
            <a:r>
              <a:rPr lang="en-US" dirty="0" err="1"/>
              <a:t>mppm</a:t>
            </a:r>
            <a:r>
              <a:rPr lang="en-US" dirty="0"/>
              <a:t> given the z displacement of the hall slits in the chopping chamber.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mppm</a:t>
            </a:r>
            <a:r>
              <a:rPr lang="en-US" dirty="0"/>
              <a:t> arrangement should be checked with beam for operational sensitivities.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82180-ADAB-A049-A3BC-969FD156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AB8EE-FDB6-9E47-BDD9-56AE2996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Fopt</a:t>
            </a:r>
            <a:r>
              <a:rPr lang="en-US" dirty="0"/>
              <a:t>: Poisson vs. Opera3d Models of Installed Solenoids: FD, FA, FG, FL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34" y="2144862"/>
            <a:ext cx="6082450" cy="45618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3719" y="2174269"/>
            <a:ext cx="6002648" cy="45019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0C240-BD5F-174D-8376-421AAF811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860" y="647864"/>
            <a:ext cx="60579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9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D91F-44A9-D948-94FD-B06A0B40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Jay’s New Design as FD and FA: Stand Alone Assessment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6B6981-EE58-0F4E-A66E-EBFACAA6E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557" y="570383"/>
            <a:ext cx="4156317" cy="31172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16B41-8945-574A-862D-0262D6D2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6D675-15C0-6640-A1E0-4BB371A7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C9C31E-8461-1E4E-A522-72FD41FAAFD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9426" y="569950"/>
            <a:ext cx="4157473" cy="3118104"/>
          </a:xfr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CA504A50-A945-8E40-9CEC-40F586B56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557" y="3525944"/>
            <a:ext cx="4156316" cy="3117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4BBBAF-1EA7-B045-909D-2D01E88E8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462" y="4058731"/>
            <a:ext cx="5613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FD: Behavior at 15 mm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3" cy="4174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51177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FD: Behavior at 15 mm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4" cy="41743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72415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FA: Behavior Near Solenoid Center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3" cy="41743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166005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FA: Behavior Near Solenoid Center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4" cy="41743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9" cy="4119561"/>
          </a:xfrm>
        </p:spPr>
      </p:pic>
    </p:spTree>
    <p:extLst>
      <p:ext uri="{BB962C8B-B14F-4D97-AF65-F5344CB8AC3E}">
        <p14:creationId xmlns:p14="http://schemas.microsoft.com/office/powerpoint/2010/main" val="397866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 and FA: Residual Horizontal Displacement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AE260E-78E2-CB46-8D3C-7141CCB9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570435"/>
            <a:ext cx="5565773" cy="41743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GPT simulations for Jay's Solenoids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7D5789-B77B-3A4D-BA4E-F810B8862A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538" y="1597819"/>
            <a:ext cx="5492748" cy="4119561"/>
          </a:xfrm>
        </p:spPr>
      </p:pic>
    </p:spTree>
    <p:extLst>
      <p:ext uri="{BB962C8B-B14F-4D97-AF65-F5344CB8AC3E}">
        <p14:creationId xmlns:p14="http://schemas.microsoft.com/office/powerpoint/2010/main" val="2870394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</TotalTime>
  <Words>462</Words>
  <Application>Microsoft Macintosh PowerPoint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PingFangSC-Regular</vt:lpstr>
      <vt:lpstr>.PingFangSC-Regular</vt:lpstr>
      <vt:lpstr>Arial</vt:lpstr>
      <vt:lpstr>Calibri</vt:lpstr>
      <vt:lpstr>Office Theme</vt:lpstr>
      <vt:lpstr>GPT Simulations for Jay’s Solenoids</vt:lpstr>
      <vt:lpstr>Outline</vt:lpstr>
      <vt:lpstr>Fopt: Poisson vs. Opera3d Models of Installed Solenoids: FD, FA, FG, FL</vt:lpstr>
      <vt:lpstr>Jay’s New Design as FD and FA: Stand Alone Assessment</vt:lpstr>
      <vt:lpstr>FD: Behavior at 15 mm</vt:lpstr>
      <vt:lpstr>FD: Behavior at 15 mm</vt:lpstr>
      <vt:lpstr>FA: Behavior Near Solenoid Center</vt:lpstr>
      <vt:lpstr>FA: Behavior Near Solenoid Center</vt:lpstr>
      <vt:lpstr>FD and FA: Residual Horizontal Displacement</vt:lpstr>
      <vt:lpstr>Jay’s New Design as an FD in Chopper System</vt:lpstr>
      <vt:lpstr>FD Relative Field Orientations: Optimal RF and Solenoids</vt:lpstr>
      <vt:lpstr>Chopper 1 and 2 X/Y ON Optimal RF and Solenoids – Master Slit</vt:lpstr>
      <vt:lpstr>Chopper 1 and 2 X/Y ON Lower RF Amplitude – Master Slit </vt:lpstr>
      <vt:lpstr>Chopper 1 and 2 X/Y ON Higher RF Amplitude – Master Slit </vt:lpstr>
      <vt:lpstr>Chopper 1 and 2 X/Y ON Optimal RF and Solenoids – Downstream CH2</vt:lpstr>
      <vt:lpstr>Chopper 1 and 2 X/Y ON Lower RF Amplitude – Downstream CH2</vt:lpstr>
      <vt:lpstr>Chopper 1 and 2 X/Y ON Higher RF Amplitude – Downstream CH2</vt:lpstr>
      <vt:lpstr>Chopper 1 and 2 Y ON Optimal RF and Solenoids – Master Slit </vt:lpstr>
      <vt:lpstr>Chopper 1 and 2 Y ON Lower RF Amplitude – Master Slit </vt:lpstr>
      <vt:lpstr>Chopper 1 and 2 Y ON Higher RF Amplitude – Master Slit 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65</cp:revision>
  <dcterms:created xsi:type="dcterms:W3CDTF">2018-10-01T20:26:04Z</dcterms:created>
  <dcterms:modified xsi:type="dcterms:W3CDTF">2018-10-04T19:23:33Z</dcterms:modified>
</cp:coreProperties>
</file>