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8" r:id="rId4"/>
    <p:sldId id="274" r:id="rId5"/>
    <p:sldId id="275" r:id="rId6"/>
    <p:sldId id="259" r:id="rId7"/>
    <p:sldId id="260" r:id="rId8"/>
    <p:sldId id="278" r:id="rId9"/>
    <p:sldId id="261" r:id="rId10"/>
    <p:sldId id="262" r:id="rId11"/>
    <p:sldId id="263" r:id="rId12"/>
    <p:sldId id="277" r:id="rId13"/>
    <p:sldId id="271" r:id="rId14"/>
    <p:sldId id="273" r:id="rId15"/>
    <p:sldId id="272" r:id="rId16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1A358454-7E7E-4D11-A9CC-03034D96C65C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4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4B4F006E-E2F3-4F95-9419-CB91A1D7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006E-E2F3-4F95-9419-CB91A1D7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8624-07A8-4E32-BB46-5062AE0E24C4}" type="datetime1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A109-D26D-46E3-A6F1-3DF459480695}" type="datetime1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81CF-048E-4EC1-90E7-3520D8FE4726}" type="datetime1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C9A4-3BFB-4525-B26D-FE86B44027B8}" type="datetime1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BB74-DE34-4F60-8CE8-86E7FA375F6C}" type="datetime1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DA31-589B-4295-BDB4-60B2DADAADFB}" type="datetime1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0DC-1E16-4F08-B601-006DA0B79EBD}" type="datetime1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D8F-41BB-44F3-B9C1-3B38AB43482D}" type="datetime1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6EB0-4EDE-4B17-848A-AE91CBCEE340}" type="datetime1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E57-4713-4D66-B98E-A5B9F82C318E}" type="datetime1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ACC-68EB-42DE-B28A-BD13531330A4}" type="datetime1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762E-F618-4206-93A8-9BB186306864}" type="datetime1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Bubble_Cham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Chamber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Installation and </a:t>
            </a:r>
          </a:p>
          <a:p>
            <a:r>
              <a:rPr lang="en-US" dirty="0" smtClean="0"/>
              <a:t>Beam Test</a:t>
            </a:r>
            <a:r>
              <a:rPr lang="en-US" dirty="0"/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8624-07A8-4E32-BB46-5062AE0E24C4}" type="datetime1">
              <a:rPr lang="en-US" smtClean="0"/>
              <a:t>3/16/2014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5673664"/>
            <a:ext cx="546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wiki.jlab.org/ciswiki/index.php/Bubble_Chamber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44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Schematics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60" y="2823835"/>
            <a:ext cx="8102044" cy="3940821"/>
            <a:chOff x="733716" y="2147976"/>
            <a:chExt cx="8102044" cy="394082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6800" y="4114799"/>
              <a:ext cx="2895600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772400" y="3657600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58815" y="3534370"/>
              <a:ext cx="1" cy="338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3716" y="2147976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 K.E.</a:t>
              </a:r>
            </a:p>
            <a:p>
              <a:r>
                <a:rPr lang="en-US" sz="1200" dirty="0" smtClean="0"/>
                <a:t>3.0 – 8.7 MeV</a:t>
              </a:r>
            </a:p>
            <a:p>
              <a:r>
                <a:rPr lang="en-US" sz="1200" dirty="0" smtClean="0"/>
                <a:t>0.01 – </a:t>
              </a:r>
              <a:r>
                <a:rPr lang="en-US" sz="1200" dirty="0"/>
                <a:t>?</a:t>
              </a:r>
              <a:r>
                <a:rPr lang="en-US" sz="1200" dirty="0" smtClean="0"/>
                <a:t> µA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95754" y="3257371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Beam Pipe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30759" y="2794307"/>
              <a:ext cx="0" cy="12976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86601" y="2397695"/>
              <a:ext cx="1151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Flange Cu </a:t>
              </a:r>
            </a:p>
            <a:p>
              <a:pPr algn="ctr"/>
              <a:r>
                <a:rPr lang="en-US" sz="1200" dirty="0" smtClean="0"/>
                <a:t>Radiator/Dump</a:t>
              </a:r>
            </a:p>
            <a:p>
              <a:pPr algn="ctr"/>
              <a:r>
                <a:rPr lang="en-US" sz="1200" dirty="0"/>
                <a:t>?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mm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943600" y="4429541"/>
              <a:ext cx="0" cy="8282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34000" y="5257800"/>
              <a:ext cx="12668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Bubble Chamber</a:t>
              </a:r>
            </a:p>
            <a:p>
              <a:r>
                <a:rPr lang="en-US" sz="1200" dirty="0" smtClean="0"/>
                <a:t>Superheated N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</a:t>
              </a:r>
            </a:p>
            <a:p>
              <a:r>
                <a:rPr lang="en-US" sz="1200" dirty="0" smtClean="0"/>
                <a:t>3 cm long</a:t>
              </a:r>
            </a:p>
            <a:p>
              <a:r>
                <a:rPr lang="en-US" sz="1200" dirty="0" smtClean="0"/>
                <a:t>-5°C</a:t>
              </a:r>
              <a:r>
                <a:rPr lang="en-US" sz="1200" dirty="0" smtClean="0"/>
                <a:t>, 60 atm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3440" y="5068669"/>
              <a:ext cx="1212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Photon Dump</a:t>
              </a:r>
            </a:p>
            <a:p>
              <a:r>
                <a:rPr lang="en-US" sz="1200" dirty="0" smtClean="0"/>
                <a:t>10 cm long</a:t>
              </a:r>
            </a:p>
            <a:p>
              <a:r>
                <a:rPr lang="en-US" sz="1200" dirty="0" smtClean="0"/>
                <a:t>20 cm diameter</a:t>
              </a:r>
            </a:p>
          </p:txBody>
        </p:sp>
        <p:cxnSp>
          <p:nvCxnSpPr>
            <p:cNvPr id="28" name="Straight Arrow Connector 27"/>
            <p:cNvCxnSpPr>
              <a:endCxn id="14" idx="2"/>
            </p:cNvCxnSpPr>
            <p:nvPr/>
          </p:nvCxnSpPr>
          <p:spPr>
            <a:xfrm flipV="1">
              <a:off x="8229600" y="4572000"/>
              <a:ext cx="0" cy="5556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962400" y="3048000"/>
              <a:ext cx="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038600" y="3962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2739" y="4091940"/>
              <a:ext cx="533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2000" y="4114800"/>
              <a:ext cx="7924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456639" y="4267200"/>
              <a:ext cx="1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999440" y="493016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  Photon</a:t>
              </a:r>
            </a:p>
            <a:p>
              <a:r>
                <a:rPr lang="en-US" sz="1200" dirty="0" smtClean="0"/>
                <a:t>Collimator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371600" y="388620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5344" y="1055078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Use pure Copper and Aluminum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Flange isolated </a:t>
            </a:r>
            <a:r>
              <a:rPr lang="en-US" dirty="0" smtClean="0"/>
              <a:t>and current in EPICS readback</a:t>
            </a:r>
            <a:endParaRPr lang="en-US" dirty="0" smtClean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14945" y="5019259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082155" y="45720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91662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Requirements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55078"/>
            <a:ext cx="9144000" cy="580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Beam Properties at Radiator: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February </a:t>
            </a:r>
            <a:r>
              <a:rPr lang="en-US" sz="2400" dirty="0"/>
              <a:t>16, 2014: </a:t>
            </a:r>
            <a:r>
              <a:rPr lang="en-US" sz="2400" dirty="0" smtClean="0"/>
              <a:t>With one </a:t>
            </a:r>
            <a:r>
              <a:rPr lang="en-US" sz="2400" dirty="0"/>
              <a:t>trip/hour (all are 0L02-8 ARC </a:t>
            </a:r>
            <a:r>
              <a:rPr lang="en-US" sz="2400" dirty="0" smtClean="0"/>
              <a:t>trips) </a:t>
            </a:r>
            <a:r>
              <a:rPr lang="en-US" sz="2400" dirty="0" err="1" smtClean="0"/>
              <a:t>GMeas</a:t>
            </a:r>
            <a:r>
              <a:rPr lang="en-US" sz="2400" dirty="0" smtClean="0"/>
              <a:t> </a:t>
            </a:r>
            <a:r>
              <a:rPr lang="en-US" sz="2400" dirty="0"/>
              <a:t>are: 0L02-7 = 10.22 MV/m and 0L02-8 = 10.40 MV/m. Beam Kinetic </a:t>
            </a:r>
            <a:r>
              <a:rPr lang="en-US" sz="2400" dirty="0" smtClean="0"/>
              <a:t>Energy = 8.7 MeV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We may also need to helium </a:t>
            </a:r>
            <a:r>
              <a:rPr lang="en-US" sz="2400" dirty="0"/>
              <a:t>process the </a:t>
            </a:r>
            <a:r>
              <a:rPr lang="en-US" sz="2400" dirty="0" smtClean="0"/>
              <a:t>¼-cryounit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858695"/>
              </p:ext>
            </p:extLst>
          </p:nvPr>
        </p:nvGraphicFramePr>
        <p:xfrm>
          <a:off x="3124200" y="1773381"/>
          <a:ext cx="5562600" cy="237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2020"/>
                <a:gridCol w="1680580"/>
              </a:tblGrid>
              <a:tr h="33996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Beam Kinetic Energy, (MeV)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7.9–8.7</a:t>
                      </a:r>
                      <a:endParaRPr lang="en-US" sz="2000" b="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Current (µA)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r>
                        <a:rPr lang="en-US" sz="2000" b="0" baseline="0" dirty="0" smtClean="0"/>
                        <a:t>–?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Absolute Beam Energy Uncertainty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Relative Beam Energy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&lt;0.02%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Resolution (Spread),</a:t>
                      </a:r>
                      <a:r>
                        <a:rPr lang="el-GR" sz="2000" dirty="0" smtClean="0"/>
                        <a:t> σ</a:t>
                      </a:r>
                      <a:r>
                        <a:rPr lang="en-US" sz="2000" baseline="-25000" dirty="0" smtClean="0"/>
                        <a:t>T </a:t>
                      </a:r>
                      <a:r>
                        <a:rPr lang="en-US" sz="2000" baseline="0" dirty="0" smtClean="0"/>
                        <a:t>/T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&lt;0.06%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Size, </a:t>
                      </a: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err="1" smtClean="0"/>
                        <a:t>x,y</a:t>
                      </a:r>
                      <a:r>
                        <a:rPr lang="en-US" sz="2000" dirty="0" smtClean="0"/>
                        <a:t> (mm)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1–</a:t>
                      </a: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Safety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, Nitrous oxide </a:t>
            </a:r>
            <a:r>
              <a:rPr lang="en-US" sz="2400" dirty="0" smtClean="0"/>
              <a:t>(laughing gas)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At room temperature, it is </a:t>
            </a:r>
            <a:r>
              <a:rPr lang="en-US" sz="2000" dirty="0" smtClean="0"/>
              <a:t>colorless, </a:t>
            </a:r>
            <a:r>
              <a:rPr lang="en-US" sz="2000" dirty="0"/>
              <a:t>non-flammable gas, </a:t>
            </a:r>
            <a:r>
              <a:rPr lang="en-US" sz="2000" dirty="0" smtClean="0"/>
              <a:t>with </a:t>
            </a:r>
            <a:r>
              <a:rPr lang="en-US" sz="2000" dirty="0"/>
              <a:t>slightly sweet </a:t>
            </a:r>
            <a:r>
              <a:rPr lang="en-US" sz="2000" dirty="0" smtClean="0"/>
              <a:t>odor </a:t>
            </a:r>
            <a:r>
              <a:rPr lang="en-US" sz="2000" dirty="0"/>
              <a:t>and </a:t>
            </a:r>
            <a:r>
              <a:rPr lang="en-US" sz="2000" dirty="0" smtClean="0"/>
              <a:t>taste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</a:t>
            </a:r>
            <a:r>
              <a:rPr lang="en-US" sz="2400" dirty="0"/>
              <a:t>pressure </a:t>
            </a:r>
            <a:r>
              <a:rPr lang="en-US" sz="2400" dirty="0" smtClean="0"/>
              <a:t>system: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Design Authority: Dave Meekins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T = </a:t>
            </a:r>
            <a:r>
              <a:rPr lang="en-US" sz="2000" dirty="0" smtClean="0"/>
              <a:t>-5</a:t>
            </a:r>
            <a:r>
              <a:rPr lang="en-US" sz="2000" dirty="0" smtClean="0"/>
              <a:t>˚C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 </a:t>
            </a:r>
            <a:r>
              <a:rPr lang="en-US" sz="2000" dirty="0"/>
              <a:t>= </a:t>
            </a:r>
            <a:r>
              <a:rPr lang="en-US" sz="2000" dirty="0" smtClean="0"/>
              <a:t>60 atm 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Closed system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Volume: 135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54120" y="2118829"/>
            <a:ext cx="1428750" cy="1428750"/>
            <a:chOff x="6418016" y="1969841"/>
            <a:chExt cx="1428750" cy="1428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2926" y="2816541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OX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0677" y="5339243"/>
            <a:ext cx="1428750" cy="1428750"/>
            <a:chOff x="6418016" y="1969841"/>
            <a:chExt cx="1428750" cy="1428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2926" y="28165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8" y="574675"/>
            <a:ext cx="8229600" cy="6146800"/>
          </a:xfrm>
        </p:spPr>
      </p:pic>
    </p:spTree>
    <p:extLst>
      <p:ext uri="{BB962C8B-B14F-4D97-AF65-F5344CB8AC3E}">
        <p14:creationId xmlns:p14="http://schemas.microsoft.com/office/powerpoint/2010/main" val="15387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1248"/>
            <a:ext cx="8046720" cy="6217920"/>
          </a:xfrm>
        </p:spPr>
      </p:pic>
    </p:spTree>
    <p:extLst>
      <p:ext uri="{BB962C8B-B14F-4D97-AF65-F5344CB8AC3E}">
        <p14:creationId xmlns:p14="http://schemas.microsoft.com/office/powerpoint/2010/main" val="2648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" y="503555"/>
            <a:ext cx="8046720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178" y="762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Summer 2014 SAD:</a:t>
            </a:r>
            <a:endParaRPr lang="en-US" sz="3200" dirty="0"/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 smtClean="0"/>
              <a:t>Fast Valve after ¼ Cryounit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 smtClean="0"/>
              <a:t>New MBV0L02 Dipole Magnet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 smtClean="0"/>
              <a:t>Install Bubble </a:t>
            </a:r>
            <a:r>
              <a:rPr lang="en-US" sz="3200" dirty="0"/>
              <a:t>C</a:t>
            </a:r>
            <a:r>
              <a:rPr lang="en-US" sz="3200" dirty="0" smtClean="0"/>
              <a:t>hamber for Test Run</a:t>
            </a:r>
          </a:p>
          <a:p>
            <a:pPr marL="1028700" lvl="1" indent="-571500">
              <a:buFont typeface="+mj-lt"/>
              <a:buAutoNum type="romanUcPeriod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Schedule for October 2014 Beam Test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532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8789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Fast Valve after ¼ </a:t>
            </a:r>
            <a:r>
              <a:rPr lang="en-US" sz="3200" dirty="0"/>
              <a:t>C</a:t>
            </a:r>
            <a:r>
              <a:rPr lang="en-US" sz="3200" dirty="0" smtClean="0"/>
              <a:t>ryounit: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Heckman: ordered fast valve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Kortze: to order controller electronics, complete installation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Install Group: to move </a:t>
            </a:r>
            <a:r>
              <a:rPr lang="en-US" sz="2000" dirty="0"/>
              <a:t>DP station after cryounit to make room for </a:t>
            </a:r>
            <a:r>
              <a:rPr lang="en-US" sz="2000" dirty="0" smtClean="0"/>
              <a:t>valve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Survey/Alignment: </a:t>
            </a:r>
            <a:r>
              <a:rPr lang="en-US" sz="2000" dirty="0"/>
              <a:t>to check DP </a:t>
            </a:r>
            <a:r>
              <a:rPr lang="en-US" sz="2000" dirty="0" smtClean="0"/>
              <a:t>station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MPS: to integrate fast valve in FSD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Trigger gauge to be installed in 5D line 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30" y="2849880"/>
            <a:ext cx="5270270" cy="39319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7773" y="4343400"/>
            <a:ext cx="2685994" cy="1499383"/>
          </a:xfrm>
          <a:prstGeom prst="roundRect">
            <a:avLst>
              <a:gd name="adj" fmla="val 15840"/>
            </a:avLst>
          </a:prstGeom>
          <a:noFill/>
          <a:ln w="38100">
            <a:solidFill>
              <a:srgbClr val="C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New Fast </a:t>
            </a:r>
            <a:r>
              <a:rPr lang="en-US" sz="2000" dirty="0">
                <a:solidFill>
                  <a:schemeClr val="tx1"/>
                </a:solidFill>
              </a:rPr>
              <a:t>Valve to protect from </a:t>
            </a:r>
            <a:r>
              <a:rPr lang="en-US" sz="2000" dirty="0" smtClean="0">
                <a:solidFill>
                  <a:schemeClr val="tx1"/>
                </a:solidFill>
              </a:rPr>
              <a:t>vacuum failure in front of ¼ Cryo-unit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3093767" y="4419600"/>
            <a:ext cx="2800406" cy="673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New MBV0L02 Dipole </a:t>
            </a:r>
            <a:r>
              <a:rPr lang="en-US" sz="3200" dirty="0"/>
              <a:t>M</a:t>
            </a:r>
            <a:r>
              <a:rPr lang="en-US" sz="3200" dirty="0" smtClean="0"/>
              <a:t>agnet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Benesch/ME: to complete design, find vendor, get quotes, place order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Suleiman: to order Hall </a:t>
            </a:r>
            <a:r>
              <a:rPr lang="en-US" sz="2000" dirty="0"/>
              <a:t>P</a:t>
            </a:r>
            <a:r>
              <a:rPr lang="en-US" sz="2000" dirty="0" smtClean="0"/>
              <a:t>robe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Magnet mapping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Survey/Alignment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Power Supply: 10 A Trim 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93721"/>
            <a:ext cx="4937760" cy="368807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05000" y="3875099"/>
            <a:ext cx="1866900" cy="677959"/>
          </a:xfrm>
          <a:prstGeom prst="wedgeRoundRectCallout">
            <a:avLst>
              <a:gd name="adj1" fmla="val 73652"/>
              <a:gd name="adj2" fmla="val 6275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 Dipole</a:t>
            </a:r>
          </a:p>
        </p:txBody>
      </p:sp>
    </p:spTree>
    <p:extLst>
      <p:ext uri="{BB962C8B-B14F-4D97-AF65-F5344CB8AC3E}">
        <p14:creationId xmlns:p14="http://schemas.microsoft.com/office/powerpoint/2010/main" val="6735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476" y="3048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Install </a:t>
            </a:r>
            <a:r>
              <a:rPr lang="en-US" sz="3200" dirty="0"/>
              <a:t>B</a:t>
            </a:r>
            <a:r>
              <a:rPr lang="en-US" sz="3200" dirty="0" smtClean="0"/>
              <a:t>ubble </a:t>
            </a:r>
            <a:r>
              <a:rPr lang="en-US" sz="3200" dirty="0"/>
              <a:t>C</a:t>
            </a:r>
            <a:r>
              <a:rPr lang="en-US" sz="3200" dirty="0" smtClean="0"/>
              <a:t>hamber for Test </a:t>
            </a:r>
            <a:r>
              <a:rPr lang="en-US" sz="3200" dirty="0"/>
              <a:t>R</a:t>
            </a:r>
            <a:r>
              <a:rPr lang="en-US" sz="3200" dirty="0" smtClean="0"/>
              <a:t>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Suleiman/ME: to complete design modifications for 5D line and bubble footprint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EGG: to do vacuum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Install Group: to crane bubble chamber and hardware to tunnel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Survey/alignment to set points for bubble chamber, support alignment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Facilities: to </a:t>
            </a:r>
            <a:r>
              <a:rPr lang="en-US" sz="2000" dirty="0" smtClean="0"/>
              <a:t>provide</a:t>
            </a:r>
            <a:r>
              <a:rPr lang="en-US" sz="2000" dirty="0" smtClean="0"/>
              <a:t> </a:t>
            </a:r>
            <a:r>
              <a:rPr lang="en-US" sz="2000" dirty="0" smtClean="0"/>
              <a:t>power to Bubble Chamber Compressor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EGG: to include “No Beam” signal from Bubble chamber in laser Shutter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Suleiman/ME: design and build Photon Collimator and Photon Dump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Suleiman/ME: design cupper for Flange radiator/dump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ME: Thermal analysis of Flange radiator/dump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New beamline Components: (1) Corrector (2) Superharps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Need to have an installation plan, pre-review by late April</a:t>
            </a:r>
          </a:p>
        </p:txBody>
      </p:sp>
    </p:spTree>
    <p:extLst>
      <p:ext uri="{BB962C8B-B14F-4D97-AF65-F5344CB8AC3E}">
        <p14:creationId xmlns:p14="http://schemas.microsoft.com/office/powerpoint/2010/main" val="6735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38" y="1231049"/>
            <a:ext cx="6583678" cy="4917439"/>
          </a:xfrm>
        </p:spPr>
      </p:pic>
      <p:sp>
        <p:nvSpPr>
          <p:cNvPr id="6" name="Rounded Rectangular Callout 5"/>
          <p:cNvSpPr/>
          <p:nvPr/>
        </p:nvSpPr>
        <p:spPr>
          <a:xfrm>
            <a:off x="220437" y="1414160"/>
            <a:ext cx="914400" cy="460248"/>
          </a:xfrm>
          <a:prstGeom prst="wedgeRoundRectCallout">
            <a:avLst>
              <a:gd name="adj1" fmla="val 135577"/>
              <a:gd name="adj2" fmla="val 517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BCM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4237" y="2195269"/>
            <a:ext cx="1066800" cy="762000"/>
          </a:xfrm>
          <a:prstGeom prst="wedgeRoundRectCallout">
            <a:avLst>
              <a:gd name="adj1" fmla="val 152978"/>
              <a:gd name="adj2" fmla="val -297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014568" y="1419257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2D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4237" y="3567772"/>
            <a:ext cx="1866900" cy="677959"/>
          </a:xfrm>
          <a:prstGeom prst="wedgeRoundRectCallout">
            <a:avLst>
              <a:gd name="adj1" fmla="val 66321"/>
              <a:gd name="adj2" fmla="val -15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660552" y="5535272"/>
            <a:ext cx="1600200" cy="990600"/>
          </a:xfrm>
          <a:prstGeom prst="wedgeRoundRectCallout">
            <a:avLst>
              <a:gd name="adj1" fmla="val 23307"/>
              <a:gd name="adj2" fmla="val -463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326924" y="2030381"/>
            <a:ext cx="1547446" cy="762000"/>
          </a:xfrm>
          <a:prstGeom prst="wedgeRoundRectCallout">
            <a:avLst>
              <a:gd name="adj1" fmla="val -43759"/>
              <a:gd name="adj2" fmla="val 7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Mott Polarimeter</a:t>
            </a:r>
          </a:p>
        </p:txBody>
      </p:sp>
    </p:spTree>
    <p:extLst>
      <p:ext uri="{BB962C8B-B14F-4D97-AF65-F5344CB8AC3E}">
        <p14:creationId xmlns:p14="http://schemas.microsoft.com/office/powerpoint/2010/main" val="30345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" y="490130"/>
            <a:ext cx="4937760" cy="3688079"/>
          </a:xfrm>
          <a:prstGeom prst="rect">
            <a:avLst/>
          </a:prstGeom>
        </p:spPr>
      </p:pic>
      <p:pic>
        <p:nvPicPr>
          <p:cNvPr id="9" name="Picture 8" descr="bubbleDeviceWa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84" y="3069002"/>
            <a:ext cx="3950208" cy="295046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458558" y="1656210"/>
            <a:ext cx="1866900" cy="782190"/>
          </a:xfrm>
          <a:prstGeom prst="wedgeRoundRectCallout">
            <a:avLst>
              <a:gd name="adj1" fmla="val -69315"/>
              <a:gd name="adj2" fmla="val 135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82101" y="5219767"/>
            <a:ext cx="2191664" cy="1028633"/>
          </a:xfrm>
          <a:prstGeom prst="wedgeRoundRectCallout">
            <a:avLst>
              <a:gd name="adj1" fmla="val 65693"/>
              <a:gd name="adj2" fmla="val -348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 Chamber at HIGS</a:t>
            </a:r>
          </a:p>
          <a:p>
            <a:pPr algn="ctr"/>
            <a:r>
              <a:rPr lang="en-US" sz="2000" dirty="0" smtClean="0"/>
              <a:t>April 2013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58558" y="6119446"/>
            <a:ext cx="1866900" cy="686743"/>
          </a:xfrm>
          <a:prstGeom prst="wedgeRoundRectCallout">
            <a:avLst>
              <a:gd name="adj1" fmla="val -14684"/>
              <a:gd name="adj2" fmla="val -1980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Photon Beam</a:t>
            </a:r>
          </a:p>
          <a:p>
            <a:pPr algn="ctr"/>
            <a:r>
              <a:rPr lang="en-US" sz="2000" dirty="0"/>
              <a:t>E</a:t>
            </a:r>
            <a:r>
              <a:rPr lang="en-US" sz="2000" dirty="0" smtClean="0"/>
              <a:t>ntrance</a:t>
            </a:r>
          </a:p>
        </p:txBody>
      </p:sp>
    </p:spTree>
    <p:extLst>
      <p:ext uri="{BB962C8B-B14F-4D97-AF65-F5344CB8AC3E}">
        <p14:creationId xmlns:p14="http://schemas.microsoft.com/office/powerpoint/2010/main" val="2654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ressureVesselCutAwa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4" y="1173529"/>
            <a:ext cx="2127504" cy="2438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87493" y="2590020"/>
            <a:ext cx="3442593" cy="3749021"/>
            <a:chOff x="122237" y="2871615"/>
            <a:chExt cx="3442593" cy="3749021"/>
          </a:xfrm>
        </p:grpSpPr>
        <p:pic>
          <p:nvPicPr>
            <p:cNvPr id="6" name="Picture 5" descr="bubbleRisingN2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37" y="3816476"/>
              <a:ext cx="3429000" cy="28041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2237" y="2871615"/>
              <a:ext cx="34154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</a:t>
              </a:r>
              <a:r>
                <a:rPr lang="en-US" sz="2400" dirty="0" smtClean="0"/>
                <a:t>irst 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g</a:t>
              </a:r>
              <a:r>
                <a:rPr lang="en-US" sz="2400" dirty="0" err="1" smtClean="0"/>
                <a:t>+O</a:t>
              </a:r>
              <a:r>
                <a:rPr lang="en-US" sz="2400" dirty="0" smtClean="0">
                  <a:latin typeface="Calibri"/>
                </a:rPr>
                <a:t>→</a:t>
              </a:r>
              <a:r>
                <a:rPr lang="en-US" sz="2400" dirty="0" smtClean="0"/>
                <a:t>α+C bubble</a:t>
              </a:r>
            </a:p>
            <a:p>
              <a:pPr algn="ctr"/>
              <a:r>
                <a:rPr lang="en-US" sz="2400" dirty="0" smtClean="0"/>
                <a:t>April 2013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5830" y="5218556"/>
              <a:ext cx="3429000" cy="646556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9" name="Picture 9" descr="CIMG0029"/>
          <p:cNvPicPr>
            <a:picLocks noChangeAspect="1" noChangeArrowheads="1"/>
          </p:cNvPicPr>
          <p:nvPr/>
        </p:nvPicPr>
        <p:blipFill>
          <a:blip r:embed="rId5" cstate="print"/>
          <a:srcRect l="15382" t="13972" r="17589" b="28493"/>
          <a:stretch>
            <a:fillRect/>
          </a:stretch>
        </p:blipFill>
        <p:spPr bwMode="auto">
          <a:xfrm>
            <a:off x="301278" y="1219291"/>
            <a:ext cx="2389247" cy="27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011-10-17 15.17.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78" y="4277742"/>
            <a:ext cx="1865376" cy="2487168"/>
          </a:xfrm>
          <a:prstGeom prst="rect">
            <a:avLst/>
          </a:prstGeom>
        </p:spPr>
      </p:pic>
      <p:pic>
        <p:nvPicPr>
          <p:cNvPr id="13" name="Picture 12" descr="2011-10-27 15.59.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356" y="4588638"/>
            <a:ext cx="2487168" cy="1865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9522" y="496016"/>
            <a:ext cx="3764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Bubble Chamber</a:t>
            </a:r>
          </a:p>
          <a:p>
            <a:pPr lvl="1"/>
            <a:r>
              <a:rPr lang="en-US" sz="2800" dirty="0" smtClean="0"/>
              <a:t>T </a:t>
            </a:r>
            <a:r>
              <a:rPr lang="en-US" sz="2800" dirty="0"/>
              <a:t>= </a:t>
            </a:r>
            <a:r>
              <a:rPr lang="en-US" sz="2800" dirty="0" smtClean="0"/>
              <a:t>-5</a:t>
            </a:r>
            <a:r>
              <a:rPr lang="en-US" sz="2800" dirty="0" smtClean="0"/>
              <a:t>˚</a:t>
            </a:r>
            <a:r>
              <a:rPr lang="en-US" sz="2800" dirty="0"/>
              <a:t>C</a:t>
            </a:r>
            <a:endParaRPr lang="en-US" sz="2800" dirty="0" smtClean="0"/>
          </a:p>
          <a:p>
            <a:pPr lvl="1"/>
            <a:r>
              <a:rPr lang="en-US" sz="2800" dirty="0" smtClean="0"/>
              <a:t>P = 60 atm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611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1" y="1248826"/>
            <a:ext cx="7242048" cy="5596128"/>
          </a:xfrm>
        </p:spPr>
      </p:pic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2135533" y="2590800"/>
            <a:ext cx="578835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2135533" y="3200400"/>
            <a:ext cx="2026635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>
          <a:xfrm flipV="1">
            <a:off x="894694" y="1929804"/>
            <a:ext cx="588969" cy="1118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9368" y="4724400"/>
            <a:ext cx="2652329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Superharps t o measure </a:t>
            </a:r>
          </a:p>
          <a:p>
            <a:pPr algn="ctr"/>
            <a:r>
              <a:rPr lang="en-US" dirty="0" smtClean="0"/>
              <a:t>Beam profile and absolute</a:t>
            </a:r>
          </a:p>
          <a:p>
            <a:pPr algn="ctr"/>
            <a:r>
              <a:rPr lang="en-US" dirty="0" smtClean="0"/>
              <a:t> beam 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917" y="3048000"/>
            <a:ext cx="1273554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</a:t>
            </a:r>
            <a:r>
              <a:rPr lang="en-US" dirty="0" smtClean="0"/>
              <a:t>Dipole</a:t>
            </a:r>
            <a:endParaRPr lang="en-US" dirty="0" smtClean="0"/>
          </a:p>
          <a:p>
            <a:pPr algn="ctr"/>
            <a:r>
              <a:rPr lang="en-US" dirty="0" smtClean="0"/>
              <a:t> Magnet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25514" y="2318951"/>
            <a:ext cx="0" cy="1085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44314" y="2488902"/>
            <a:ext cx="762002" cy="1397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206314" y="2318951"/>
            <a:ext cx="1219200" cy="1707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4314" y="3886200"/>
            <a:ext cx="381001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25316" y="3371165"/>
            <a:ext cx="380998" cy="7436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06314" y="3371165"/>
            <a:ext cx="1219200" cy="329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ounded Rectangular Callout 48"/>
          <p:cNvSpPr/>
          <p:nvPr/>
        </p:nvSpPr>
        <p:spPr>
          <a:xfrm>
            <a:off x="6425514" y="1371600"/>
            <a:ext cx="2286000" cy="712127"/>
          </a:xfrm>
          <a:prstGeom prst="wedgeRoundRectCallout">
            <a:avLst>
              <a:gd name="adj1" fmla="val -47049"/>
              <a:gd name="adj2" fmla="val 11652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2014 beam test, replace with flange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564</Words>
  <Application>Microsoft Office PowerPoint</Application>
  <PresentationFormat>On-screen Show (4:3)</PresentationFormat>
  <Paragraphs>143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Bubble Chamber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Beamline</vt:lpstr>
      <vt:lpstr>Schematics</vt:lpstr>
      <vt:lpstr>Beam Requirements</vt:lpstr>
      <vt:lpstr>Safety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58</cp:revision>
  <cp:lastPrinted>2014-03-16T05:27:13Z</cp:lastPrinted>
  <dcterms:created xsi:type="dcterms:W3CDTF">2014-03-14T18:04:44Z</dcterms:created>
  <dcterms:modified xsi:type="dcterms:W3CDTF">2014-03-16T19:12:57Z</dcterms:modified>
</cp:coreProperties>
</file>