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83" r:id="rId4"/>
    <p:sldId id="258" r:id="rId5"/>
    <p:sldId id="274" r:id="rId6"/>
    <p:sldId id="275" r:id="rId7"/>
    <p:sldId id="259" r:id="rId8"/>
    <p:sldId id="260" r:id="rId9"/>
    <p:sldId id="278" r:id="rId10"/>
    <p:sldId id="261" r:id="rId11"/>
    <p:sldId id="281" r:id="rId12"/>
    <p:sldId id="282" r:id="rId13"/>
    <p:sldId id="262" r:id="rId14"/>
    <p:sldId id="263" r:id="rId15"/>
    <p:sldId id="277" r:id="rId16"/>
    <p:sldId id="271" r:id="rId17"/>
    <p:sldId id="279" r:id="rId18"/>
    <p:sldId id="280" r:id="rId19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r">
              <a:defRPr sz="1200"/>
            </a:lvl1pPr>
          </a:lstStyle>
          <a:p>
            <a:fld id="{1A358454-7E7E-4D11-A9CC-03034D96C65C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2" tIns="46186" rIns="92372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9"/>
            <a:ext cx="5547360" cy="4154805"/>
          </a:xfrm>
          <a:prstGeom prst="rect">
            <a:avLst/>
          </a:prstGeom>
        </p:spPr>
        <p:txBody>
          <a:bodyPr vert="horz" lIns="92372" tIns="46186" rIns="92372" bIns="461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4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4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r">
              <a:defRPr sz="1200"/>
            </a:lvl1pPr>
          </a:lstStyle>
          <a:p>
            <a:fld id="{4B4F006E-E2F3-4F95-9419-CB91A1D7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6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F006E-E2F3-4F95-9419-CB91A1D71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8624-07A8-4E32-BB46-5062AE0E24C4}" type="datetime1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A109-D26D-46E3-A6F1-3DF459480695}" type="datetime1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81CF-048E-4EC1-90E7-3520D8FE4726}" type="datetime1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C9A4-3BFB-4525-B26D-FE86B44027B8}" type="datetime1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BB74-DE34-4F60-8CE8-86E7FA375F6C}" type="datetime1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DA31-589B-4295-BDB4-60B2DADAADFB}" type="datetime1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4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0DC-1E16-4F08-B601-006DA0B79EBD}" type="datetime1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9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D8F-41BB-44F3-B9C1-3B38AB43482D}" type="datetime1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6EB0-4EDE-4B17-848A-AE91CBCEE340}" type="datetime1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E57-4713-4D66-B98E-A5B9F82C318E}" type="datetime1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ACC-68EB-42DE-B28A-BD13531330A4}" type="datetime1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762E-F618-4206-93A8-9BB186306864}" type="datetime1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ndex.php/Bubble_Chamb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Bubble Chamber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Installation and </a:t>
            </a:r>
          </a:p>
          <a:p>
            <a:r>
              <a:rPr lang="en-US" dirty="0" smtClean="0"/>
              <a:t>Beam Test</a:t>
            </a:r>
            <a:r>
              <a:rPr lang="en-US" dirty="0"/>
              <a:t>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8624-07A8-4E32-BB46-5062AE0E24C4}" type="datetime1">
              <a:rPr lang="en-US" smtClean="0"/>
              <a:t>3/25/2014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5673664"/>
            <a:ext cx="5465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3"/>
              </a:rPr>
              <a:t>wiki.jlab.org/ciswiki/index.php/Bubble_Chamber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14" y="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Beamline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1" y="1248826"/>
            <a:ext cx="7242048" cy="5596128"/>
          </a:xfrm>
        </p:spPr>
      </p:pic>
      <p:cxnSp>
        <p:nvCxnSpPr>
          <p:cNvPr id="9" name="Straight Arrow Connector 8"/>
          <p:cNvCxnSpPr>
            <a:stCxn id="4" idx="0"/>
          </p:cNvCxnSpPr>
          <p:nvPr/>
        </p:nvCxnSpPr>
        <p:spPr>
          <a:xfrm flipV="1">
            <a:off x="2135533" y="2489716"/>
            <a:ext cx="578835" cy="2234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0"/>
          </p:cNvCxnSpPr>
          <p:nvPr/>
        </p:nvCxnSpPr>
        <p:spPr>
          <a:xfrm flipV="1">
            <a:off x="2135533" y="3187551"/>
            <a:ext cx="2026635" cy="1536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</p:cNvCxnSpPr>
          <p:nvPr/>
        </p:nvCxnSpPr>
        <p:spPr>
          <a:xfrm flipV="1">
            <a:off x="894694" y="1929804"/>
            <a:ext cx="588969" cy="1118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9368" y="4724400"/>
            <a:ext cx="2652329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 Superharps </a:t>
            </a:r>
            <a:r>
              <a:rPr lang="en-US" dirty="0" smtClean="0"/>
              <a:t>to </a:t>
            </a:r>
            <a:r>
              <a:rPr lang="en-US" dirty="0" smtClean="0"/>
              <a:t>measure </a:t>
            </a:r>
          </a:p>
          <a:p>
            <a:pPr algn="ctr"/>
            <a:r>
              <a:rPr lang="en-US" dirty="0" smtClean="0"/>
              <a:t>Beam profile and absolute</a:t>
            </a:r>
          </a:p>
          <a:p>
            <a:pPr algn="ctr"/>
            <a:r>
              <a:rPr lang="en-US" dirty="0" smtClean="0"/>
              <a:t> beam position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917" y="3048000"/>
            <a:ext cx="1273554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Dipole</a:t>
            </a:r>
          </a:p>
          <a:p>
            <a:pPr algn="ctr"/>
            <a:r>
              <a:rPr lang="en-US" dirty="0" smtClean="0"/>
              <a:t> Magnet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425514" y="2318951"/>
            <a:ext cx="0" cy="1085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44314" y="2488902"/>
            <a:ext cx="762002" cy="13972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206314" y="2318951"/>
            <a:ext cx="1219200" cy="1707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4314" y="3886200"/>
            <a:ext cx="381001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25316" y="3371165"/>
            <a:ext cx="380998" cy="7436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06314" y="3371165"/>
            <a:ext cx="1219200" cy="329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Rounded Rectangular Callout 48"/>
          <p:cNvSpPr/>
          <p:nvPr/>
        </p:nvSpPr>
        <p:spPr>
          <a:xfrm>
            <a:off x="6425514" y="1066800"/>
            <a:ext cx="2286000" cy="1016927"/>
          </a:xfrm>
          <a:prstGeom prst="wedgeRoundRectCallout">
            <a:avLst>
              <a:gd name="adj1" fmla="val -49211"/>
              <a:gd name="adj2" fmla="val 11409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beam </a:t>
            </a:r>
            <a:r>
              <a:rPr lang="en-US" dirty="0" smtClean="0">
                <a:solidFill>
                  <a:schemeClr val="tx1"/>
                </a:solidFill>
              </a:rPr>
              <a:t>test, replace with </a:t>
            </a:r>
            <a:r>
              <a:rPr lang="en-US" dirty="0" smtClean="0">
                <a:solidFill>
                  <a:schemeClr val="tx1"/>
                </a:solidFill>
              </a:rPr>
              <a:t>flange radiator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1248"/>
            <a:ext cx="8046720" cy="6217920"/>
          </a:xfrm>
        </p:spPr>
      </p:pic>
    </p:spTree>
    <p:extLst>
      <p:ext uri="{BB962C8B-B14F-4D97-AF65-F5344CB8AC3E}">
        <p14:creationId xmlns:p14="http://schemas.microsoft.com/office/powerpoint/2010/main" val="11402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1" y="503555"/>
            <a:ext cx="8046718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44" y="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Schematics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60" y="2823835"/>
            <a:ext cx="8102044" cy="3940821"/>
            <a:chOff x="733716" y="2147976"/>
            <a:chExt cx="8102044" cy="394082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62400" y="3886200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66800" y="4114799"/>
              <a:ext cx="2895600" cy="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772400" y="3657600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658815" y="3534370"/>
              <a:ext cx="1" cy="3384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33716" y="2147976"/>
              <a:ext cx="1053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Electron K.E.</a:t>
              </a:r>
            </a:p>
            <a:p>
              <a:r>
                <a:rPr lang="en-US" sz="1200" dirty="0" smtClean="0"/>
                <a:t>3.0 – 8.7 MeV</a:t>
              </a:r>
            </a:p>
            <a:p>
              <a:r>
                <a:rPr lang="en-US" sz="1200" dirty="0" smtClean="0"/>
                <a:t>0.01 – </a:t>
              </a:r>
              <a:r>
                <a:rPr lang="en-US" sz="1200" dirty="0"/>
                <a:t>?</a:t>
              </a:r>
              <a:r>
                <a:rPr lang="en-US" sz="1200" dirty="0" smtClean="0"/>
                <a:t> µA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95754" y="3257371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 Beam Pipe</a:t>
              </a:r>
              <a:endParaRPr lang="en-US" sz="12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230759" y="2794307"/>
              <a:ext cx="0" cy="12976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386601" y="2397695"/>
              <a:ext cx="1151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Flange Cu </a:t>
              </a:r>
            </a:p>
            <a:p>
              <a:pPr algn="ctr"/>
              <a:r>
                <a:rPr lang="en-US" sz="1200" dirty="0" smtClean="0"/>
                <a:t>Radiator/Dump</a:t>
              </a:r>
            </a:p>
            <a:p>
              <a:pPr algn="ctr"/>
              <a:r>
                <a:rPr lang="en-US" sz="1200" dirty="0"/>
                <a:t>?</a:t>
              </a:r>
              <a:r>
                <a:rPr lang="en-US" sz="1200" dirty="0" smtClean="0"/>
                <a:t> mm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5943600" y="4429541"/>
              <a:ext cx="0" cy="8282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34000" y="5257800"/>
              <a:ext cx="12668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Bubble Chamber</a:t>
              </a:r>
            </a:p>
            <a:p>
              <a:r>
                <a:rPr lang="en-US" sz="1200" dirty="0" smtClean="0"/>
                <a:t>Superheated N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O</a:t>
              </a:r>
            </a:p>
            <a:p>
              <a:r>
                <a:rPr lang="en-US" sz="1200" dirty="0" smtClean="0"/>
                <a:t>3 cm long</a:t>
              </a:r>
            </a:p>
            <a:p>
              <a:r>
                <a:rPr lang="en-US" sz="1200" dirty="0" smtClean="0"/>
                <a:t>-5°C, 60 atm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3440" y="5068669"/>
              <a:ext cx="1212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 Photon Dump</a:t>
              </a:r>
            </a:p>
            <a:p>
              <a:r>
                <a:rPr lang="en-US" sz="1200" dirty="0" smtClean="0"/>
                <a:t>10 cm long</a:t>
              </a:r>
            </a:p>
            <a:p>
              <a:r>
                <a:rPr lang="en-US" sz="1200" dirty="0" smtClean="0"/>
                <a:t>20 cm diameter</a:t>
              </a:r>
            </a:p>
          </p:txBody>
        </p:sp>
        <p:cxnSp>
          <p:nvCxnSpPr>
            <p:cNvPr id="28" name="Straight Arrow Connector 27"/>
            <p:cNvCxnSpPr>
              <a:endCxn id="14" idx="2"/>
            </p:cNvCxnSpPr>
            <p:nvPr/>
          </p:nvCxnSpPr>
          <p:spPr>
            <a:xfrm flipV="1">
              <a:off x="8229600" y="4572000"/>
              <a:ext cx="0" cy="5556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62400" y="3886200"/>
              <a:ext cx="0" cy="4572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962400" y="3048000"/>
              <a:ext cx="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038600" y="39624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32739" y="4091940"/>
              <a:ext cx="533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62000" y="4114800"/>
              <a:ext cx="7924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456639" y="4267200"/>
              <a:ext cx="1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999440" y="4930169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Cu  Photon</a:t>
              </a:r>
            </a:p>
            <a:p>
              <a:r>
                <a:rPr lang="en-US" sz="1200" dirty="0" smtClean="0"/>
                <a:t>Collimator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371600" y="3886200"/>
              <a:ext cx="2590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5344" y="1055078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Use pure Copper and Aluminum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Flange isolated and current in EPICS readback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714945" y="5019259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082155" y="4572000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85724" y="5019259"/>
            <a:ext cx="73285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95709" y="4548664"/>
            <a:ext cx="73285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650403" y="5134928"/>
            <a:ext cx="1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04937" y="574452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Ceramic</a:t>
            </a:r>
          </a:p>
          <a:p>
            <a:r>
              <a:rPr lang="en-US" sz="1200" dirty="0" smtClean="0"/>
              <a:t>Insulator</a:t>
            </a:r>
          </a:p>
        </p:txBody>
      </p:sp>
    </p:spTree>
    <p:extLst>
      <p:ext uri="{BB962C8B-B14F-4D97-AF65-F5344CB8AC3E}">
        <p14:creationId xmlns:p14="http://schemas.microsoft.com/office/powerpoint/2010/main" val="25627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91662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Beam Requirements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55078"/>
            <a:ext cx="9144000" cy="5802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Beam Properties at Radiator: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February </a:t>
            </a:r>
            <a:r>
              <a:rPr lang="en-US" sz="2400" dirty="0"/>
              <a:t>16, 2014: </a:t>
            </a:r>
            <a:r>
              <a:rPr lang="en-US" sz="2400" dirty="0" smtClean="0"/>
              <a:t>With one </a:t>
            </a:r>
            <a:r>
              <a:rPr lang="en-US" sz="2400" dirty="0"/>
              <a:t>trip/hour (all are 0L02-8 ARC </a:t>
            </a:r>
            <a:r>
              <a:rPr lang="en-US" sz="2400" dirty="0" smtClean="0"/>
              <a:t>trips) </a:t>
            </a:r>
            <a:r>
              <a:rPr lang="en-US" sz="2400" dirty="0" err="1" smtClean="0"/>
              <a:t>GMeas</a:t>
            </a:r>
            <a:r>
              <a:rPr lang="en-US" sz="2400" dirty="0" smtClean="0"/>
              <a:t> </a:t>
            </a:r>
            <a:r>
              <a:rPr lang="en-US" sz="2400" dirty="0"/>
              <a:t>are: 0L02-7 = 10.22 MV/m and 0L02-8 = 10.40 MV/m. Beam Kinetic </a:t>
            </a:r>
            <a:r>
              <a:rPr lang="en-US" sz="2400" dirty="0" smtClean="0"/>
              <a:t>Energy = 8.7 MeV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We may also need to helium </a:t>
            </a:r>
            <a:r>
              <a:rPr lang="en-US" sz="2400" dirty="0"/>
              <a:t>process the </a:t>
            </a:r>
            <a:r>
              <a:rPr lang="en-US" sz="2400" dirty="0" smtClean="0"/>
              <a:t>¼-cryounit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858695"/>
              </p:ext>
            </p:extLst>
          </p:nvPr>
        </p:nvGraphicFramePr>
        <p:xfrm>
          <a:off x="3124200" y="1773381"/>
          <a:ext cx="5562600" cy="2377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2020"/>
                <a:gridCol w="1680580"/>
              </a:tblGrid>
              <a:tr h="339969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Beam Kinetic Energy, (MeV)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/>
                        <a:t>7.9–8.7</a:t>
                      </a:r>
                      <a:endParaRPr lang="en-US" sz="2000" b="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Current (µA)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0.01</a:t>
                      </a:r>
                      <a:r>
                        <a:rPr lang="en-US" sz="2000" b="0" baseline="0" dirty="0" smtClean="0"/>
                        <a:t>–?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Absolute Beam Energy Uncertainty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Relative Beam Energy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&lt;0.02%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 Resolution (Spread),</a:t>
                      </a:r>
                      <a:r>
                        <a:rPr lang="el-GR" sz="2000" dirty="0" smtClean="0"/>
                        <a:t> σ</a:t>
                      </a:r>
                      <a:r>
                        <a:rPr lang="en-US" sz="2000" baseline="-25000" dirty="0" smtClean="0"/>
                        <a:t>T </a:t>
                      </a:r>
                      <a:r>
                        <a:rPr lang="en-US" sz="2000" baseline="0" dirty="0" smtClean="0"/>
                        <a:t>/T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&lt;0.06%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Size, </a:t>
                      </a: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err="1" smtClean="0"/>
                        <a:t>x,y</a:t>
                      </a:r>
                      <a:r>
                        <a:rPr lang="en-US" sz="2000" dirty="0" smtClean="0"/>
                        <a:t> (mm)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/>
                        <a:t>1–</a:t>
                      </a:r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79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Safety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2361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Superheated liquid: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dirty="0"/>
              <a:t>, Nitrous oxide </a:t>
            </a:r>
            <a:r>
              <a:rPr lang="en-US" sz="2400" dirty="0" smtClean="0"/>
              <a:t>(laughing gas)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At room temperature, it is </a:t>
            </a:r>
            <a:r>
              <a:rPr lang="en-US" sz="2000" dirty="0" smtClean="0"/>
              <a:t>colorless, </a:t>
            </a:r>
            <a:r>
              <a:rPr lang="en-US" sz="2000" dirty="0"/>
              <a:t>non-flammable gas, </a:t>
            </a:r>
            <a:r>
              <a:rPr lang="en-US" sz="2000" dirty="0" smtClean="0"/>
              <a:t>with </a:t>
            </a:r>
            <a:r>
              <a:rPr lang="en-US" sz="2000" dirty="0"/>
              <a:t>slightly sweet </a:t>
            </a:r>
            <a:r>
              <a:rPr lang="en-US" sz="2000" dirty="0" smtClean="0"/>
              <a:t>odor </a:t>
            </a:r>
            <a:r>
              <a:rPr lang="en-US" sz="2000" dirty="0"/>
              <a:t>and </a:t>
            </a:r>
            <a:r>
              <a:rPr lang="en-US" sz="2000" dirty="0" smtClean="0"/>
              <a:t>taste</a:t>
            </a:r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High </a:t>
            </a:r>
            <a:r>
              <a:rPr lang="en-US" sz="2400" dirty="0"/>
              <a:t>pressure </a:t>
            </a:r>
            <a:r>
              <a:rPr lang="en-US" sz="2400" dirty="0" smtClean="0"/>
              <a:t>system: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Design Authority: Dave Meekins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T = </a:t>
            </a:r>
            <a:r>
              <a:rPr lang="en-US" sz="2000" dirty="0" smtClean="0"/>
              <a:t>-5˚C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P </a:t>
            </a:r>
            <a:r>
              <a:rPr lang="en-US" sz="2000" dirty="0"/>
              <a:t>= </a:t>
            </a:r>
            <a:r>
              <a:rPr lang="en-US" sz="2000" dirty="0" smtClean="0"/>
              <a:t>60 atm </a:t>
            </a:r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Buffer liquid: Mercury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Closed system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Volume: 135 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54120" y="2118829"/>
            <a:ext cx="1428750" cy="1428750"/>
            <a:chOff x="6418016" y="1969841"/>
            <a:chExt cx="1428750" cy="1428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016" y="1969841"/>
              <a:ext cx="1428750" cy="14287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48687" y="20163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62926" y="2816541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OX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84791" y="241863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1279" y="243036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10677" y="5339243"/>
            <a:ext cx="1428750" cy="1428750"/>
            <a:chOff x="6418016" y="1969841"/>
            <a:chExt cx="1428750" cy="14287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016" y="1969841"/>
              <a:ext cx="1428750" cy="14287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48687" y="20163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62926" y="28165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84791" y="241863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81279" y="243036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0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8" y="574675"/>
            <a:ext cx="8229600" cy="6146800"/>
          </a:xfrm>
        </p:spPr>
      </p:pic>
    </p:spTree>
    <p:extLst>
      <p:ext uri="{BB962C8B-B14F-4D97-AF65-F5344CB8AC3E}">
        <p14:creationId xmlns:p14="http://schemas.microsoft.com/office/powerpoint/2010/main" val="15387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1248"/>
            <a:ext cx="8046720" cy="6217920"/>
          </a:xfrm>
        </p:spPr>
      </p:pic>
    </p:spTree>
    <p:extLst>
      <p:ext uri="{BB962C8B-B14F-4D97-AF65-F5344CB8AC3E}">
        <p14:creationId xmlns:p14="http://schemas.microsoft.com/office/powerpoint/2010/main" val="21169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0" y="503555"/>
            <a:ext cx="8046720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178" y="76200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Beam Test </a:t>
            </a:r>
            <a:r>
              <a:rPr lang="en-US" sz="4000" dirty="0" smtClean="0"/>
              <a:t>Schedule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Summer </a:t>
            </a:r>
            <a:r>
              <a:rPr lang="en-US" sz="4000" dirty="0" smtClean="0"/>
              <a:t>2014 SAD:</a:t>
            </a:r>
            <a:endParaRPr lang="en-US" sz="3200" dirty="0"/>
          </a:p>
          <a:p>
            <a:pPr marL="1028700" lvl="1" indent="-571500">
              <a:buFont typeface="+mj-lt"/>
              <a:buAutoNum type="romanUcPeriod"/>
            </a:pPr>
            <a:r>
              <a:rPr lang="en-US" sz="3200" dirty="0" smtClean="0"/>
              <a:t>Fast Valve after ¼ Cryounit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3200" dirty="0" smtClean="0"/>
              <a:t>New MBV0L02 Dipole Magnet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3200" dirty="0" smtClean="0"/>
              <a:t>Install Bubble </a:t>
            </a:r>
            <a:r>
              <a:rPr lang="en-US" sz="3200" dirty="0"/>
              <a:t>C</a:t>
            </a:r>
            <a:r>
              <a:rPr lang="en-US" sz="3200" dirty="0" smtClean="0"/>
              <a:t>hamber for Test Run</a:t>
            </a:r>
          </a:p>
          <a:p>
            <a:pPr marL="1028700" lvl="1" indent="-571500">
              <a:buFont typeface="+mj-lt"/>
              <a:buAutoNum type="romanUcPeriod"/>
            </a:pP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Safety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532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79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Schedule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183321"/>
              </p:ext>
            </p:extLst>
          </p:nvPr>
        </p:nvGraphicFramePr>
        <p:xfrm>
          <a:off x="152400" y="1321727"/>
          <a:ext cx="7162800" cy="22758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810000"/>
                <a:gridCol w="3352800"/>
              </a:tblGrid>
              <a:tr h="379307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Now – May 2, 2104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5-pass to Hall D</a:t>
                      </a:r>
                      <a:endParaRPr lang="en-US" b="0" dirty="0"/>
                    </a:p>
                  </a:txBody>
                  <a:tcPr/>
                </a:tc>
              </a:tr>
              <a:tr h="379307">
                <a:tc>
                  <a:txBody>
                    <a:bodyPr/>
                    <a:lstStyle/>
                    <a:p>
                      <a:r>
                        <a:rPr lang="en-US" dirty="0" smtClean="0"/>
                        <a:t>May 3 </a:t>
                      </a:r>
                      <a:r>
                        <a:rPr lang="en-US" dirty="0" smtClean="0"/>
                        <a:t>– September 18,</a:t>
                      </a:r>
                      <a:r>
                        <a:rPr lang="en-US" baseline="0" dirty="0" smtClean="0"/>
                        <a:t>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Shutdown, CHL@4K</a:t>
                      </a:r>
                      <a:endParaRPr lang="en-US" dirty="0"/>
                    </a:p>
                  </a:txBody>
                  <a:tcPr/>
                </a:tc>
              </a:tr>
              <a:tr h="379307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19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December 22,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2.2GeV/pass</a:t>
                      </a:r>
                      <a:endParaRPr lang="en-US" dirty="0"/>
                    </a:p>
                  </a:txBody>
                  <a:tcPr/>
                </a:tc>
              </a:tr>
              <a:tr h="379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December 23, 2014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February 5,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Winter Shutdown,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CHL@2K</a:t>
                      </a:r>
                    </a:p>
                  </a:txBody>
                  <a:tcPr/>
                </a:tc>
              </a:tr>
              <a:tr h="379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February 6, 2015 – June 12,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 Physics, Hall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 Eng.</a:t>
                      </a:r>
                      <a:r>
                        <a:rPr lang="en-US" baseline="0" dirty="0" smtClean="0"/>
                        <a:t> Run</a:t>
                      </a:r>
                      <a:endParaRPr lang="en-US" dirty="0"/>
                    </a:p>
                  </a:txBody>
                  <a:tcPr/>
                </a:tc>
              </a:tr>
              <a:tr h="379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June 13,</a:t>
                      </a:r>
                      <a:r>
                        <a:rPr lang="en-US" baseline="0" dirty="0" smtClean="0"/>
                        <a:t> 2015 </a:t>
                      </a:r>
                      <a:r>
                        <a:rPr lang="en-US" dirty="0" smtClean="0"/>
                        <a:t>– </a:t>
                      </a:r>
                      <a:r>
                        <a:rPr lang="en-US" baseline="0" dirty="0" smtClean="0"/>
                        <a:t> September</a:t>
                      </a:r>
                      <a:r>
                        <a:rPr lang="en-US" dirty="0" smtClean="0"/>
                        <a:t> 10, 2015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Summer Shutdown, CHL@2K (?)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ounded Rectangular Callout 20"/>
          <p:cNvSpPr/>
          <p:nvPr/>
        </p:nvSpPr>
        <p:spPr>
          <a:xfrm>
            <a:off x="7523204" y="1752600"/>
            <a:ext cx="1468395" cy="609600"/>
          </a:xfrm>
          <a:prstGeom prst="wedgeRoundRectCallout">
            <a:avLst>
              <a:gd name="adj1" fmla="val -61488"/>
              <a:gd name="adj2" fmla="val 3019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r>
              <a:rPr lang="en-US" sz="1400" baseline="30000" dirty="0" smtClean="0">
                <a:solidFill>
                  <a:schemeClr val="tx1"/>
                </a:solidFill>
              </a:rPr>
              <a:t>st</a:t>
            </a:r>
            <a:r>
              <a:rPr lang="en-US" sz="1400" dirty="0" smtClean="0">
                <a:solidFill>
                  <a:schemeClr val="tx1"/>
                </a:solidFill>
              </a:rPr>
              <a:t> Opportunity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 October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7523205" y="2516659"/>
            <a:ext cx="1468395" cy="609600"/>
          </a:xfrm>
          <a:prstGeom prst="wedgeRoundRectCallout">
            <a:avLst>
              <a:gd name="adj1" fmla="val -62122"/>
              <a:gd name="adj2" fmla="val -20484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Opportunity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 January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7535562" y="3429000"/>
            <a:ext cx="1468395" cy="609600"/>
          </a:xfrm>
          <a:prstGeom prst="wedgeRoundRectCallout">
            <a:avLst>
              <a:gd name="adj1" fmla="val -62964"/>
              <a:gd name="adj2" fmla="val -4683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r>
              <a:rPr lang="en-US" sz="1400" baseline="30000" dirty="0" smtClean="0">
                <a:solidFill>
                  <a:schemeClr val="tx1"/>
                </a:solidFill>
              </a:rPr>
              <a:t>rd</a:t>
            </a:r>
            <a:r>
              <a:rPr lang="en-US" sz="1400" dirty="0" smtClean="0">
                <a:solidFill>
                  <a:schemeClr val="tx1"/>
                </a:solidFill>
              </a:rPr>
              <a:t> Opportunity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 Summer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05400" y="4707926"/>
            <a:ext cx="1847794" cy="1157416"/>
          </a:xfrm>
          <a:prstGeom prst="roundRect">
            <a:avLst>
              <a:gd name="adj" fmla="val 15840"/>
            </a:avLst>
          </a:prstGeom>
          <a:noFill/>
          <a:ln w="38100">
            <a:solidFill>
              <a:schemeClr val="accent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For helium processing of Cryo-modules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6029297" y="3505200"/>
            <a:ext cx="295303" cy="12027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8789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Fast Valve after ¼ </a:t>
            </a:r>
            <a:r>
              <a:rPr lang="en-US" sz="3200" dirty="0"/>
              <a:t>C</a:t>
            </a:r>
            <a:r>
              <a:rPr lang="en-US" sz="3200" dirty="0" smtClean="0"/>
              <a:t>ryounit: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Heckman: ordered fast valve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Kortze: to order controller electronics, complete installation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Install Group: to move </a:t>
            </a:r>
            <a:r>
              <a:rPr lang="en-US" sz="2000" dirty="0"/>
              <a:t>DP station after cryounit to make room for </a:t>
            </a:r>
            <a:r>
              <a:rPr lang="en-US" sz="2000" dirty="0" smtClean="0"/>
              <a:t>valve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Survey/Alignment: </a:t>
            </a:r>
            <a:r>
              <a:rPr lang="en-US" sz="2000" dirty="0"/>
              <a:t>to check DP </a:t>
            </a:r>
            <a:r>
              <a:rPr lang="en-US" sz="2000" dirty="0" smtClean="0"/>
              <a:t>station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MPS: to integrate fast valve in FSD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Trigger gauge to be installed in 5D line 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30" y="2849880"/>
            <a:ext cx="5270270" cy="39319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7773" y="4343400"/>
            <a:ext cx="2685994" cy="1499383"/>
          </a:xfrm>
          <a:prstGeom prst="roundRect">
            <a:avLst>
              <a:gd name="adj" fmla="val 15840"/>
            </a:avLst>
          </a:prstGeom>
          <a:noFill/>
          <a:ln w="38100">
            <a:solidFill>
              <a:srgbClr val="C0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New Fast </a:t>
            </a:r>
            <a:r>
              <a:rPr lang="en-US" sz="2000" dirty="0">
                <a:solidFill>
                  <a:schemeClr val="tx1"/>
                </a:solidFill>
              </a:rPr>
              <a:t>Valve to protect from </a:t>
            </a:r>
            <a:r>
              <a:rPr lang="en-US" sz="2000" dirty="0" smtClean="0">
                <a:solidFill>
                  <a:schemeClr val="tx1"/>
                </a:solidFill>
              </a:rPr>
              <a:t>vacuum failure in front of ¼ Cryo-unit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3093767" y="4419600"/>
            <a:ext cx="2800406" cy="673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New MBV0L02 Dipole </a:t>
            </a:r>
            <a:r>
              <a:rPr lang="en-US" sz="3200" dirty="0"/>
              <a:t>M</a:t>
            </a:r>
            <a:r>
              <a:rPr lang="en-US" sz="3200" dirty="0" smtClean="0"/>
              <a:t>agnet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Benesch/ME: to complete design, find vendor, get quotes, place order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Suleiman: to order Hall </a:t>
            </a:r>
            <a:r>
              <a:rPr lang="en-US" sz="2000" dirty="0"/>
              <a:t>P</a:t>
            </a:r>
            <a:r>
              <a:rPr lang="en-US" sz="2000" dirty="0" smtClean="0"/>
              <a:t>robe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Controls: </a:t>
            </a:r>
            <a:r>
              <a:rPr lang="en-US" sz="2000" dirty="0" smtClean="0"/>
              <a:t>Hall Probe </a:t>
            </a:r>
            <a:r>
              <a:rPr lang="en-US" sz="2000" dirty="0"/>
              <a:t>communication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Magnet mapping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Survey/Alignment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Power Supply: 10 A Trim 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93721"/>
            <a:ext cx="4937760" cy="368807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05000" y="3875099"/>
            <a:ext cx="1866900" cy="677959"/>
          </a:xfrm>
          <a:prstGeom prst="wedgeRoundRectCallout">
            <a:avLst>
              <a:gd name="adj1" fmla="val 73652"/>
              <a:gd name="adj2" fmla="val 6275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 Dipole</a:t>
            </a:r>
          </a:p>
        </p:txBody>
      </p:sp>
    </p:spTree>
    <p:extLst>
      <p:ext uri="{BB962C8B-B14F-4D97-AF65-F5344CB8AC3E}">
        <p14:creationId xmlns:p14="http://schemas.microsoft.com/office/powerpoint/2010/main" val="6735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6476" y="30480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Install </a:t>
            </a:r>
            <a:r>
              <a:rPr lang="en-US" sz="3200" dirty="0"/>
              <a:t>B</a:t>
            </a:r>
            <a:r>
              <a:rPr lang="en-US" sz="3200" dirty="0" smtClean="0"/>
              <a:t>ubble </a:t>
            </a:r>
            <a:r>
              <a:rPr lang="en-US" sz="3200" dirty="0"/>
              <a:t>C</a:t>
            </a:r>
            <a:r>
              <a:rPr lang="en-US" sz="3200" dirty="0" smtClean="0"/>
              <a:t>hamber for Test </a:t>
            </a:r>
            <a:r>
              <a:rPr lang="en-US" sz="3200" dirty="0"/>
              <a:t>R</a:t>
            </a:r>
            <a:r>
              <a:rPr lang="en-US" sz="3200" dirty="0" smtClean="0"/>
              <a:t>un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Suleiman/ME: to complete design modifications for 5D line and bubble footprint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EGG: to do vacuum 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Install Group: to crane bubble chamber and hardware to tunnel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Survey/Alignment: </a:t>
            </a:r>
            <a:r>
              <a:rPr lang="en-US" sz="2000" dirty="0" smtClean="0"/>
              <a:t>to set points for bubble chamber, support alignment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Facilities: to provide power to Bubble Chamber Chiller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EGG: to include “No Beam” signal from Bubble chamber in laser Shutter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Suleiman/ME: design cupper for Flange </a:t>
            </a:r>
            <a:r>
              <a:rPr lang="en-US" sz="2000" dirty="0" smtClean="0"/>
              <a:t>radiator/dump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ME: Thermal analysis of Flange </a:t>
            </a:r>
            <a:r>
              <a:rPr lang="en-US" sz="2000" dirty="0" smtClean="0"/>
              <a:t>radiator/dump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Suleiman/ME</a:t>
            </a:r>
            <a:r>
              <a:rPr lang="en-US" sz="2000" dirty="0" smtClean="0"/>
              <a:t>: design and build Photon Collimator and Photon Dump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New </a:t>
            </a:r>
            <a:r>
              <a:rPr lang="en-US" sz="2000" dirty="0" smtClean="0"/>
              <a:t>beamline Components: (1) Corrector (2) Superharps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Need to have an installation plan, pre-review by late April</a:t>
            </a:r>
          </a:p>
        </p:txBody>
      </p:sp>
    </p:spTree>
    <p:extLst>
      <p:ext uri="{BB962C8B-B14F-4D97-AF65-F5344CB8AC3E}">
        <p14:creationId xmlns:p14="http://schemas.microsoft.com/office/powerpoint/2010/main" val="6735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38" y="1231049"/>
            <a:ext cx="6583678" cy="4917439"/>
          </a:xfrm>
        </p:spPr>
      </p:pic>
      <p:sp>
        <p:nvSpPr>
          <p:cNvPr id="6" name="Rounded Rectangular Callout 5"/>
          <p:cNvSpPr/>
          <p:nvPr/>
        </p:nvSpPr>
        <p:spPr>
          <a:xfrm>
            <a:off x="220437" y="1414160"/>
            <a:ext cx="914400" cy="460248"/>
          </a:xfrm>
          <a:prstGeom prst="wedgeRoundRectCallout">
            <a:avLst>
              <a:gd name="adj1" fmla="val 135577"/>
              <a:gd name="adj2" fmla="val 517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BCM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44237" y="2195269"/>
            <a:ext cx="1066800" cy="762000"/>
          </a:xfrm>
          <a:prstGeom prst="wedgeRoundRectCallout">
            <a:avLst>
              <a:gd name="adj1" fmla="val 152978"/>
              <a:gd name="adj2" fmla="val -297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Dipole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014568" y="1419257"/>
            <a:ext cx="1752600" cy="762000"/>
          </a:xfrm>
          <a:prstGeom prst="wedgeRoundRectCallout">
            <a:avLst>
              <a:gd name="adj1" fmla="val 29899"/>
              <a:gd name="adj2" fmla="val 1117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2D</a:t>
            </a:r>
          </a:p>
          <a:p>
            <a:pPr algn="ctr"/>
            <a:r>
              <a:rPr lang="en-US" sz="2000" dirty="0" smtClean="0"/>
              <a:t>Spectrometer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44237" y="3567772"/>
            <a:ext cx="1866900" cy="677959"/>
          </a:xfrm>
          <a:prstGeom prst="wedgeRoundRectCallout">
            <a:avLst>
              <a:gd name="adj1" fmla="val 66321"/>
              <a:gd name="adj2" fmla="val -15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5D Spectrometer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660552" y="5535272"/>
            <a:ext cx="1600200" cy="990600"/>
          </a:xfrm>
          <a:prstGeom prst="wedgeRoundRectCallout">
            <a:avLst>
              <a:gd name="adj1" fmla="val 23307"/>
              <a:gd name="adj2" fmla="val -463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location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326924" y="2030381"/>
            <a:ext cx="1547446" cy="762000"/>
          </a:xfrm>
          <a:prstGeom prst="wedgeRoundRectCallout">
            <a:avLst>
              <a:gd name="adj1" fmla="val -43759"/>
              <a:gd name="adj2" fmla="val 717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Mott Polarimeter</a:t>
            </a:r>
          </a:p>
        </p:txBody>
      </p:sp>
    </p:spTree>
    <p:extLst>
      <p:ext uri="{BB962C8B-B14F-4D97-AF65-F5344CB8AC3E}">
        <p14:creationId xmlns:p14="http://schemas.microsoft.com/office/powerpoint/2010/main" val="30345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1" y="490130"/>
            <a:ext cx="4937760" cy="3688079"/>
          </a:xfrm>
          <a:prstGeom prst="rect">
            <a:avLst/>
          </a:prstGeom>
        </p:spPr>
      </p:pic>
      <p:pic>
        <p:nvPicPr>
          <p:cNvPr id="9" name="Picture 8" descr="bubbleDeviceWa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84" y="3069002"/>
            <a:ext cx="3950208" cy="2950464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458558" y="1656210"/>
            <a:ext cx="1866900" cy="782190"/>
          </a:xfrm>
          <a:prstGeom prst="wedgeRoundRectCallout">
            <a:avLst>
              <a:gd name="adj1" fmla="val -69315"/>
              <a:gd name="adj2" fmla="val 1354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5D Spectrometer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82101" y="5219767"/>
            <a:ext cx="2191664" cy="1028633"/>
          </a:xfrm>
          <a:prstGeom prst="wedgeRoundRectCallout">
            <a:avLst>
              <a:gd name="adj1" fmla="val 65693"/>
              <a:gd name="adj2" fmla="val -3487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 Chamber at HIGS</a:t>
            </a:r>
          </a:p>
          <a:p>
            <a:pPr algn="ctr"/>
            <a:r>
              <a:rPr lang="en-US" sz="2000" dirty="0" smtClean="0"/>
              <a:t>April 2013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458558" y="6119446"/>
            <a:ext cx="1866900" cy="686743"/>
          </a:xfrm>
          <a:prstGeom prst="wedgeRoundRectCallout">
            <a:avLst>
              <a:gd name="adj1" fmla="val -14684"/>
              <a:gd name="adj2" fmla="val -1980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Photon Beam</a:t>
            </a:r>
          </a:p>
          <a:p>
            <a:pPr algn="ctr"/>
            <a:r>
              <a:rPr lang="en-US" sz="2000" dirty="0"/>
              <a:t>E</a:t>
            </a:r>
            <a:r>
              <a:rPr lang="en-US" sz="2000" dirty="0" smtClean="0"/>
              <a:t>ntrance</a:t>
            </a:r>
          </a:p>
        </p:txBody>
      </p:sp>
    </p:spTree>
    <p:extLst>
      <p:ext uri="{BB962C8B-B14F-4D97-AF65-F5344CB8AC3E}">
        <p14:creationId xmlns:p14="http://schemas.microsoft.com/office/powerpoint/2010/main" val="2654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PressureVesselCutAwa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4" y="1173529"/>
            <a:ext cx="2127504" cy="2438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87493" y="2590020"/>
            <a:ext cx="3442593" cy="3749021"/>
            <a:chOff x="122237" y="2871615"/>
            <a:chExt cx="3442593" cy="3749021"/>
          </a:xfrm>
        </p:grpSpPr>
        <p:pic>
          <p:nvPicPr>
            <p:cNvPr id="6" name="Picture 5" descr="bubbleRisingN2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37" y="3816476"/>
              <a:ext cx="3429000" cy="28041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2237" y="2871615"/>
              <a:ext cx="34154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</a:t>
              </a:r>
              <a:r>
                <a:rPr lang="en-US" sz="2400" dirty="0" smtClean="0"/>
                <a:t>irst 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g</a:t>
              </a:r>
              <a:r>
                <a:rPr lang="en-US" sz="2400" dirty="0" err="1" smtClean="0"/>
                <a:t>+O</a:t>
              </a:r>
              <a:r>
                <a:rPr lang="en-US" sz="2400" dirty="0" smtClean="0">
                  <a:latin typeface="Calibri"/>
                </a:rPr>
                <a:t>→</a:t>
              </a:r>
              <a:r>
                <a:rPr lang="en-US" sz="2400" dirty="0" smtClean="0"/>
                <a:t>α+C bubble</a:t>
              </a:r>
            </a:p>
            <a:p>
              <a:pPr algn="ctr"/>
              <a:r>
                <a:rPr lang="en-US" sz="2400" dirty="0" smtClean="0"/>
                <a:t>April 2013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5830" y="5218556"/>
              <a:ext cx="3429000" cy="646556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pic>
        <p:nvPicPr>
          <p:cNvPr id="9" name="Picture 9" descr="CIMG0029"/>
          <p:cNvPicPr>
            <a:picLocks noChangeAspect="1" noChangeArrowheads="1"/>
          </p:cNvPicPr>
          <p:nvPr/>
        </p:nvPicPr>
        <p:blipFill>
          <a:blip r:embed="rId5" cstate="print"/>
          <a:srcRect l="15382" t="13972" r="17589" b="28493"/>
          <a:stretch>
            <a:fillRect/>
          </a:stretch>
        </p:blipFill>
        <p:spPr bwMode="auto">
          <a:xfrm>
            <a:off x="301278" y="1219291"/>
            <a:ext cx="2389247" cy="274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2011-10-17 15.17.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78" y="4277742"/>
            <a:ext cx="1865376" cy="2487168"/>
          </a:xfrm>
          <a:prstGeom prst="rect">
            <a:avLst/>
          </a:prstGeom>
        </p:spPr>
      </p:pic>
      <p:pic>
        <p:nvPicPr>
          <p:cNvPr id="13" name="Picture 12" descr="2011-10-27 15.59.2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356" y="4588638"/>
            <a:ext cx="2487168" cy="1865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79522" y="496016"/>
            <a:ext cx="3764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Bubble Chamber</a:t>
            </a:r>
          </a:p>
          <a:p>
            <a:pPr lvl="1"/>
            <a:r>
              <a:rPr lang="en-US" sz="2800" dirty="0" smtClean="0"/>
              <a:t>T </a:t>
            </a:r>
            <a:r>
              <a:rPr lang="en-US" sz="2800" dirty="0"/>
              <a:t>= </a:t>
            </a:r>
            <a:r>
              <a:rPr lang="en-US" sz="2800" dirty="0" smtClean="0"/>
              <a:t>-5˚</a:t>
            </a:r>
            <a:r>
              <a:rPr lang="en-US" sz="2800" dirty="0"/>
              <a:t>C</a:t>
            </a:r>
            <a:endParaRPr lang="en-US" sz="2800" dirty="0" smtClean="0"/>
          </a:p>
          <a:p>
            <a:pPr lvl="1"/>
            <a:r>
              <a:rPr lang="en-US" sz="2800" dirty="0" smtClean="0"/>
              <a:t>P = 60 atm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7611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664</Words>
  <Application>Microsoft Office PowerPoint</Application>
  <PresentationFormat>On-screen Show (4:3)</PresentationFormat>
  <Paragraphs>170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Bubble Chamber</vt:lpstr>
      <vt:lpstr>PowerPoint Presentation</vt:lpstr>
      <vt:lpstr>Schedule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Beamline</vt:lpstr>
      <vt:lpstr>PowerPoint Presentation</vt:lpstr>
      <vt:lpstr>PowerPoint Presentation</vt:lpstr>
      <vt:lpstr>Schematics</vt:lpstr>
      <vt:lpstr>Beam Requirements</vt:lpstr>
      <vt:lpstr>Safety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73</cp:revision>
  <cp:lastPrinted>2014-03-16T05:27:13Z</cp:lastPrinted>
  <dcterms:created xsi:type="dcterms:W3CDTF">2014-03-14T18:04:44Z</dcterms:created>
  <dcterms:modified xsi:type="dcterms:W3CDTF">2014-03-25T13:35:18Z</dcterms:modified>
</cp:coreProperties>
</file>