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1148000" cy="32918400"/>
  <p:notesSz cx="7023100" cy="9309100"/>
  <p:defaultTextStyle>
    <a:defPPr>
      <a:defRPr lang="en-US"/>
    </a:defPPr>
    <a:lvl1pPr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2114550" indent="-1657350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4230688" indent="-3316288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6346825" indent="-4975225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8462963" indent="-6634163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9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8FC"/>
    <a:srgbClr val="D6D1FB"/>
    <a:srgbClr val="0078D2"/>
    <a:srgbClr val="BAB2F8"/>
    <a:srgbClr val="3333CC"/>
    <a:srgbClr val="CCC6FA"/>
    <a:srgbClr val="B1A7F7"/>
    <a:srgbClr val="B3E21C"/>
    <a:srgbClr val="7D7DED"/>
    <a:srgbClr val="899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427" autoAdjust="0"/>
  </p:normalViewPr>
  <p:slideViewPr>
    <p:cSldViewPr>
      <p:cViewPr>
        <p:scale>
          <a:sx n="60" d="100"/>
          <a:sy n="60" d="100"/>
        </p:scale>
        <p:origin x="-3546" y="-888"/>
      </p:cViewPr>
      <p:guideLst>
        <p:guide orient="horz" pos="10368"/>
        <p:guide pos="12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mun\Documents\0.%20PROJECTS\LDRD\GTS\GTS%20Laser%20Calibration_lates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mun\Documents\0.%20PROJECTS\LDRD\GTS\Magnetized%20Beam%20Data\Laser%20power%20vs%20bunch%20charg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79926748217956"/>
          <c:y val="5.2097435189022434E-2"/>
          <c:w val="0.80612212931159699"/>
          <c:h val="0.7728873117833955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'0.436mm 0.9mm Measure &amp; GPT'!$I$3:$K$3</c:f>
              <c:strCache>
                <c:ptCount val="1"/>
                <c:pt idx="0">
                  <c:v>0.44 mm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trendline>
            <c:spPr>
              <a:ln>
                <a:solidFill>
                  <a:srgbClr val="0000FF"/>
                </a:solidFill>
                <a:prstDash val="lgDash"/>
              </a:ln>
            </c:spPr>
            <c:trendlineType val="linear"/>
            <c:forward val="50"/>
            <c:intercept val="0"/>
            <c:dispRSqr val="0"/>
            <c:dispEq val="0"/>
          </c:trendline>
          <c:xVal>
            <c:numRef>
              <c:f>'0.436mm 0.9mm Measure &amp; GPT'!$H$5:$H$15</c:f>
              <c:numCache>
                <c:formatCode>General</c:formatCode>
                <c:ptCount val="11"/>
                <c:pt idx="0">
                  <c:v>0</c:v>
                </c:pt>
                <c:pt idx="1">
                  <c:v>90.649999999999991</c:v>
                </c:pt>
                <c:pt idx="2">
                  <c:v>217.56</c:v>
                </c:pt>
                <c:pt idx="3">
                  <c:v>344.46999999999997</c:v>
                </c:pt>
                <c:pt idx="4">
                  <c:v>435.12</c:v>
                </c:pt>
                <c:pt idx="5">
                  <c:v>543.9</c:v>
                </c:pt>
                <c:pt idx="6">
                  <c:v>725.19999999999993</c:v>
                </c:pt>
                <c:pt idx="7">
                  <c:v>906.5</c:v>
                </c:pt>
                <c:pt idx="8">
                  <c:v>1087.8</c:v>
                </c:pt>
                <c:pt idx="9">
                  <c:v>1269.0999999999999</c:v>
                </c:pt>
                <c:pt idx="10">
                  <c:v>1450.3999999999999</c:v>
                </c:pt>
              </c:numCache>
            </c:numRef>
          </c:xVal>
          <c:yVal>
            <c:numRef>
              <c:f>'0.436mm 0.9mm Measure &amp; GPT'!$L$5:$L$15</c:f>
              <c:numCache>
                <c:formatCode>General</c:formatCode>
                <c:ptCount val="11"/>
                <c:pt idx="0">
                  <c:v>0</c:v>
                </c:pt>
                <c:pt idx="1">
                  <c:v>0.36479644877642403</c:v>
                </c:pt>
                <c:pt idx="2">
                  <c:v>0.90000471895678569</c:v>
                </c:pt>
                <c:pt idx="3">
                  <c:v>1.4728603291989675</c:v>
                </c:pt>
                <c:pt idx="4">
                  <c:v>1.8618437875796348</c:v>
                </c:pt>
                <c:pt idx="5">
                  <c:v>2.4095572556849811</c:v>
                </c:pt>
                <c:pt idx="6">
                  <c:v>3.3561875799132488</c:v>
                </c:pt>
                <c:pt idx="7">
                  <c:v>4.2717779785392498</c:v>
                </c:pt>
                <c:pt idx="8">
                  <c:v>5.0409385078601172</c:v>
                </c:pt>
                <c:pt idx="9">
                  <c:v>5.8738130382006908</c:v>
                </c:pt>
                <c:pt idx="10">
                  <c:v>6.53171198755002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488-4D07-8D9C-3EABBE8394F4}"/>
            </c:ext>
          </c:extLst>
        </c:ser>
        <c:ser>
          <c:idx val="3"/>
          <c:order val="1"/>
          <c:tx>
            <c:strRef>
              <c:f>'0.436mm 0.9mm Measure &amp; GPT'!$C$3:$E$3</c:f>
              <c:strCache>
                <c:ptCount val="1"/>
                <c:pt idx="0">
                  <c:v>0.90 mm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trendline>
            <c:spPr>
              <a:ln>
                <a:solidFill>
                  <a:srgbClr val="C00000"/>
                </a:solidFill>
                <a:prstDash val="dashDot"/>
              </a:ln>
            </c:spPr>
            <c:trendlineType val="linear"/>
            <c:forward val="600"/>
            <c:intercept val="0.6306400000000002"/>
            <c:dispRSqr val="0"/>
            <c:dispEq val="0"/>
          </c:trendline>
          <c:xVal>
            <c:numRef>
              <c:f>'0.436mm 0.9mm Measure &amp; GPT'!$B$5:$B$11</c:f>
              <c:numCache>
                <c:formatCode>General</c:formatCode>
                <c:ptCount val="7"/>
                <c:pt idx="0">
                  <c:v>0</c:v>
                </c:pt>
                <c:pt idx="1">
                  <c:v>90.649999999999991</c:v>
                </c:pt>
                <c:pt idx="2">
                  <c:v>217.56</c:v>
                </c:pt>
                <c:pt idx="3">
                  <c:v>344.46999999999997</c:v>
                </c:pt>
                <c:pt idx="4">
                  <c:v>543.9</c:v>
                </c:pt>
                <c:pt idx="5">
                  <c:v>725.19999999999993</c:v>
                </c:pt>
                <c:pt idx="6">
                  <c:v>906.5</c:v>
                </c:pt>
              </c:numCache>
            </c:numRef>
          </c:xVal>
          <c:yVal>
            <c:numRef>
              <c:f>'0.436mm 0.9mm Measure &amp; GPT'!$E$5:$E$11</c:f>
              <c:numCache>
                <c:formatCode>General</c:formatCode>
                <c:ptCount val="7"/>
                <c:pt idx="0">
                  <c:v>0.63064833306685275</c:v>
                </c:pt>
                <c:pt idx="1">
                  <c:v>1.8850093368469025</c:v>
                </c:pt>
                <c:pt idx="2">
                  <c:v>4.3202292902113424</c:v>
                </c:pt>
                <c:pt idx="3">
                  <c:v>6.9325384311953151</c:v>
                </c:pt>
                <c:pt idx="4">
                  <c:v>11.303603045047186</c:v>
                </c:pt>
                <c:pt idx="5">
                  <c:v>14.91750444477896</c:v>
                </c:pt>
                <c:pt idx="6">
                  <c:v>19.327832637158259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488-4D07-8D9C-3EABBE8394F4}"/>
            </c:ext>
          </c:extLst>
        </c:ser>
        <c:ser>
          <c:idx val="0"/>
          <c:order val="2"/>
          <c:marker>
            <c:symbol val="diamond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Pt>
            <c:idx val="0"/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488-4D07-8D9C-3EABBE8394F4}"/>
              </c:ext>
            </c:extLst>
          </c:dPt>
          <c:xVal>
            <c:numRef>
              <c:f>'0.436mm 0.9mm Measure &amp; GPT'!$B$12</c:f>
              <c:numCache>
                <c:formatCode>General</c:formatCode>
                <c:ptCount val="1"/>
                <c:pt idx="0">
                  <c:v>1450.3999999999999</c:v>
                </c:pt>
              </c:numCache>
            </c:numRef>
          </c:xVal>
          <c:yVal>
            <c:numRef>
              <c:f>'0.436mm 0.9mm Measure &amp; GPT'!$D$12</c:f>
              <c:numCache>
                <c:formatCode>General</c:formatCode>
                <c:ptCount val="1"/>
                <c:pt idx="0">
                  <c:v>26.754799999999999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488-4D07-8D9C-3EABBE8394F4}"/>
            </c:ext>
          </c:extLst>
        </c:ser>
        <c:ser>
          <c:idx val="4"/>
          <c:order val="3"/>
          <c:tx>
            <c:strRef>
              <c:f>'0.436mm 0.9mm Measure &amp; GPT'!$A$37:$C$37</c:f>
              <c:strCache>
                <c:ptCount val="1"/>
                <c:pt idx="0">
                  <c:v>0.44 mm (GPT simulation)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rgbClr val="0000FF"/>
                </a:solidFill>
              </a:ln>
            </c:spPr>
          </c:marker>
          <c:xVal>
            <c:numRef>
              <c:f>'0.436mm 0.9mm Measure &amp; GPT'!$B$41:$B$51</c:f>
              <c:numCache>
                <c:formatCode>General</c:formatCode>
                <c:ptCount val="11"/>
                <c:pt idx="0">
                  <c:v>0</c:v>
                </c:pt>
                <c:pt idx="1">
                  <c:v>90.649999999999991</c:v>
                </c:pt>
                <c:pt idx="2">
                  <c:v>217.56</c:v>
                </c:pt>
                <c:pt idx="3">
                  <c:v>344.46999999999997</c:v>
                </c:pt>
                <c:pt idx="4">
                  <c:v>435.12</c:v>
                </c:pt>
                <c:pt idx="5">
                  <c:v>543.9</c:v>
                </c:pt>
                <c:pt idx="6">
                  <c:v>725.19999999999993</c:v>
                </c:pt>
                <c:pt idx="7">
                  <c:v>906.5</c:v>
                </c:pt>
                <c:pt idx="8">
                  <c:v>1087.8</c:v>
                </c:pt>
                <c:pt idx="9">
                  <c:v>1269.0999999999999</c:v>
                </c:pt>
                <c:pt idx="10">
                  <c:v>1450.3999999999999</c:v>
                </c:pt>
              </c:numCache>
            </c:numRef>
          </c:xVal>
          <c:yVal>
            <c:numRef>
              <c:f>'0.436mm 0.9mm Measure &amp; GPT'!$C$41:$C$51</c:f>
              <c:numCache>
                <c:formatCode>General</c:formatCode>
                <c:ptCount val="11"/>
                <c:pt idx="0">
                  <c:v>0.28110244423623731</c:v>
                </c:pt>
                <c:pt idx="1">
                  <c:v>0.51772744719309738</c:v>
                </c:pt>
                <c:pt idx="2">
                  <c:v>1.1200173755011209</c:v>
                </c:pt>
                <c:pt idx="3">
                  <c:v>1.7091607318040245</c:v>
                </c:pt>
                <c:pt idx="4">
                  <c:v>2.1322364846098525</c:v>
                </c:pt>
                <c:pt idx="5">
                  <c:v>2.6532806140595104</c:v>
                </c:pt>
                <c:pt idx="6">
                  <c:v>3.3238490551780733</c:v>
                </c:pt>
                <c:pt idx="7">
                  <c:v>4.4137755652422239</c:v>
                </c:pt>
                <c:pt idx="8">
                  <c:v>5.07372045706032</c:v>
                </c:pt>
                <c:pt idx="9">
                  <c:v>6.0372084907216275</c:v>
                </c:pt>
                <c:pt idx="10">
                  <c:v>6.5513899718522524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E488-4D07-8D9C-3EABBE8394F4}"/>
            </c:ext>
          </c:extLst>
        </c:ser>
        <c:ser>
          <c:idx val="1"/>
          <c:order val="4"/>
          <c:tx>
            <c:strRef>
              <c:f>'0.436mm 0.9mm Measure &amp; GPT'!$A$24:$F$24</c:f>
              <c:strCache>
                <c:ptCount val="1"/>
                <c:pt idx="0">
                  <c:v>0.90 mm (GPT simulation)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noFill/>
              <a:ln w="12700">
                <a:solidFill>
                  <a:srgbClr val="C00000"/>
                </a:solidFill>
              </a:ln>
            </c:spPr>
          </c:marker>
          <c:xVal>
            <c:numRef>
              <c:f>'0.436mm 0.9mm Measure &amp; GPT'!$B$28:$B$34</c:f>
              <c:numCache>
                <c:formatCode>General</c:formatCode>
                <c:ptCount val="7"/>
                <c:pt idx="0">
                  <c:v>0</c:v>
                </c:pt>
                <c:pt idx="1">
                  <c:v>90.649999999999991</c:v>
                </c:pt>
                <c:pt idx="2">
                  <c:v>217.56</c:v>
                </c:pt>
                <c:pt idx="3">
                  <c:v>344.46999999999997</c:v>
                </c:pt>
                <c:pt idx="4">
                  <c:v>435.12</c:v>
                </c:pt>
                <c:pt idx="5">
                  <c:v>543.9</c:v>
                </c:pt>
                <c:pt idx="6">
                  <c:v>725.19999999999993</c:v>
                </c:pt>
              </c:numCache>
            </c:numRef>
          </c:xVal>
          <c:yVal>
            <c:numRef>
              <c:f>'0.436mm 0.9mm Measure &amp; GPT'!$F$28:$F$34</c:f>
              <c:numCache>
                <c:formatCode>General</c:formatCode>
                <c:ptCount val="7"/>
                <c:pt idx="0">
                  <c:v>0.5812762969528863</c:v>
                </c:pt>
                <c:pt idx="1">
                  <c:v>2.0574488208342294</c:v>
                </c:pt>
                <c:pt idx="2">
                  <c:v>4.6321478784847141</c:v>
                </c:pt>
                <c:pt idx="3">
                  <c:v>7.2702333195032054</c:v>
                </c:pt>
                <c:pt idx="4">
                  <c:v>9.9724515328430581</c:v>
                </c:pt>
                <c:pt idx="5">
                  <c:v>12.024987556090991</c:v>
                </c:pt>
                <c:pt idx="6">
                  <c:v>14.128032687241344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E488-4D07-8D9C-3EABBE839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03328"/>
        <c:axId val="40809984"/>
      </c:scatterChart>
      <c:valAx>
        <c:axId val="40803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i="0" baseline="0" dirty="0" err="1" smtClean="0">
                    <a:effectLst/>
                  </a:rPr>
                  <a:t>B</a:t>
                </a:r>
                <a:r>
                  <a:rPr lang="en-US" sz="2400" b="1" i="0" baseline="-25000" dirty="0" err="1" smtClean="0">
                    <a:effectLst/>
                  </a:rPr>
                  <a:t>z</a:t>
                </a:r>
                <a:r>
                  <a:rPr lang="en-US" sz="2400" b="1" i="0" baseline="0" dirty="0" err="1" smtClean="0">
                    <a:effectLst/>
                  </a:rPr>
                  <a:t>@cathode</a:t>
                </a:r>
                <a:r>
                  <a:rPr lang="en-US" sz="2400" b="1" i="0" baseline="0" dirty="0" smtClean="0">
                    <a:effectLst/>
                  </a:rPr>
                  <a:t>, G</a:t>
                </a:r>
                <a:endParaRPr lang="en-US" sz="2400" b="1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44088872918348859"/>
              <c:y val="0.9074128402503854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09984"/>
        <c:crosses val="autoZero"/>
        <c:crossBetween val="midCat"/>
      </c:valAx>
      <c:valAx>
        <c:axId val="408099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/>
                  <a:t>Normalized drift</a:t>
                </a:r>
                <a:r>
                  <a:rPr lang="en-US" sz="2400" b="1" baseline="0" dirty="0"/>
                  <a:t> </a:t>
                </a:r>
                <a:r>
                  <a:rPr lang="en-US" sz="2400" b="1" dirty="0"/>
                  <a:t> emittance </a:t>
                </a:r>
                <a:r>
                  <a:rPr lang="en-US" sz="2400" b="1" i="0" u="none" strike="noStrike" baseline="0" dirty="0" smtClean="0">
                    <a:effectLst/>
                  </a:rPr>
                  <a:t>, µm</a:t>
                </a:r>
                <a:endParaRPr lang="en-US" sz="2400" b="1" dirty="0"/>
              </a:p>
            </c:rich>
          </c:tx>
          <c:layout>
            <c:manualLayout>
              <c:xMode val="edge"/>
              <c:yMode val="edge"/>
              <c:x val="0"/>
              <c:y val="0.1124913331309379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03328"/>
        <c:crosses val="autoZero"/>
        <c:crossBetween val="midCat"/>
      </c:valAx>
    </c:plotArea>
    <c:legend>
      <c:legendPos val="t"/>
      <c:legendEntry>
        <c:idx val="2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15480716548853984"/>
          <c:y val="4.7059619192337789E-2"/>
          <c:w val="0.3651372291256218"/>
          <c:h val="0.27066670120182351"/>
        </c:manualLayout>
      </c:layout>
      <c:overlay val="0"/>
      <c:txPr>
        <a:bodyPr/>
        <a:lstStyle/>
        <a:p>
          <a:pPr>
            <a:defRPr sz="1200" b="0"/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225 kV, 725 G, 50 </a:t>
            </a:r>
            <a:r>
              <a:rPr lang="en-US" sz="1600" u="none" dirty="0">
                <a:latin typeface="Arial" panose="020B0604020202020204" pitchFamily="34" charset="0"/>
                <a:cs typeface="Arial" panose="020B0604020202020204" pitchFamily="34" charset="0"/>
              </a:rPr>
              <a:t>kHz , </a:t>
            </a:r>
            <a:r>
              <a:rPr lang="en-US" sz="16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en-US" sz="16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1600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(FWHM</a:t>
            </a:r>
            <a:r>
              <a:rPr lang="en-US" sz="1600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u="none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867737663564169"/>
          <c:y val="0.1576626589800388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760699765715605"/>
          <c:y val="0.12233080037010019"/>
          <c:w val="0.76982823036149328"/>
          <c:h val="0.71558506443180181"/>
        </c:manualLayout>
      </c:layout>
      <c:scatterChart>
        <c:scatterStyle val="smoothMarker"/>
        <c:varyColors val="0"/>
        <c:ser>
          <c:idx val="5"/>
          <c:order val="0"/>
          <c:tx>
            <c:v>200 A_Bunch charge</c:v>
          </c:tx>
          <c:spPr>
            <a:ln w="15875">
              <a:solidFill>
                <a:srgbClr val="C00000"/>
              </a:solidFill>
              <a:prstDash val="sysDot"/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Sheet1!$AA$6:$AA$30</c:f>
              <c:numCache>
                <c:formatCode>0.00E+00</c:formatCode>
                <c:ptCount val="25"/>
                <c:pt idx="0">
                  <c:v>4.0299999999999996E-2</c:v>
                </c:pt>
                <c:pt idx="1">
                  <c:v>0.14400000000000002</c:v>
                </c:pt>
                <c:pt idx="2">
                  <c:v>0.309</c:v>
                </c:pt>
                <c:pt idx="3">
                  <c:v>0.52300000000000002</c:v>
                </c:pt>
                <c:pt idx="4">
                  <c:v>0.76700000000000002</c:v>
                </c:pt>
                <c:pt idx="5">
                  <c:v>1.05</c:v>
                </c:pt>
                <c:pt idx="6">
                  <c:v>1.35</c:v>
                </c:pt>
                <c:pt idx="7">
                  <c:v>1.6700000000000002</c:v>
                </c:pt>
                <c:pt idx="8">
                  <c:v>2.02</c:v>
                </c:pt>
                <c:pt idx="9">
                  <c:v>2.4</c:v>
                </c:pt>
                <c:pt idx="10">
                  <c:v>4.4000000000000004</c:v>
                </c:pt>
                <c:pt idx="11">
                  <c:v>4.5999999999999996</c:v>
                </c:pt>
                <c:pt idx="12">
                  <c:v>5.4</c:v>
                </c:pt>
                <c:pt idx="13">
                  <c:v>6</c:v>
                </c:pt>
                <c:pt idx="14">
                  <c:v>6.44</c:v>
                </c:pt>
                <c:pt idx="15">
                  <c:v>6.83</c:v>
                </c:pt>
                <c:pt idx="16">
                  <c:v>7.15</c:v>
                </c:pt>
                <c:pt idx="17">
                  <c:v>7.43</c:v>
                </c:pt>
                <c:pt idx="18">
                  <c:v>9.32</c:v>
                </c:pt>
                <c:pt idx="19">
                  <c:v>10.9</c:v>
                </c:pt>
                <c:pt idx="20">
                  <c:v>13.2</c:v>
                </c:pt>
                <c:pt idx="21">
                  <c:v>15.9</c:v>
                </c:pt>
                <c:pt idx="22">
                  <c:v>19</c:v>
                </c:pt>
                <c:pt idx="23">
                  <c:v>22.5</c:v>
                </c:pt>
                <c:pt idx="24">
                  <c:v>26.5</c:v>
                </c:pt>
              </c:numCache>
            </c:numRef>
          </c:xVal>
          <c:yVal>
            <c:numRef>
              <c:f>Sheet1!$AD$6:$AD$30</c:f>
              <c:numCache>
                <c:formatCode>0.0</c:formatCode>
                <c:ptCount val="25"/>
                <c:pt idx="0">
                  <c:v>21.799999999999997</c:v>
                </c:pt>
                <c:pt idx="1">
                  <c:v>78</c:v>
                </c:pt>
                <c:pt idx="2">
                  <c:v>160</c:v>
                </c:pt>
                <c:pt idx="3">
                  <c:v>220</c:v>
                </c:pt>
                <c:pt idx="4">
                  <c:v>252</c:v>
                </c:pt>
                <c:pt idx="5">
                  <c:v>270</c:v>
                </c:pt>
                <c:pt idx="6">
                  <c:v>280</c:v>
                </c:pt>
                <c:pt idx="7">
                  <c:v>288</c:v>
                </c:pt>
                <c:pt idx="8">
                  <c:v>292</c:v>
                </c:pt>
                <c:pt idx="9">
                  <c:v>296</c:v>
                </c:pt>
                <c:pt idx="10">
                  <c:v>316.00000000000006</c:v>
                </c:pt>
                <c:pt idx="11">
                  <c:v>334</c:v>
                </c:pt>
                <c:pt idx="12">
                  <c:v>350</c:v>
                </c:pt>
                <c:pt idx="13">
                  <c:v>366.00000000000006</c:v>
                </c:pt>
                <c:pt idx="14">
                  <c:v>378</c:v>
                </c:pt>
                <c:pt idx="15">
                  <c:v>392</c:v>
                </c:pt>
                <c:pt idx="16">
                  <c:v>400</c:v>
                </c:pt>
                <c:pt idx="17">
                  <c:v>412</c:v>
                </c:pt>
                <c:pt idx="18">
                  <c:v>530</c:v>
                </c:pt>
                <c:pt idx="19">
                  <c:v>580</c:v>
                </c:pt>
                <c:pt idx="20">
                  <c:v>596</c:v>
                </c:pt>
                <c:pt idx="21">
                  <c:v>604</c:v>
                </c:pt>
                <c:pt idx="22">
                  <c:v>654</c:v>
                </c:pt>
                <c:pt idx="23">
                  <c:v>660.00000000000011</c:v>
                </c:pt>
                <c:pt idx="24">
                  <c:v>720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8ED-4E55-8EC7-1209F839B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64000"/>
        <c:axId val="40874752"/>
      </c:scatterChart>
      <c:scatterChart>
        <c:scatterStyle val="smoothMarker"/>
        <c:varyColors val="0"/>
        <c:ser>
          <c:idx val="2"/>
          <c:order val="1"/>
          <c:tx>
            <c:v>200 A_QE</c:v>
          </c:tx>
          <c:spPr>
            <a:ln w="12700" cap="rnd">
              <a:solidFill>
                <a:srgbClr val="0000FF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noFill/>
              <a:ln w="12700">
                <a:solidFill>
                  <a:srgbClr val="0000FF"/>
                </a:solidFill>
              </a:ln>
              <a:effectLst/>
            </c:spPr>
          </c:marker>
          <c:xVal>
            <c:numRef>
              <c:f>Sheet1!$AA$6:$AA$30</c:f>
              <c:numCache>
                <c:formatCode>0.00E+00</c:formatCode>
                <c:ptCount val="25"/>
                <c:pt idx="0">
                  <c:v>4.0299999999999996E-2</c:v>
                </c:pt>
                <c:pt idx="1">
                  <c:v>0.14400000000000002</c:v>
                </c:pt>
                <c:pt idx="2">
                  <c:v>0.309</c:v>
                </c:pt>
                <c:pt idx="3">
                  <c:v>0.52300000000000002</c:v>
                </c:pt>
                <c:pt idx="4">
                  <c:v>0.76700000000000002</c:v>
                </c:pt>
                <c:pt idx="5">
                  <c:v>1.05</c:v>
                </c:pt>
                <c:pt idx="6">
                  <c:v>1.35</c:v>
                </c:pt>
                <c:pt idx="7">
                  <c:v>1.6700000000000002</c:v>
                </c:pt>
                <c:pt idx="8">
                  <c:v>2.02</c:v>
                </c:pt>
                <c:pt idx="9">
                  <c:v>2.4</c:v>
                </c:pt>
                <c:pt idx="10">
                  <c:v>4.4000000000000004</c:v>
                </c:pt>
                <c:pt idx="11">
                  <c:v>4.5999999999999996</c:v>
                </c:pt>
                <c:pt idx="12">
                  <c:v>5.4</c:v>
                </c:pt>
                <c:pt idx="13">
                  <c:v>6</c:v>
                </c:pt>
                <c:pt idx="14">
                  <c:v>6.44</c:v>
                </c:pt>
                <c:pt idx="15">
                  <c:v>6.83</c:v>
                </c:pt>
                <c:pt idx="16">
                  <c:v>7.15</c:v>
                </c:pt>
                <c:pt idx="17">
                  <c:v>7.43</c:v>
                </c:pt>
                <c:pt idx="18">
                  <c:v>9.32</c:v>
                </c:pt>
                <c:pt idx="19">
                  <c:v>10.9</c:v>
                </c:pt>
                <c:pt idx="20">
                  <c:v>13.2</c:v>
                </c:pt>
                <c:pt idx="21">
                  <c:v>15.9</c:v>
                </c:pt>
                <c:pt idx="22">
                  <c:v>19</c:v>
                </c:pt>
                <c:pt idx="23">
                  <c:v>22.5</c:v>
                </c:pt>
                <c:pt idx="24">
                  <c:v>26.5</c:v>
                </c:pt>
              </c:numCache>
            </c:numRef>
          </c:xVal>
          <c:yVal>
            <c:numRef>
              <c:f>Sheet1!$AE$6:$AE$30</c:f>
              <c:numCache>
                <c:formatCode>0.0</c:formatCode>
                <c:ptCount val="25"/>
                <c:pt idx="0">
                  <c:v>6.3042220936957785</c:v>
                </c:pt>
                <c:pt idx="1">
                  <c:v>6.3126566416040104</c:v>
                </c:pt>
                <c:pt idx="2">
                  <c:v>6.0345037350658206</c:v>
                </c:pt>
                <c:pt idx="3">
                  <c:v>4.9023131442372652</c:v>
                </c:pt>
                <c:pt idx="4">
                  <c:v>3.8289988334591367</c:v>
                </c:pt>
                <c:pt idx="5">
                  <c:v>2.9967776584317938</c:v>
                </c:pt>
                <c:pt idx="6">
                  <c:v>2.4171539961013644</c:v>
                </c:pt>
                <c:pt idx="7">
                  <c:v>2.009814956553059</c:v>
                </c:pt>
                <c:pt idx="8">
                  <c:v>1.6846571875232637</c:v>
                </c:pt>
                <c:pt idx="9">
                  <c:v>1.4373433583959903</c:v>
                </c:pt>
                <c:pt idx="10">
                  <c:v>0.83697881066302116</c:v>
                </c:pt>
                <c:pt idx="11">
                  <c:v>0.84619156587119959</c:v>
                </c:pt>
                <c:pt idx="12">
                  <c:v>0.75536062378167634</c:v>
                </c:pt>
                <c:pt idx="13">
                  <c:v>0.7109022556390977</c:v>
                </c:pt>
                <c:pt idx="14">
                  <c:v>0.68404707420725719</c:v>
                </c:pt>
                <c:pt idx="15">
                  <c:v>0.66887570316714173</c:v>
                </c:pt>
                <c:pt idx="16">
                  <c:v>0.65197959934802041</c:v>
                </c:pt>
                <c:pt idx="17">
                  <c:v>0.6462319999190439</c:v>
                </c:pt>
                <c:pt idx="18">
                  <c:v>0.66273516409048372</c:v>
                </c:pt>
                <c:pt idx="19">
                  <c:v>0.62012830240739469</c:v>
                </c:pt>
                <c:pt idx="20">
                  <c:v>0.52620186830713145</c:v>
                </c:pt>
                <c:pt idx="21">
                  <c:v>0.44271054995980513</c:v>
                </c:pt>
                <c:pt idx="22">
                  <c:v>0.40114760585674714</c:v>
                </c:pt>
                <c:pt idx="23">
                  <c:v>0.3418546365914788</c:v>
                </c:pt>
                <c:pt idx="24">
                  <c:v>0.31664065824939713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8ED-4E55-8EC7-1209F839B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82944"/>
        <c:axId val="40876672"/>
      </c:scatterChart>
      <c:valAx>
        <c:axId val="40864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 smtClean="0">
                    <a:latin typeface="+mn-lt"/>
                  </a:rPr>
                  <a:t>Illumination</a:t>
                </a:r>
                <a:r>
                  <a:rPr lang="en-US" sz="2400" b="1" baseline="0" dirty="0" smtClean="0">
                    <a:latin typeface="+mn-lt"/>
                  </a:rPr>
                  <a:t> </a:t>
                </a:r>
                <a:r>
                  <a:rPr lang="en-US" sz="2400" b="1" baseline="0" dirty="0">
                    <a:latin typeface="+mn-lt"/>
                  </a:rPr>
                  <a:t>power, </a:t>
                </a:r>
                <a:r>
                  <a:rPr lang="en-US" sz="2400" b="1" baseline="0" dirty="0" err="1">
                    <a:latin typeface="+mn-lt"/>
                  </a:rPr>
                  <a:t>mW</a:t>
                </a:r>
                <a:endParaRPr lang="en-US" sz="2400" b="1" dirty="0">
                  <a:latin typeface="+mn-lt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25000"/>
                <a:lumOff val="7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0874752"/>
        <c:crosses val="autoZero"/>
        <c:crossBetween val="midCat"/>
      </c:valAx>
      <c:valAx>
        <c:axId val="408747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>
                    <a:solidFill>
                      <a:srgbClr val="C00000"/>
                    </a:solidFill>
                    <a:latin typeface="+mn-lt"/>
                  </a:rPr>
                  <a:t>Bunch</a:t>
                </a:r>
                <a:r>
                  <a:rPr lang="en-US" sz="2400" b="1" baseline="0" dirty="0">
                    <a:solidFill>
                      <a:srgbClr val="C00000"/>
                    </a:solidFill>
                    <a:latin typeface="+mn-lt"/>
                  </a:rPr>
                  <a:t> charge, pC</a:t>
                </a:r>
                <a:endParaRPr lang="en-US" sz="2400" b="1" dirty="0">
                  <a:solidFill>
                    <a:srgbClr val="C00000"/>
                  </a:solidFill>
                  <a:latin typeface="+mn-lt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25000"/>
                <a:lumOff val="7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864000"/>
        <c:crosses val="autoZero"/>
        <c:crossBetween val="midCat"/>
      </c:valAx>
      <c:valAx>
        <c:axId val="40876672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400" b="1">
                    <a:solidFill>
                      <a:srgbClr val="0000FF"/>
                    </a:solidFill>
                    <a:latin typeface="+mn-lt"/>
                  </a:defRPr>
                </a:pPr>
                <a:r>
                  <a:rPr lang="en-US" sz="2400" b="1" dirty="0">
                    <a:solidFill>
                      <a:srgbClr val="0000FF"/>
                    </a:solidFill>
                    <a:latin typeface="+mn-lt"/>
                  </a:rPr>
                  <a:t>QE, %</a:t>
                </a:r>
              </a:p>
            </c:rich>
          </c:tx>
          <c:layout/>
          <c:overlay val="0"/>
        </c:title>
        <c:numFmt formatCode="0" sourceLinked="0"/>
        <c:majorTickMark val="in"/>
        <c:minorTickMark val="none"/>
        <c:tickLblPos val="nextTo"/>
        <c:spPr>
          <a:ln>
            <a:solidFill>
              <a:srgbClr val="0000FF"/>
            </a:solidFill>
          </a:ln>
        </c:spPr>
        <c:txPr>
          <a:bodyPr/>
          <a:lstStyle/>
          <a:p>
            <a:pPr>
              <a:defRPr sz="1200" b="1">
                <a:solidFill>
                  <a:srgbClr val="0000FF"/>
                </a:solidFill>
                <a:latin typeface="+mn-lt"/>
              </a:defRPr>
            </a:pPr>
            <a:endParaRPr lang="en-US"/>
          </a:p>
        </c:txPr>
        <c:crossAx val="40882944"/>
        <c:crosses val="max"/>
        <c:crossBetween val="midCat"/>
      </c:valAx>
      <c:valAx>
        <c:axId val="40882944"/>
        <c:scaling>
          <c:orientation val="minMax"/>
        </c:scaling>
        <c:delete val="1"/>
        <c:axPos val="b"/>
        <c:numFmt formatCode="0.00E+00" sourceLinked="1"/>
        <c:majorTickMark val="out"/>
        <c:minorTickMark val="none"/>
        <c:tickLblPos val="nextTo"/>
        <c:crossAx val="40876672"/>
        <c:crosses val="autoZero"/>
        <c:crossBetween val="midCat"/>
      </c:valAx>
      <c:spPr>
        <a:ln>
          <a:solidFill>
            <a:sysClr val="window" lastClr="FFFFFF">
              <a:lumMod val="50000"/>
            </a:sysClr>
          </a:solidFill>
        </a:ln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0.84317</cdr:x>
      <cdr:y>0.25006</cdr:y>
    </cdr:from>
    <cdr:to>
      <cdr:x>0.88095</cdr:x>
      <cdr:y>0.40106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6766241" y="1146546"/>
          <a:ext cx="303148" cy="69238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F0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E03ACB5-87A8-41F7-A7FB-9449A86E4D78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0325" y="698500"/>
            <a:ext cx="43624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8D95D5C-8AAF-4831-B20D-35DF24E9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0325" y="698500"/>
            <a:ext cx="43624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95D5C-8AAF-4831-B20D-35DF24E9E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0226043"/>
            <a:ext cx="3497580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8653760"/>
            <a:ext cx="288036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1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3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4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6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4F41-7352-4776-AA80-B65CCD8681DD}" type="datetimeFigureOut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6FA7-EFF1-4607-A396-E987FF061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8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10A9-52FD-448E-AC92-372F0CD43F82}" type="datetimeFigureOut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5A18-8050-4D6C-BB69-2C973897C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9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245350" y="6324600"/>
            <a:ext cx="4166235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8300" y="6324600"/>
            <a:ext cx="12430125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2ED9-E06E-4043-AE95-611F0812E1BB}" type="datetimeFigureOut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16E4-C3EC-44AE-B854-DDF997F5E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8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7F99-6066-44F9-8726-C1227C01FF5A}" type="datetimeFigureOut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B192-987E-440B-B3E0-77C457763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8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8" y="21153122"/>
            <a:ext cx="34975800" cy="6537960"/>
          </a:xfrm>
        </p:spPr>
        <p:txBody>
          <a:bodyPr anchor="t"/>
          <a:lstStyle>
            <a:lvl1pPr algn="l">
              <a:defRPr sz="18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08" y="13952225"/>
            <a:ext cx="34975800" cy="7200898"/>
          </a:xfrm>
        </p:spPr>
        <p:txBody>
          <a:bodyPr anchor="b"/>
          <a:lstStyle>
            <a:lvl1pPr marL="0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1pPr>
            <a:lvl2pPr marL="211601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23202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34804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46406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5098-2715-4E84-B52D-C08E7B327181}" type="datetimeFigureOut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CB48-AC08-4613-848B-36E75F2CE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1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259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4CDE-378E-4CEC-9C77-95EF682F94DC}" type="datetimeFigureOut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A5B9-B598-4C90-B5E4-38CAD5567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18262"/>
            <a:ext cx="3703320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7368542"/>
            <a:ext cx="18180847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0439400"/>
            <a:ext cx="18180847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02616" y="7368542"/>
            <a:ext cx="18187989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2616" y="10439400"/>
            <a:ext cx="18187989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B59D-C750-404C-8885-C2F5FDF3A22B}" type="datetimeFigureOut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B54C-57BD-4576-A6D0-CF04A037C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F3EA-28E7-4465-88B3-BDE8B3EC043E}" type="datetimeFigureOut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2DD0-2064-4448-A18C-005E067BC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9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9490-9886-4115-95BB-28D2CF432A87}" type="datetimeFigureOut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638E-85F5-4715-AA6E-482706886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3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3" y="1310640"/>
            <a:ext cx="13537408" cy="5577840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729" y="1310643"/>
            <a:ext cx="23002875" cy="28094942"/>
          </a:xfrm>
        </p:spPr>
        <p:txBody>
          <a:bodyPr/>
          <a:lstStyle>
            <a:lvl1pPr>
              <a:defRPr sz="14800"/>
            </a:lvl1pPr>
            <a:lvl2pPr>
              <a:defRPr sz="13000"/>
            </a:lvl2pPr>
            <a:lvl3pPr>
              <a:defRPr sz="112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3" y="6888483"/>
            <a:ext cx="13537408" cy="22517102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B53B-0866-4C89-B1F5-920E3B08EAC8}" type="datetimeFigureOut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9E5E-5E29-40FE-9F76-EC2EAD9D4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297" y="23042880"/>
            <a:ext cx="24688800" cy="2720342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5297" y="2941320"/>
            <a:ext cx="2468880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800"/>
            </a:lvl1pPr>
            <a:lvl2pPr marL="2116015" indent="0">
              <a:buNone/>
              <a:defRPr sz="13000"/>
            </a:lvl2pPr>
            <a:lvl3pPr marL="4232029" indent="0">
              <a:buNone/>
              <a:defRPr sz="11200"/>
            </a:lvl3pPr>
            <a:lvl4pPr marL="6348046" indent="0">
              <a:buNone/>
              <a:defRPr sz="9300"/>
            </a:lvl4pPr>
            <a:lvl5pPr marL="8464061" indent="0">
              <a:buNone/>
              <a:defRPr sz="9300"/>
            </a:lvl5pPr>
            <a:lvl6pPr marL="10580075" indent="0">
              <a:buNone/>
              <a:defRPr sz="9300"/>
            </a:lvl6pPr>
            <a:lvl7pPr marL="12696090" indent="0">
              <a:buNone/>
              <a:defRPr sz="9300"/>
            </a:lvl7pPr>
            <a:lvl8pPr marL="14812105" indent="0">
              <a:buNone/>
              <a:defRPr sz="9300"/>
            </a:lvl8pPr>
            <a:lvl9pPr marL="16928120" indent="0">
              <a:buNone/>
              <a:defRPr sz="9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297" y="25763222"/>
            <a:ext cx="24688800" cy="3863338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32C5-674A-49FC-AADB-90954AC53A57}" type="datetimeFigureOut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5D8C-1E7D-401F-8BBD-EE705C0C2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1317625"/>
            <a:ext cx="3703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7400" y="7680325"/>
            <a:ext cx="3703320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l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1707D5-6053-47C3-ADD7-6062A7F2848A}" type="datetimeFigureOut">
              <a:rPr lang="en-US"/>
              <a:pPr>
                <a:defRPr/>
              </a:pPr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58900" y="30510163"/>
            <a:ext cx="13030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ct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89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D1387E-F41B-4182-8532-C80346BFE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30688" rtl="0" eaLnBrk="0" fontAlgn="base" hangingPunct="0">
        <a:spcBef>
          <a:spcPct val="0"/>
        </a:spcBef>
        <a:spcAft>
          <a:spcPct val="0"/>
        </a:spcAft>
        <a:defRPr sz="20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2pPr>
      <a:lvl3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3pPr>
      <a:lvl4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4pPr>
      <a:lvl5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5pPr>
      <a:lvl6pPr marL="4572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6pPr>
      <a:lvl7pPr marL="9144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7pPr>
      <a:lvl8pPr marL="13716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8pPr>
      <a:lvl9pPr marL="18288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9pPr>
    </p:titleStyle>
    <p:bodyStyle>
      <a:lvl1pPr marL="1585913" indent="-1585913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8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938" indent="-1322388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9550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05688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521825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63808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3754097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587011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7986129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1601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32029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48046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061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8007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9609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81210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92812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.bin"/><Relationship Id="rId18" Type="http://schemas.openxmlformats.org/officeDocument/2006/relationships/image" Target="../media/image3.wmf"/><Relationship Id="rId26" Type="http://schemas.openxmlformats.org/officeDocument/2006/relationships/oleObject" Target="../embeddings/oleObject5.bin"/><Relationship Id="rId39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4.bin"/><Relationship Id="rId34" Type="http://schemas.openxmlformats.org/officeDocument/2006/relationships/image" Target="../media/image14.png"/><Relationship Id="rId42" Type="http://schemas.openxmlformats.org/officeDocument/2006/relationships/chart" Target="../charts/chart2.xml"/><Relationship Id="rId47" Type="http://schemas.openxmlformats.org/officeDocument/2006/relationships/image" Target="../media/image25.png"/><Relationship Id="rId50" Type="http://schemas.openxmlformats.org/officeDocument/2006/relationships/image" Target="../media/image28.gi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.wmf"/><Relationship Id="rId17" Type="http://schemas.openxmlformats.org/officeDocument/2006/relationships/oleObject" Target="../embeddings/oleObject3.bin"/><Relationship Id="rId25" Type="http://schemas.openxmlformats.org/officeDocument/2006/relationships/image" Target="../media/image5.wmf"/><Relationship Id="rId33" Type="http://schemas.openxmlformats.org/officeDocument/2006/relationships/image" Target="../media/image13.png"/><Relationship Id="rId38" Type="http://schemas.openxmlformats.org/officeDocument/2006/relationships/image" Target="../media/image18.png"/><Relationship Id="rId46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.wmf"/><Relationship Id="rId20" Type="http://schemas.openxmlformats.org/officeDocument/2006/relationships/image" Target="../media/image4.wmf"/><Relationship Id="rId29" Type="http://schemas.openxmlformats.org/officeDocument/2006/relationships/image" Target="../media/image9.jpeg"/><Relationship Id="rId41" Type="http://schemas.openxmlformats.org/officeDocument/2006/relationships/chart" Target="../charts/char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oleObject" Target="../embeddings/oleObject2.bin"/><Relationship Id="rId24" Type="http://schemas.openxmlformats.org/officeDocument/2006/relationships/oleObject" Target="../embeddings/oleObject5.bin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40" Type="http://schemas.openxmlformats.org/officeDocument/2006/relationships/image" Target="../media/image20.png"/><Relationship Id="rId45" Type="http://schemas.openxmlformats.org/officeDocument/2006/relationships/image" Target="../media/image23.png"/><Relationship Id="rId5" Type="http://schemas.openxmlformats.org/officeDocument/2006/relationships/image" Target="../media/image7.jpeg"/><Relationship Id="rId15" Type="http://schemas.openxmlformats.org/officeDocument/2006/relationships/oleObject" Target="../embeddings/oleObject3.bin"/><Relationship Id="rId23" Type="http://schemas.openxmlformats.org/officeDocument/2006/relationships/image" Target="../media/image9.png"/><Relationship Id="rId28" Type="http://schemas.openxmlformats.org/officeDocument/2006/relationships/image" Target="../media/image10.png"/><Relationship Id="rId36" Type="http://schemas.openxmlformats.org/officeDocument/2006/relationships/image" Target="../media/image16.png"/><Relationship Id="rId49" Type="http://schemas.openxmlformats.org/officeDocument/2006/relationships/image" Target="../media/image27.emf"/><Relationship Id="rId10" Type="http://schemas.openxmlformats.org/officeDocument/2006/relationships/image" Target="../media/image1.wmf"/><Relationship Id="rId19" Type="http://schemas.openxmlformats.org/officeDocument/2006/relationships/oleObject" Target="../embeddings/oleObject4.bin"/><Relationship Id="rId31" Type="http://schemas.openxmlformats.org/officeDocument/2006/relationships/image" Target="../media/image11.JPG"/><Relationship Id="rId44" Type="http://schemas.openxmlformats.org/officeDocument/2006/relationships/image" Target="../media/image22.png"/><Relationship Id="rId4" Type="http://schemas.openxmlformats.org/officeDocument/2006/relationships/image" Target="../media/image6.tiff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.wmf"/><Relationship Id="rId22" Type="http://schemas.openxmlformats.org/officeDocument/2006/relationships/image" Target="../media/image4.wmf"/><Relationship Id="rId27" Type="http://schemas.openxmlformats.org/officeDocument/2006/relationships/image" Target="../media/image5.wmf"/><Relationship Id="rId30" Type="http://schemas.openxmlformats.org/officeDocument/2006/relationships/image" Target="../media/image10.jpg"/><Relationship Id="rId35" Type="http://schemas.openxmlformats.org/officeDocument/2006/relationships/image" Target="../media/image15.png"/><Relationship Id="rId43" Type="http://schemas.openxmlformats.org/officeDocument/2006/relationships/image" Target="../media/image21.png"/><Relationship Id="rId48" Type="http://schemas.openxmlformats.org/officeDocument/2006/relationships/image" Target="../media/image26.png"/><Relationship Id="rId8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ounded Rectangle 88"/>
          <p:cNvSpPr/>
          <p:nvPr/>
        </p:nvSpPr>
        <p:spPr>
          <a:xfrm>
            <a:off x="203514" y="16606086"/>
            <a:ext cx="10517677" cy="14235035"/>
          </a:xfrm>
          <a:prstGeom prst="roundRect">
            <a:avLst>
              <a:gd name="adj" fmla="val 14566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384935" y="156497"/>
            <a:ext cx="39871392" cy="310281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21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TextBox 48"/>
          <p:cNvSpPr txBox="1">
            <a:spLocks noChangeArrowheads="1"/>
          </p:cNvSpPr>
          <p:nvPr/>
        </p:nvSpPr>
        <p:spPr bwMode="auto">
          <a:xfrm>
            <a:off x="381000" y="283982"/>
            <a:ext cx="39838987" cy="286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000" b="1" dirty="0" smtClean="0"/>
              <a:t>Generation </a:t>
            </a:r>
            <a:r>
              <a:rPr lang="en-US" sz="6000" b="1" dirty="0"/>
              <a:t>and Characterization of Magnetized Bunched Electron Beam from </a:t>
            </a:r>
            <a:r>
              <a:rPr lang="en-US" sz="6000" b="1" dirty="0" smtClean="0"/>
              <a:t>DC </a:t>
            </a:r>
            <a:r>
              <a:rPr lang="en-US" sz="6000" b="1" dirty="0"/>
              <a:t>High Voltage </a:t>
            </a:r>
            <a:r>
              <a:rPr lang="en-US" sz="6000" b="1" dirty="0" err="1" smtClean="0"/>
              <a:t>Photogun</a:t>
            </a:r>
            <a:r>
              <a:rPr lang="en-US" sz="6000" b="1" dirty="0" smtClean="0"/>
              <a:t> for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> JLEIC Cooler</a:t>
            </a:r>
            <a:endParaRPr lang="en-US" sz="6000" b="1" dirty="0" smtClean="0">
              <a:latin typeface="Calibri" pitchFamily="34" charset="0"/>
            </a:endParaRPr>
          </a:p>
          <a:p>
            <a:pPr algn="ctr" eaLnBrk="1" hangingPunct="1"/>
            <a:r>
              <a:rPr lang="en-US" sz="6000" dirty="0" smtClean="0">
                <a:latin typeface="Calibri" pitchFamily="34" charset="0"/>
              </a:rPr>
              <a:t>R. Suleiman and M. </a:t>
            </a:r>
            <a:r>
              <a:rPr lang="en-US" sz="6000" dirty="0" err="1" smtClean="0">
                <a:latin typeface="Calibri" pitchFamily="34" charset="0"/>
              </a:rPr>
              <a:t>Poelker</a:t>
            </a:r>
            <a:r>
              <a:rPr lang="en-US" sz="6000" dirty="0">
                <a:latin typeface="Calibri" pitchFamily="34" charset="0"/>
              </a:rPr>
              <a:t>	</a:t>
            </a:r>
            <a:r>
              <a:rPr lang="en-US" sz="6000" dirty="0" smtClean="0">
                <a:latin typeface="Calibri" pitchFamily="34" charset="0"/>
              </a:rPr>
              <a:t>		</a:t>
            </a:r>
            <a:r>
              <a:rPr lang="en-US" sz="5400" dirty="0" smtClean="0">
                <a:latin typeface="Calibri" pitchFamily="34" charset="0"/>
              </a:rPr>
              <a:t>October 12, 2018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13041389" y="31376877"/>
            <a:ext cx="17915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Acknowledgement: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This work is supported by the Department of Energy, Laboratory Directed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Research and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Development funding, under contract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DE-AC05-06OR23177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9249602" y="16606086"/>
            <a:ext cx="11745998" cy="1423503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0327600" y="16804637"/>
            <a:ext cx="3477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Summary</a:t>
            </a:r>
            <a:endParaRPr lang="en-US" sz="6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10970505" y="16606086"/>
            <a:ext cx="8860711" cy="81543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36" y="31501939"/>
            <a:ext cx="6400800" cy="1073316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201" y="31342857"/>
            <a:ext cx="6400800" cy="139147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059923" y="29272446"/>
            <a:ext cx="10512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Thanks to: P. Adderley, J.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Benesch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B. Bullard, J.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Delayen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Grames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Guo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F. Hannon, J.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Hansknecht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C. Hernandez-Garcia, R.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Kazimi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G.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Krafft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Stefani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Y.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Wijiethunga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Yoskovitz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S. Zhang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2400459" y="3619252"/>
            <a:ext cx="12998422" cy="127769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3411200" y="4114800"/>
            <a:ext cx="10970491" cy="7108714"/>
            <a:chOff x="13398242" y="4622197"/>
            <a:chExt cx="10970491" cy="7108714"/>
          </a:xfrm>
        </p:grpSpPr>
        <p:sp>
          <p:nvSpPr>
            <p:cNvPr id="362" name="Rounded Rectangular Callout 361"/>
            <p:cNvSpPr/>
            <p:nvPr/>
          </p:nvSpPr>
          <p:spPr bwMode="auto">
            <a:xfrm>
              <a:off x="13398242" y="4622197"/>
              <a:ext cx="10970491" cy="1321067"/>
            </a:xfrm>
            <a:prstGeom prst="wedgeRoundRectCallout">
              <a:avLst>
                <a:gd name="adj1" fmla="val -24781"/>
                <a:gd name="adj2" fmla="val -5160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r>
                <a:rPr lang="en-US" sz="2400" dirty="0" smtClean="0"/>
                <a:t>Electron </a:t>
              </a:r>
              <a:r>
                <a:rPr lang="en-US" sz="2400" dirty="0"/>
                <a:t>beam suffers an azimuthal kick at entrance of cooling solenoid. But this kick can be cancelled by an earlier kick at exit of photogun. That is purpose of cathode solenoid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135" name="Picture 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1891" y="6059191"/>
              <a:ext cx="10634472" cy="3172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6" name="Object 13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09586151"/>
                    </p:ext>
                  </p:extLst>
                </p:nvPr>
              </p:nvGraphicFramePr>
              <p:xfrm>
                <a:off x="13561017" y="10397727"/>
                <a:ext cx="961372" cy="53682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607" name="Equation" r:id="rId7" imgW="774360" imgH="419040" progId="Equation.3">
                        <p:embed/>
                      </p:oleObj>
                    </mc:Choice>
                    <mc:Fallback>
                      <p:oleObj name="Equation" r:id="rId7" imgW="774360" imgH="419040" progId="Equation.3">
                        <p:embed/>
                        <p:pic>
                          <p:nvPicPr>
                            <p:cNvPr id="6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561017" y="10397727"/>
                              <a:ext cx="961372" cy="536821"/>
                            </a:xfrm>
                            <a:prstGeom prst="rect">
                              <a:avLst/>
                            </a:prstGeom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6" name="Object 13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09586151"/>
                    </p:ext>
                  </p:extLst>
                </p:nvPr>
              </p:nvGraphicFramePr>
              <p:xfrm>
                <a:off x="13561017" y="10397727"/>
                <a:ext cx="961372" cy="53682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42" name="Equation" r:id="rId9" imgW="774360" imgH="419040" progId="Equation.3">
                        <p:embed/>
                      </p:oleObj>
                    </mc:Choice>
                    <mc:Fallback>
                      <p:oleObj name="Equation" r:id="rId9" imgW="774360" imgH="419040" progId="Equation.3">
                        <p:embed/>
                        <p:pic>
                          <p:nvPicPr>
                            <p:cNvPr id="6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561017" y="10397727"/>
                              <a:ext cx="961372" cy="536821"/>
                            </a:xfrm>
                            <a:prstGeom prst="rect">
                              <a:avLst/>
                            </a:prstGeom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37" name="Rounded Rectangular Callout 136"/>
            <p:cNvSpPr/>
            <p:nvPr/>
          </p:nvSpPr>
          <p:spPr bwMode="auto">
            <a:xfrm>
              <a:off x="16370042" y="9564391"/>
              <a:ext cx="2128456" cy="677741"/>
            </a:xfrm>
            <a:prstGeom prst="wedgeRoundRectCallout">
              <a:avLst>
                <a:gd name="adj1" fmla="val -31356"/>
                <a:gd name="adj2" fmla="val -73274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Upon exit of Cathode Solenoid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8" name="Object 13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08366218"/>
                    </p:ext>
                  </p:extLst>
                </p:nvPr>
              </p:nvGraphicFramePr>
              <p:xfrm>
                <a:off x="16370042" y="10385490"/>
                <a:ext cx="2023875" cy="53682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608" name="Equation" r:id="rId11" imgW="952200" imgH="279360" progId="Equation.3">
                        <p:embed/>
                      </p:oleObj>
                    </mc:Choice>
                    <mc:Fallback>
                      <p:oleObj name="Equation" r:id="rId11" imgW="952200" imgH="279360" progId="Equation.3">
                        <p:embed/>
                        <p:pic>
                          <p:nvPicPr>
                            <p:cNvPr id="8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370042" y="10385490"/>
                              <a:ext cx="2023875" cy="536821"/>
                            </a:xfrm>
                            <a:prstGeom prst="rect">
                              <a:avLst/>
                            </a:prstGeom>
                            <a:solidFill>
                              <a:schemeClr val="accent1"/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8" name="Object 13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08366218"/>
                    </p:ext>
                  </p:extLst>
                </p:nvPr>
              </p:nvGraphicFramePr>
              <p:xfrm>
                <a:off x="16370042" y="10385490"/>
                <a:ext cx="2023875" cy="53682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43" name="Equation" r:id="rId13" imgW="952200" imgH="279360" progId="Equation.3">
                        <p:embed/>
                      </p:oleObj>
                    </mc:Choice>
                    <mc:Fallback>
                      <p:oleObj name="Equation" r:id="rId13" imgW="952200" imgH="279360" progId="Equation.3">
                        <p:embed/>
                        <p:pic>
                          <p:nvPicPr>
                            <p:cNvPr id="8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370042" y="10385490"/>
                              <a:ext cx="2023875" cy="536821"/>
                            </a:xfrm>
                            <a:prstGeom prst="rect">
                              <a:avLst/>
                            </a:prstGeom>
                            <a:solidFill>
                              <a:schemeClr val="accent1"/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39" name="Rounded Rectangular Callout 138"/>
            <p:cNvSpPr/>
            <p:nvPr/>
          </p:nvSpPr>
          <p:spPr bwMode="auto">
            <a:xfrm>
              <a:off x="19189151" y="9659853"/>
              <a:ext cx="3513921" cy="433028"/>
            </a:xfrm>
            <a:prstGeom prst="wedgeRoundRectCallout">
              <a:avLst>
                <a:gd name="adj1" fmla="val -21169"/>
                <a:gd name="adj2" fmla="val -80062"/>
                <a:gd name="adj3" fmla="val 16667"/>
              </a:avLst>
            </a:prstGeom>
            <a:solidFill>
              <a:srgbClr val="FF66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Upon entering Cooling Solenoid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2222080" y="10167505"/>
              <a:ext cx="1386962" cy="58477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r</a:t>
              </a:r>
              <a:r>
                <a:rPr lang="en-US" sz="1600" baseline="-25000" dirty="0" smtClean="0">
                  <a:solidFill>
                    <a:srgbClr val="000000"/>
                  </a:solidFill>
                </a:rPr>
                <a:t>e</a:t>
              </a:r>
              <a:r>
                <a:rPr lang="en-US" sz="1600" dirty="0" smtClean="0">
                  <a:solidFill>
                    <a:srgbClr val="000000"/>
                  </a:solidFill>
                </a:rPr>
                <a:t>= 0.7 mm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B</a:t>
              </a:r>
              <a:r>
                <a:rPr lang="en-US" sz="1600" baseline="-25000" dirty="0" smtClean="0">
                  <a:solidFill>
                    <a:srgbClr val="000000"/>
                  </a:solidFill>
                </a:rPr>
                <a:t>cool</a:t>
              </a:r>
              <a:r>
                <a:rPr lang="en-US" sz="1600" dirty="0" smtClean="0">
                  <a:solidFill>
                    <a:srgbClr val="000000"/>
                  </a:solidFill>
                </a:rPr>
                <a:t> = 1 T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41" name="Object 14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11261918"/>
                    </p:ext>
                  </p:extLst>
                </p:nvPr>
              </p:nvGraphicFramePr>
              <p:xfrm>
                <a:off x="20438639" y="10162545"/>
                <a:ext cx="1248059" cy="54158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609" name="Equation" r:id="rId15" imgW="876240" imgH="419040" progId="Equation.3">
                        <p:embed/>
                      </p:oleObj>
                    </mc:Choice>
                    <mc:Fallback>
                      <p:oleObj name="Equation" r:id="rId15" imgW="876240" imgH="419040" progId="Equation.3">
                        <p:embed/>
                        <p:pic>
                          <p:nvPicPr>
                            <p:cNvPr id="11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438639" y="10162545"/>
                              <a:ext cx="1248059" cy="541586"/>
                            </a:xfrm>
                            <a:prstGeom prst="rect">
                              <a:avLst/>
                            </a:prstGeom>
                            <a:solidFill>
                              <a:srgbClr val="FF66CC"/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41" name="Object 14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11261918"/>
                    </p:ext>
                  </p:extLst>
                </p:nvPr>
              </p:nvGraphicFramePr>
              <p:xfrm>
                <a:off x="20438639" y="10162545"/>
                <a:ext cx="1248059" cy="54158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44" name="Equation" r:id="rId17" imgW="876240" imgH="419040" progId="Equation.3">
                        <p:embed/>
                      </p:oleObj>
                    </mc:Choice>
                    <mc:Fallback>
                      <p:oleObj name="Equation" r:id="rId17" imgW="876240" imgH="419040" progId="Equation.3">
                        <p:embed/>
                        <p:pic>
                          <p:nvPicPr>
                            <p:cNvPr id="11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438639" y="10162545"/>
                              <a:ext cx="1248059" cy="541586"/>
                            </a:xfrm>
                            <a:prstGeom prst="rect">
                              <a:avLst/>
                            </a:prstGeom>
                            <a:solidFill>
                              <a:srgbClr val="FF66CC"/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42" name="Object 14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19919061"/>
                    </p:ext>
                  </p:extLst>
                </p:nvPr>
              </p:nvGraphicFramePr>
              <p:xfrm>
                <a:off x="22222080" y="10793743"/>
                <a:ext cx="1070793" cy="67564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610" name="Equation" r:id="rId19" imgW="672840" imgH="457200" progId="Equation.3">
                        <p:embed/>
                      </p:oleObj>
                    </mc:Choice>
                    <mc:Fallback>
                      <p:oleObj name="Equation" r:id="rId19" imgW="672840" imgH="457200" progId="Equation.3">
                        <p:embed/>
                        <p:pic>
                          <p:nvPicPr>
                            <p:cNvPr id="12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22080" y="10793743"/>
                              <a:ext cx="1070793" cy="675648"/>
                            </a:xfrm>
                            <a:prstGeom prst="rect">
                              <a:avLst/>
                            </a:prstGeom>
                            <a:solidFill>
                              <a:srgbClr val="FF66CC"/>
                            </a:solidFill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42" name="Object 14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19919061"/>
                    </p:ext>
                  </p:extLst>
                </p:nvPr>
              </p:nvGraphicFramePr>
              <p:xfrm>
                <a:off x="22222080" y="10793743"/>
                <a:ext cx="1070793" cy="67564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45" name="Equation" r:id="rId21" imgW="672840" imgH="457200" progId="Equation.3">
                        <p:embed/>
                      </p:oleObj>
                    </mc:Choice>
                    <mc:Fallback>
                      <p:oleObj name="Equation" r:id="rId21" imgW="672840" imgH="457200" progId="Equation.3">
                        <p:embed/>
                        <p:pic>
                          <p:nvPicPr>
                            <p:cNvPr id="12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22080" y="10793743"/>
                              <a:ext cx="1070793" cy="675648"/>
                            </a:xfrm>
                            <a:prstGeom prst="rect">
                              <a:avLst/>
                            </a:prstGeom>
                            <a:solidFill>
                              <a:srgbClr val="FF66CC"/>
                            </a:solidFill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43" name="Rounded Rectangular Callout 142"/>
            <p:cNvSpPr/>
            <p:nvPr/>
          </p:nvSpPr>
          <p:spPr bwMode="auto">
            <a:xfrm>
              <a:off x="13528566" y="9576628"/>
              <a:ext cx="2023953" cy="677740"/>
            </a:xfrm>
            <a:prstGeom prst="wedgeRoundRectCallout">
              <a:avLst>
                <a:gd name="adj1" fmla="val -12632"/>
                <a:gd name="adj2" fmla="val -85126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Electrons born in strong uniform </a:t>
              </a: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B</a:t>
              </a:r>
              <a:r>
                <a:rPr kumimoji="0" lang="en-US" sz="1800" b="0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z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13522461" y="11113216"/>
                  <a:ext cx="2085581" cy="58477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1600" dirty="0" smtClean="0">
                      <a:solidFill>
                        <a:srgbClr val="000000"/>
                      </a:solidFill>
                    </a:rPr>
                    <a:t>= </a:t>
                  </a:r>
                  <a:r>
                    <a:rPr lang="en-US" sz="1600" dirty="0" err="1" smtClean="0">
                      <a:solidFill>
                        <a:srgbClr val="000000"/>
                      </a:solidFill>
                    </a:rPr>
                    <a:t>R</a:t>
                  </a:r>
                  <a:r>
                    <a:rPr lang="en-US" sz="1600" baseline="-25000" dirty="0" err="1" smtClean="0">
                      <a:solidFill>
                        <a:srgbClr val="000000"/>
                      </a:solidFill>
                    </a:rPr>
                    <a:t>laser</a:t>
                  </a:r>
                  <a:r>
                    <a:rPr lang="en-US" sz="1600" dirty="0" smtClean="0">
                      <a:solidFill>
                        <a:srgbClr val="000000"/>
                      </a:solidFill>
                    </a:rPr>
                    <a:t> = 3.14 mm</a:t>
                  </a:r>
                </a:p>
                <a:p>
                  <a:r>
                    <a:rPr lang="en-US" sz="1600" dirty="0" err="1" smtClean="0">
                      <a:solidFill>
                        <a:srgbClr val="000000"/>
                      </a:solidFill>
                    </a:rPr>
                    <a:t>B</a:t>
                  </a:r>
                  <a:r>
                    <a:rPr lang="en-US" sz="1600" baseline="-25000" dirty="0" err="1" smtClean="0">
                      <a:solidFill>
                        <a:srgbClr val="000000"/>
                      </a:solidFill>
                    </a:rPr>
                    <a:t>z</a:t>
                  </a:r>
                  <a:r>
                    <a:rPr lang="en-US" sz="1600" dirty="0" smtClean="0">
                      <a:solidFill>
                        <a:srgbClr val="000000"/>
                      </a:solidFill>
                    </a:rPr>
                    <a:t> = 0.5 kG</a:t>
                  </a: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2461" y="11113216"/>
                  <a:ext cx="2085581" cy="584775"/>
                </a:xfrm>
                <a:prstGeom prst="rect">
                  <a:avLst/>
                </a:prstGeom>
                <a:blipFill>
                  <a:blip r:embed="rId23"/>
                  <a:stretch>
                    <a:fillRect l="-1458" t="-3125" r="-292" b="-12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5" name="Group 144"/>
            <p:cNvGrpSpPr/>
            <p:nvPr/>
          </p:nvGrpSpPr>
          <p:grpSpPr>
            <a:xfrm>
              <a:off x="16370042" y="10984162"/>
              <a:ext cx="2187101" cy="746749"/>
              <a:chOff x="2835275" y="5880100"/>
              <a:chExt cx="2187101" cy="824221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4075789" y="5880408"/>
                <a:ext cx="946587" cy="8239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endParaRPr lang="en-US" sz="1600" dirty="0" smtClean="0">
                  <a:solidFill>
                    <a:srgbClr val="000000"/>
                  </a:solidFill>
                </a:endParaRPr>
              </a:p>
              <a:p>
                <a:r>
                  <a:rPr lang="en-US" sz="1600" dirty="0" smtClean="0">
                    <a:solidFill>
                      <a:srgbClr val="000000"/>
                    </a:solidFill>
                  </a:rPr>
                  <a:t>= 36 µm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47" name="Object 146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835275" y="5880100"/>
                  <a:ext cx="1322388" cy="82391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611" name="Equation" r:id="rId24" imgW="723600" imgH="457200" progId="Equation.3">
                          <p:embed/>
                        </p:oleObj>
                      </mc:Choice>
                      <mc:Fallback>
                        <p:oleObj name="Equation" r:id="rId24" imgW="723600" imgH="457200" progId="Equation.3">
                          <p:embed/>
                          <p:pic>
                            <p:nvPicPr>
                              <p:cNvPr id="17" name="Object 1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35275" y="5880100"/>
                                <a:ext cx="1322388" cy="823913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1"/>
                              </a:solidFill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47" name="Object 146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835275" y="5880100"/>
                  <a:ext cx="1322388" cy="82391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546" name="Equation" r:id="rId26" imgW="723600" imgH="457200" progId="Equation.3">
                          <p:embed/>
                        </p:oleObj>
                      </mc:Choice>
                      <mc:Fallback>
                        <p:oleObj name="Equation" r:id="rId26" imgW="723600" imgH="457200" progId="Equation.3">
                          <p:embed/>
                          <p:pic>
                            <p:nvPicPr>
                              <p:cNvPr id="17" name="Object 1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35275" y="5880100"/>
                                <a:ext cx="1322388" cy="823913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1"/>
                              </a:solidFill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1" name="Content Placeholder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03030841"/>
                  </p:ext>
                </p:extLst>
              </p:nvPr>
            </p:nvGraphicFramePr>
            <p:xfrm>
              <a:off x="12983376" y="11667434"/>
              <a:ext cx="11755740" cy="37947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918580">
                      <a:extLst>
                        <a:ext uri="{9D8B030D-6E8A-4147-A177-3AD203B41FA5}">
                          <a16:colId xmlns:a16="http://schemas.microsoft.com/office/drawing/2014/main" val="4171235095"/>
                        </a:ext>
                      </a:extLst>
                    </a:gridCol>
                    <a:gridCol w="3918580">
                      <a:extLst>
                        <a:ext uri="{9D8B030D-6E8A-4147-A177-3AD203B41FA5}">
                          <a16:colId xmlns:a16="http://schemas.microsoft.com/office/drawing/2014/main" val="3603966495"/>
                        </a:ext>
                      </a:extLst>
                    </a:gridCol>
                    <a:gridCol w="3918580">
                      <a:extLst>
                        <a:ext uri="{9D8B030D-6E8A-4147-A177-3AD203B41FA5}">
                          <a16:colId xmlns:a16="http://schemas.microsoft.com/office/drawing/2014/main" val="4975853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JLEIC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LDRD (demonstrated)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083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16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16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 – 75 </a:t>
                          </a:r>
                          <a:r>
                            <a:rPr lang="en-US" sz="16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8405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16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43.3 MHz</a:t>
                          </a:r>
                          <a:endParaRPr lang="en-US" sz="16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 Hz  – 374.3 MHz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324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700 pC (75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25 kHz, 225 kV)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2155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current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53.9 A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9.3 A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72065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140 mA (400 kV)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 mA (50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374.25 MHz, 100 kV)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27318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&lt;19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microns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&lt;2 microns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11884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Normalized drift emittance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36 microns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 microns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13099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Cathode spot radius 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 Flat-top 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3.14 mm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1.65 mm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99862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1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18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 </a:t>
                          </a:r>
                          <a:r>
                            <a:rPr lang="en-US" sz="1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0.54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(1.45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3572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1" name="Content Placeholder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03030841"/>
                  </p:ext>
                </p:extLst>
              </p:nvPr>
            </p:nvGraphicFramePr>
            <p:xfrm>
              <a:off x="12983376" y="11667434"/>
              <a:ext cx="11755740" cy="37947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918580">
                      <a:extLst>
                        <a:ext uri="{9D8B030D-6E8A-4147-A177-3AD203B41FA5}">
                          <a16:colId xmlns:a16="http://schemas.microsoft.com/office/drawing/2014/main" val="4171235095"/>
                        </a:ext>
                      </a:extLst>
                    </a:gridCol>
                    <a:gridCol w="3918580">
                      <a:extLst>
                        <a:ext uri="{9D8B030D-6E8A-4147-A177-3AD203B41FA5}">
                          <a16:colId xmlns:a16="http://schemas.microsoft.com/office/drawing/2014/main" val="3603966495"/>
                        </a:ext>
                      </a:extLst>
                    </a:gridCol>
                    <a:gridCol w="3918580">
                      <a:extLst>
                        <a:ext uri="{9D8B030D-6E8A-4147-A177-3AD203B41FA5}">
                          <a16:colId xmlns:a16="http://schemas.microsoft.com/office/drawing/2014/main" val="49758535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JLEIC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LDRD (demonstrated)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083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16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16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 – 75 </a:t>
                          </a:r>
                          <a:r>
                            <a:rPr lang="en-US" sz="16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8405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16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43.3 MHz</a:t>
                          </a:r>
                          <a:endParaRPr lang="en-US" sz="16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 Hz  – 374.3 MHz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324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700 pC (75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25 kHz, 225 kV)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2155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current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53.9 A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9.3 A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72065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140 mA (400 kV)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 mA (50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374.25 MHz, 100 kV)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27318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&lt;19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microns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&lt;2 microns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11884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Normalized drift emittance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36 microns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 microns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13099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8"/>
                          <a:stretch>
                            <a:fillRect l="-156" t="-832787" r="-20077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3.14 mm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1.65 mm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99862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1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18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 </a:t>
                          </a:r>
                          <a:r>
                            <a:rPr lang="en-US" sz="1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0.54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(1.45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3572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0" name="Rounded Rectangle 89"/>
          <p:cNvSpPr/>
          <p:nvPr/>
        </p:nvSpPr>
        <p:spPr>
          <a:xfrm>
            <a:off x="26148694" y="3562987"/>
            <a:ext cx="14846906" cy="12833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27414623" y="3776105"/>
            <a:ext cx="8097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Experimental Overview</a:t>
            </a:r>
            <a:endParaRPr lang="en-US" sz="6000" dirty="0"/>
          </a:p>
        </p:txBody>
      </p:sp>
      <p:grpSp>
        <p:nvGrpSpPr>
          <p:cNvPr id="130" name="Group 129"/>
          <p:cNvGrpSpPr>
            <a:grpSpLocks noChangeAspect="1"/>
          </p:cNvGrpSpPr>
          <p:nvPr/>
        </p:nvGrpSpPr>
        <p:grpSpPr>
          <a:xfrm>
            <a:off x="26310030" y="9820880"/>
            <a:ext cx="3491354" cy="3584829"/>
            <a:chOff x="3099440" y="3686859"/>
            <a:chExt cx="2909461" cy="2987357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1" r="8178"/>
            <a:stretch/>
          </p:blipFill>
          <p:spPr>
            <a:xfrm>
              <a:off x="3099440" y="3686859"/>
              <a:ext cx="1645921" cy="2967228"/>
            </a:xfrm>
            <a:prstGeom prst="rect">
              <a:avLst/>
            </a:prstGeom>
          </p:spPr>
        </p:pic>
        <p:cxnSp>
          <p:nvCxnSpPr>
            <p:cNvPr id="132" name="Straight Arrow Connector 131"/>
            <p:cNvCxnSpPr>
              <a:stCxn id="151" idx="1"/>
            </p:cNvCxnSpPr>
            <p:nvPr/>
          </p:nvCxnSpPr>
          <p:spPr bwMode="auto">
            <a:xfrm flipH="1" flipV="1">
              <a:off x="4325246" y="4516085"/>
              <a:ext cx="617148" cy="282966"/>
            </a:xfrm>
            <a:prstGeom prst="straightConnector1">
              <a:avLst/>
            </a:prstGeom>
            <a:solidFill>
              <a:srgbClr val="5B9BD5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3" name="TextBox 132"/>
            <p:cNvSpPr txBox="1"/>
            <p:nvPr/>
          </p:nvSpPr>
          <p:spPr>
            <a:xfrm>
              <a:off x="5163645" y="5433060"/>
              <a:ext cx="585806" cy="384721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Slit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001927" y="5981719"/>
              <a:ext cx="1006974" cy="692497"/>
            </a:xfrm>
            <a:prstGeom prst="rect">
              <a:avLst/>
            </a:prstGeom>
            <a:solidFill>
              <a:srgbClr val="A5A5A5">
                <a:lumMod val="85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Viewer Screen</a:t>
              </a:r>
            </a:p>
          </p:txBody>
        </p:sp>
        <p:cxnSp>
          <p:nvCxnSpPr>
            <p:cNvPr id="149" name="Straight Arrow Connector 148"/>
            <p:cNvCxnSpPr>
              <a:stCxn id="134" idx="1"/>
            </p:cNvCxnSpPr>
            <p:nvPr/>
          </p:nvCxnSpPr>
          <p:spPr bwMode="auto">
            <a:xfrm flipH="1" flipV="1">
              <a:off x="4177501" y="6243294"/>
              <a:ext cx="824426" cy="84673"/>
            </a:xfrm>
            <a:prstGeom prst="straightConnector1">
              <a:avLst/>
            </a:prstGeom>
            <a:solidFill>
              <a:srgbClr val="5B9BD5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0" name="Straight Arrow Connector 149"/>
            <p:cNvCxnSpPr>
              <a:stCxn id="133" idx="1"/>
            </p:cNvCxnSpPr>
            <p:nvPr/>
          </p:nvCxnSpPr>
          <p:spPr bwMode="auto">
            <a:xfrm flipH="1" flipV="1">
              <a:off x="3997837" y="5281130"/>
              <a:ext cx="1165808" cy="344290"/>
            </a:xfrm>
            <a:prstGeom prst="straightConnector1">
              <a:avLst/>
            </a:prstGeom>
            <a:solidFill>
              <a:srgbClr val="5B9BD5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1" name="TextBox 150"/>
            <p:cNvSpPr txBox="1"/>
            <p:nvPr/>
          </p:nvSpPr>
          <p:spPr>
            <a:xfrm>
              <a:off x="4942394" y="4452802"/>
              <a:ext cx="940421" cy="69249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Shield Tube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568949" y="4957351"/>
            <a:ext cx="11762140" cy="5052056"/>
            <a:chOff x="27356272" y="5776191"/>
            <a:chExt cx="11762140" cy="5052056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90" b="22845"/>
            <a:stretch/>
          </p:blipFill>
          <p:spPr>
            <a:xfrm>
              <a:off x="27356272" y="6010282"/>
              <a:ext cx="11528108" cy="4191000"/>
            </a:xfrm>
            <a:prstGeom prst="rect">
              <a:avLst/>
            </a:prstGeom>
          </p:spPr>
        </p:pic>
        <p:sp>
          <p:nvSpPr>
            <p:cNvPr id="123" name="TextBox 122"/>
            <p:cNvSpPr txBox="1"/>
            <p:nvPr/>
          </p:nvSpPr>
          <p:spPr>
            <a:xfrm>
              <a:off x="34755841" y="6112358"/>
              <a:ext cx="2909771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Beamline Solenoids</a:t>
              </a:r>
              <a:endPara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4" name="Straight Arrow Connector 123"/>
            <p:cNvCxnSpPr>
              <a:stCxn id="125" idx="3"/>
            </p:cNvCxnSpPr>
            <p:nvPr/>
          </p:nvCxnSpPr>
          <p:spPr bwMode="auto">
            <a:xfrm flipV="1">
              <a:off x="30138993" y="7902873"/>
              <a:ext cx="1029157" cy="1730918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>
              <a:off x="27503335" y="9402958"/>
              <a:ext cx="2635658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Cathode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Solenoid</a:t>
              </a:r>
            </a:p>
          </p:txBody>
        </p:sp>
        <p:cxnSp>
          <p:nvCxnSpPr>
            <p:cNvPr id="126" name="Straight Arrow Connector 125"/>
            <p:cNvCxnSpPr>
              <a:stCxn id="127" idx="0"/>
            </p:cNvCxnSpPr>
            <p:nvPr/>
          </p:nvCxnSpPr>
          <p:spPr bwMode="auto">
            <a:xfrm flipV="1">
              <a:off x="28429485" y="7067369"/>
              <a:ext cx="1510173" cy="670590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27" name="TextBox 126"/>
            <p:cNvSpPr txBox="1"/>
            <p:nvPr/>
          </p:nvSpPr>
          <p:spPr>
            <a:xfrm>
              <a:off x="27414623" y="7737959"/>
              <a:ext cx="2029723" cy="1200329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rPr>
                <a:t>Ph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otocathode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Preparation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Chamber</a:t>
              </a:r>
            </a:p>
          </p:txBody>
        </p:sp>
        <p:cxnSp>
          <p:nvCxnSpPr>
            <p:cNvPr id="128" name="Straight Arrow Connector 127"/>
            <p:cNvCxnSpPr/>
            <p:nvPr/>
          </p:nvCxnSpPr>
          <p:spPr bwMode="auto">
            <a:xfrm flipH="1">
              <a:off x="30967843" y="6046754"/>
              <a:ext cx="240080" cy="522944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29" name="TextBox 128"/>
            <p:cNvSpPr txBox="1"/>
            <p:nvPr/>
          </p:nvSpPr>
          <p:spPr>
            <a:xfrm>
              <a:off x="31207923" y="5776191"/>
              <a:ext cx="2428870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rPr>
                <a:t>Gun HV Chamber</a:t>
              </a:r>
            </a:p>
          </p:txBody>
        </p:sp>
        <p:cxnSp>
          <p:nvCxnSpPr>
            <p:cNvPr id="152" name="Straight Arrow Connector 151"/>
            <p:cNvCxnSpPr>
              <a:stCxn id="154" idx="0"/>
            </p:cNvCxnSpPr>
            <p:nvPr/>
          </p:nvCxnSpPr>
          <p:spPr bwMode="auto">
            <a:xfrm flipV="1">
              <a:off x="32280816" y="8231216"/>
              <a:ext cx="2137926" cy="2135366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153" name="Straight Arrow Connector 152"/>
            <p:cNvCxnSpPr>
              <a:stCxn id="154" idx="0"/>
            </p:cNvCxnSpPr>
            <p:nvPr/>
          </p:nvCxnSpPr>
          <p:spPr bwMode="auto">
            <a:xfrm flipV="1">
              <a:off x="32280816" y="7524128"/>
              <a:ext cx="1355977" cy="2842454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54" name="TextBox 153"/>
            <p:cNvSpPr txBox="1"/>
            <p:nvPr/>
          </p:nvSpPr>
          <p:spPr>
            <a:xfrm>
              <a:off x="31109662" y="10366582"/>
              <a:ext cx="2342308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Viewer Screens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5" name="Straight Arrow Connector 154"/>
            <p:cNvCxnSpPr>
              <a:stCxn id="154" idx="0"/>
            </p:cNvCxnSpPr>
            <p:nvPr/>
          </p:nvCxnSpPr>
          <p:spPr bwMode="auto">
            <a:xfrm flipV="1">
              <a:off x="32280816" y="9462974"/>
              <a:ext cx="4920411" cy="903608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56" name="TextBox 155"/>
            <p:cNvSpPr txBox="1"/>
            <p:nvPr/>
          </p:nvSpPr>
          <p:spPr>
            <a:xfrm>
              <a:off x="37221739" y="8052967"/>
              <a:ext cx="1896673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Beam Dump</a:t>
              </a:r>
            </a:p>
          </p:txBody>
        </p:sp>
        <p:cxnSp>
          <p:nvCxnSpPr>
            <p:cNvPr id="157" name="Straight Arrow Connector 156"/>
            <p:cNvCxnSpPr>
              <a:stCxn id="156" idx="2"/>
            </p:cNvCxnSpPr>
            <p:nvPr/>
          </p:nvCxnSpPr>
          <p:spPr bwMode="auto">
            <a:xfrm>
              <a:off x="38170076" y="8514632"/>
              <a:ext cx="0" cy="948342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8" name="Content Placeholder 2"/>
          <p:cNvSpPr txBox="1">
            <a:spLocks/>
          </p:cNvSpPr>
          <p:nvPr/>
        </p:nvSpPr>
        <p:spPr>
          <a:xfrm>
            <a:off x="26834825" y="14514600"/>
            <a:ext cx="13356362" cy="129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Use slit and </a:t>
            </a:r>
            <a:r>
              <a:rPr lang="en-US" sz="3200" dirty="0" smtClean="0">
                <a:solidFill>
                  <a:srgbClr val="000000"/>
                </a:solidFill>
              </a:rPr>
              <a:t>viewer screens </a:t>
            </a:r>
            <a:r>
              <a:rPr lang="en-US" sz="3200" dirty="0" smtClean="0">
                <a:solidFill>
                  <a:srgbClr val="000000"/>
                </a:solidFill>
              </a:rPr>
              <a:t>to measure mechanical angular </a:t>
            </a:r>
            <a:r>
              <a:rPr lang="en-US" sz="3200" dirty="0" smtClean="0">
                <a:solidFill>
                  <a:srgbClr val="000000"/>
                </a:solidFill>
              </a:rPr>
              <a:t>momentum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Use Beamline solenoid and viewer screen to measure drift emittance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  <p:pic>
        <p:nvPicPr>
          <p:cNvPr id="83" name="Picture Placeholder 5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4537" r="582" b="4537"/>
          <a:stretch/>
        </p:blipFill>
        <p:spPr>
          <a:xfrm>
            <a:off x="34714453" y="9663591"/>
            <a:ext cx="6138136" cy="4243744"/>
          </a:xfrm>
          <a:prstGeom prst="rect">
            <a:avLst/>
          </a:prstGeom>
        </p:spPr>
      </p:pic>
      <p:sp>
        <p:nvSpPr>
          <p:cNvPr id="113" name="Rounded Rectangle 112"/>
          <p:cNvSpPr/>
          <p:nvPr/>
        </p:nvSpPr>
        <p:spPr>
          <a:xfrm>
            <a:off x="155474" y="3639464"/>
            <a:ext cx="11495172" cy="1275677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048" y="4835983"/>
            <a:ext cx="105347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Jefferson Lab Electron Ion Collider (JLEIC) bunched magnetized electron cooler is part of Collider Ring and aims to counteract emittance degradation induced by intra-beam scattering, to maintain ion beam emittance during collisions and extend luminosity </a:t>
            </a:r>
            <a:r>
              <a:rPr lang="en-US" sz="3600" dirty="0" smtClean="0"/>
              <a:t>lifetime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350379" y="8223309"/>
            <a:ext cx="6987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Magnetized Cooling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82735" y="9448822"/>
            <a:ext cx="106617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Ion beam cooling in presence of magnetic field is much more efficient than cooling in a drift (no magnetic field):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Electron beam helical motion in strong magnetic field increases electron-ion interaction time, thereby significantly improving cooling efficiency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Electron-ion collisions that occur over many cyclotron oscillations and at distances larger than cyclotron radius are insensitive to electrons transverse </a:t>
            </a:r>
            <a:r>
              <a:rPr lang="en-US" sz="3200" dirty="0" smtClean="0"/>
              <a:t>velocity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Cooling </a:t>
            </a:r>
            <a:r>
              <a:rPr lang="en-US" sz="3200" dirty="0"/>
              <a:t>rates are determined by electron longitudinal energy spread rather than electron beam transverse emittance as transverse motion of electrons is quenched by magnetic </a:t>
            </a:r>
            <a:r>
              <a:rPr lang="en-US" sz="3200" dirty="0" smtClean="0"/>
              <a:t>field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Magnetic field </a:t>
            </a:r>
            <a:r>
              <a:rPr lang="en-US" sz="3200" dirty="0" smtClean="0"/>
              <a:t>suppresses </a:t>
            </a:r>
            <a:r>
              <a:rPr lang="en-US" sz="3200" dirty="0"/>
              <a:t>electron-ion </a:t>
            </a:r>
            <a:r>
              <a:rPr lang="en-US" sz="3200" dirty="0" smtClean="0"/>
              <a:t>recombination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50379" y="3801531"/>
            <a:ext cx="36920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Motivation</a:t>
            </a:r>
          </a:p>
        </p:txBody>
      </p:sp>
      <p:sp>
        <p:nvSpPr>
          <p:cNvPr id="118" name="Rounded Rectangular Callout 117"/>
          <p:cNvSpPr/>
          <p:nvPr/>
        </p:nvSpPr>
        <p:spPr bwMode="auto">
          <a:xfrm>
            <a:off x="1538447" y="18138606"/>
            <a:ext cx="7789731" cy="477177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rgbClr val="919191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Beam and beamlet observed on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successive viewers</a:t>
            </a: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8" t="31809" r="52973" b="55872"/>
          <a:stretch/>
        </p:blipFill>
        <p:spPr>
          <a:xfrm>
            <a:off x="1044258" y="19551936"/>
            <a:ext cx="456089" cy="417498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2" t="28506" r="55247" b="56588"/>
          <a:stretch/>
        </p:blipFill>
        <p:spPr>
          <a:xfrm>
            <a:off x="2243835" y="19547027"/>
            <a:ext cx="561340" cy="505207"/>
          </a:xfrm>
          <a:prstGeom prst="rect">
            <a:avLst/>
          </a:prstGeom>
        </p:spPr>
      </p:pic>
      <p:sp>
        <p:nvSpPr>
          <p:cNvPr id="112" name="Rounded Rectangular Callout 111"/>
          <p:cNvSpPr/>
          <p:nvPr/>
        </p:nvSpPr>
        <p:spPr bwMode="auto">
          <a:xfrm>
            <a:off x="763774" y="18856588"/>
            <a:ext cx="2671234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rgbClr val="919191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 G at photocathode</a:t>
            </a:r>
          </a:p>
        </p:txBody>
      </p:sp>
      <p:sp>
        <p:nvSpPr>
          <p:cNvPr id="115" name="Rounded Rectangular Callout 114"/>
          <p:cNvSpPr/>
          <p:nvPr/>
        </p:nvSpPr>
        <p:spPr bwMode="auto">
          <a:xfrm>
            <a:off x="6151651" y="18856587"/>
            <a:ext cx="3120105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rgbClr val="919191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1511 G at photocathode</a:t>
            </a: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6" t="36237" r="39949" b="38402"/>
          <a:stretch/>
        </p:blipFill>
        <p:spPr>
          <a:xfrm>
            <a:off x="6355851" y="19553311"/>
            <a:ext cx="520857" cy="753678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7" t="32732" r="61289" b="34278"/>
          <a:stretch/>
        </p:blipFill>
        <p:spPr>
          <a:xfrm>
            <a:off x="7759739" y="19551936"/>
            <a:ext cx="520818" cy="980397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9" y="20614984"/>
            <a:ext cx="1337310" cy="27241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66" y="20597672"/>
            <a:ext cx="1906905" cy="29718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810" y="20609676"/>
            <a:ext cx="2166938" cy="46434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280" y="20609676"/>
            <a:ext cx="2259806" cy="86058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78" name="Picture 177"/>
          <p:cNvPicPr>
            <a:picLocks noChangeAspect="1"/>
          </p:cNvPicPr>
          <p:nvPr/>
        </p:nvPicPr>
        <p:blipFill rotWithShape="1">
          <a:blip r:embed="rId40"/>
          <a:srcRect t="12653"/>
          <a:stretch/>
        </p:blipFill>
        <p:spPr>
          <a:xfrm>
            <a:off x="1500347" y="23012400"/>
            <a:ext cx="7645046" cy="4264368"/>
          </a:xfrm>
          <a:prstGeom prst="rect">
            <a:avLst/>
          </a:prstGeom>
        </p:spPr>
      </p:pic>
      <p:sp>
        <p:nvSpPr>
          <p:cNvPr id="179" name="TextBox 178"/>
          <p:cNvSpPr txBox="1"/>
          <p:nvPr/>
        </p:nvSpPr>
        <p:spPr>
          <a:xfrm>
            <a:off x="863010" y="27229957"/>
            <a:ext cx="101390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Focusing by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 magnetic field causes mismatch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oscillations resulting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repeated focusing inside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solenoid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which affects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at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solenoid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and resulted in varying beam expansion rate in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region</a:t>
            </a:r>
          </a:p>
          <a:p>
            <a:pPr marL="457200" indent="-45720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Rotation angles are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influenced by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focusing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solenoid</a:t>
            </a:r>
          </a:p>
          <a:p>
            <a:pPr marL="457200" indent="-45720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Modelled apparatus using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ASTRA &amp; GPT</a:t>
            </a:r>
          </a:p>
        </p:txBody>
      </p:sp>
      <p:sp>
        <p:nvSpPr>
          <p:cNvPr id="180" name="Rounded Rectangular Callout 179"/>
          <p:cNvSpPr/>
          <p:nvPr/>
        </p:nvSpPr>
        <p:spPr bwMode="auto">
          <a:xfrm>
            <a:off x="5532810" y="23203169"/>
            <a:ext cx="1988985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600" u="sng" dirty="0" smtClean="0">
                <a:solidFill>
                  <a:srgbClr val="000000"/>
                </a:solidFill>
                <a:latin typeface="Calibri" panose="020F0502020204030204"/>
              </a:rPr>
              <a:t>0.3 mm </a:t>
            </a:r>
            <a:r>
              <a:rPr lang="en-US" sz="1600" u="sng" dirty="0" err="1" smtClean="0">
                <a:solidFill>
                  <a:srgbClr val="000000"/>
                </a:solidFill>
                <a:latin typeface="Calibri" panose="020F0502020204030204"/>
              </a:rPr>
              <a:t>rms</a:t>
            </a:r>
            <a:r>
              <a:rPr lang="en-US" sz="1600" u="sng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1600" u="sng" dirty="0" smtClean="0">
                <a:solidFill>
                  <a:srgbClr val="000000"/>
                </a:solidFill>
                <a:latin typeface="Calibri" panose="020F0502020204030204"/>
              </a:rPr>
              <a:t>spot size</a:t>
            </a:r>
          </a:p>
        </p:txBody>
      </p:sp>
      <p:sp>
        <p:nvSpPr>
          <p:cNvPr id="183" name="Rounded Rectangular Callout 182"/>
          <p:cNvSpPr/>
          <p:nvPr/>
        </p:nvSpPr>
        <p:spPr bwMode="auto">
          <a:xfrm>
            <a:off x="1811187" y="22318612"/>
            <a:ext cx="7244249" cy="491942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rgbClr val="919191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Beam Size and Rotation: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Experiment vs GPT simulation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381000" y="16992600"/>
            <a:ext cx="10278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Magnetization Measurements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20108610" y="16604217"/>
            <a:ext cx="8863598" cy="81562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7" name="TextBox 186"/>
          <p:cNvSpPr txBox="1"/>
          <p:nvPr/>
        </p:nvSpPr>
        <p:spPr>
          <a:xfrm>
            <a:off x="11657822" y="16874825"/>
            <a:ext cx="5556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Drift Emittance</a:t>
            </a:r>
          </a:p>
        </p:txBody>
      </p:sp>
      <p:sp>
        <p:nvSpPr>
          <p:cNvPr id="188" name="Content Placeholder 11"/>
          <p:cNvSpPr txBox="1">
            <a:spLocks/>
          </p:cNvSpPr>
          <p:nvPr/>
        </p:nvSpPr>
        <p:spPr bwMode="auto">
          <a:xfrm>
            <a:off x="11024092" y="22575453"/>
            <a:ext cx="8860710" cy="195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</a:bodyPr>
          <a:lstStyle>
            <a:lvl1pPr marL="0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16015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32029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348046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464061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580075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96090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812105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28120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Measured drift emittance for different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spot sizes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rms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) at 200 kV</a:t>
            </a:r>
          </a:p>
          <a:p>
            <a:pPr marL="457200" lvl="0" indent="-457200" algn="l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GPT simulation and experimental results show encouraging agreement</a:t>
            </a:r>
          </a:p>
        </p:txBody>
      </p:sp>
      <p:graphicFrame>
        <p:nvGraphicFramePr>
          <p:cNvPr id="189" name="Chart 188">
            <a:extLst>
              <a:ext uri="{FF2B5EF4-FFF2-40B4-BE49-F238E27FC236}">
                <a16:creationId xmlns:a16="http://schemas.microsoft.com/office/drawing/2014/main" id="{4F38593C-6FA4-D74A-9479-B413A9453A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231476"/>
              </p:ext>
            </p:extLst>
          </p:nvPr>
        </p:nvGraphicFramePr>
        <p:xfrm>
          <a:off x="11442066" y="18024857"/>
          <a:ext cx="8226444" cy="470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sp>
        <p:nvSpPr>
          <p:cNvPr id="192" name="TextBox 191"/>
          <p:cNvSpPr txBox="1"/>
          <p:nvPr/>
        </p:nvSpPr>
        <p:spPr>
          <a:xfrm>
            <a:off x="17214507" y="19786590"/>
            <a:ext cx="1987602" cy="584775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Beam size too large to transport cleanly</a:t>
            </a:r>
            <a:endParaRPr lang="en-US" sz="1600" dirty="0"/>
          </a:p>
        </p:txBody>
      </p:sp>
      <p:sp>
        <p:nvSpPr>
          <p:cNvPr id="193" name="TextBox 192"/>
          <p:cNvSpPr txBox="1"/>
          <p:nvPr/>
        </p:nvSpPr>
        <p:spPr>
          <a:xfrm>
            <a:off x="20780238" y="16795909"/>
            <a:ext cx="7318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High Bunch Charge</a:t>
            </a:r>
          </a:p>
        </p:txBody>
      </p:sp>
      <p:sp>
        <p:nvSpPr>
          <p:cNvPr id="195" name="Content Placeholder 11"/>
          <p:cNvSpPr txBox="1">
            <a:spLocks/>
          </p:cNvSpPr>
          <p:nvPr/>
        </p:nvSpPr>
        <p:spPr>
          <a:xfrm>
            <a:off x="20513230" y="22715819"/>
            <a:ext cx="8520611" cy="1878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</a:rPr>
              <a:t>Encountered space-charge-limited regime between 100-300 </a:t>
            </a:r>
            <a:r>
              <a:rPr lang="en-US" sz="2800" dirty="0" smtClean="0">
                <a:latin typeface="Arial" panose="020B0604020202020204" pitchFamily="34" charset="0"/>
              </a:rPr>
              <a:t>pC</a:t>
            </a:r>
            <a:endParaRPr lang="en-US" sz="2800" dirty="0">
              <a:latin typeface="Arial" panose="020B0604020202020204" pitchFamily="34" charset="0"/>
            </a:endParaRPr>
          </a:p>
          <a:p>
            <a:pPr marL="45720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</a:rPr>
              <a:t>Need longer laser pulses </a:t>
            </a:r>
            <a:r>
              <a:rPr lang="en-US" sz="2800" dirty="0" smtClean="0">
                <a:latin typeface="Arial" panose="020B0604020202020204" pitchFamily="34" charset="0"/>
              </a:rPr>
              <a:t>and higher gun voltage to </a:t>
            </a:r>
            <a:r>
              <a:rPr lang="en-US" sz="2800" dirty="0" smtClean="0">
                <a:latin typeface="Arial" panose="020B0604020202020204" pitchFamily="34" charset="0"/>
              </a:rPr>
              <a:t>get nC </a:t>
            </a:r>
            <a:r>
              <a:rPr lang="en-US" sz="2800" dirty="0" smtClean="0">
                <a:latin typeface="Arial" panose="020B0604020202020204" pitchFamily="34" charset="0"/>
              </a:rPr>
              <a:t>bunches</a:t>
            </a:r>
            <a:endParaRPr lang="en-US" sz="2800" dirty="0" smtClean="0">
              <a:latin typeface="Arial" panose="020B0604020202020204" pitchFamily="34" charset="0"/>
            </a:endParaRPr>
          </a:p>
        </p:txBody>
      </p:sp>
      <p:graphicFrame>
        <p:nvGraphicFramePr>
          <p:cNvPr id="196" name="Content Placeholder 3">
            <a:extLst>
              <a:ext uri="{FF2B5EF4-FFF2-40B4-BE49-F238E27FC236}">
                <a16:creationId xmlns:a16="http://schemas.microsoft.com/office/drawing/2014/main" id="{2844E016-172B-D04B-943C-5D9DC91C9A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773049"/>
              </p:ext>
            </p:extLst>
          </p:nvPr>
        </p:nvGraphicFramePr>
        <p:xfrm>
          <a:off x="20626577" y="17643684"/>
          <a:ext cx="8015585" cy="514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sp>
        <p:nvSpPr>
          <p:cNvPr id="197" name="Rounded Rectangle 196"/>
          <p:cNvSpPr/>
          <p:nvPr/>
        </p:nvSpPr>
        <p:spPr>
          <a:xfrm>
            <a:off x="10965137" y="24971060"/>
            <a:ext cx="18007071" cy="587006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9" name="TextBox 198"/>
          <p:cNvSpPr txBox="1"/>
          <p:nvPr/>
        </p:nvSpPr>
        <p:spPr>
          <a:xfrm>
            <a:off x="11290973" y="25140039"/>
            <a:ext cx="14739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High Average Current Magnetized Beam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444503" y="26366331"/>
            <a:ext cx="6126480" cy="3856163"/>
            <a:chOff x="365760" y="822961"/>
            <a:chExt cx="6126480" cy="3856163"/>
          </a:xfrm>
        </p:grpSpPr>
        <p:pic>
          <p:nvPicPr>
            <p:cNvPr id="201" name="Content Placeholder 11"/>
            <p:cNvPicPr>
              <a:picLocks noChangeAspect="1"/>
            </p:cNvPicPr>
            <p:nvPr/>
          </p:nvPicPr>
          <p:blipFill rotWithShape="1"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" t="17577" r="4073" b="4897"/>
            <a:stretch/>
          </p:blipFill>
          <p:spPr bwMode="auto">
            <a:xfrm>
              <a:off x="365760" y="822961"/>
              <a:ext cx="6126480" cy="385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" name="Rounded Rectangular Callout 201"/>
            <p:cNvSpPr/>
            <p:nvPr/>
          </p:nvSpPr>
          <p:spPr bwMode="auto">
            <a:xfrm>
              <a:off x="1436126" y="2286000"/>
              <a:ext cx="4386668" cy="1097280"/>
            </a:xfrm>
            <a:prstGeom prst="wedgeRoundRectCallout">
              <a:avLst>
                <a:gd name="adj1" fmla="val 49871"/>
                <a:gd name="adj2" fmla="val -20535"/>
                <a:gd name="adj3" fmla="val 16667"/>
              </a:avLst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tx1"/>
                  </a:solidFill>
                </a:rPr>
                <a:t>14 mA, 725 G, 90 h run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tx1"/>
                  </a:solidFill>
                </a:rPr>
                <a:t>Laser </a:t>
              </a:r>
              <a:r>
                <a:rPr lang="en-US" sz="1600" dirty="0" err="1">
                  <a:solidFill>
                    <a:schemeClr val="tx1"/>
                  </a:solidFill>
                </a:rPr>
                <a:t>rms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</a:rPr>
                <a:t>= 0.9 </a:t>
              </a:r>
              <a:r>
                <a:rPr lang="en-US" sz="1600" dirty="0">
                  <a:solidFill>
                    <a:schemeClr val="tx1"/>
                  </a:solidFill>
                </a:rPr>
                <a:t>mm, 303 MHz, 60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ps</a:t>
              </a:r>
              <a:r>
                <a:rPr lang="en-US" sz="1600" dirty="0" smtClean="0">
                  <a:solidFill>
                    <a:schemeClr val="tx1"/>
                  </a:solidFill>
                </a:rPr>
                <a:t> (</a:t>
              </a:r>
              <a:r>
                <a:rPr lang="en-US" sz="1600" dirty="0">
                  <a:solidFill>
                    <a:schemeClr val="tx1"/>
                  </a:solidFill>
                </a:rPr>
                <a:t>FWHM</a:t>
              </a:r>
              <a:r>
                <a:rPr lang="en-US" sz="1600" dirty="0" smtClean="0">
                  <a:solidFill>
                    <a:schemeClr val="tx1"/>
                  </a:solidFill>
                </a:rPr>
                <a:t>)</a:t>
              </a:r>
              <a:endParaRPr lang="en-US" sz="1600" dirty="0">
                <a:solidFill>
                  <a:schemeClr val="tx1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</a:rPr>
                <a:t>Gun HV = 200 kV, </a:t>
              </a:r>
              <a:r>
                <a:rPr lang="en-US" sz="1600" dirty="0">
                  <a:solidFill>
                    <a:schemeClr val="tx1"/>
                  </a:solidFill>
                </a:rPr>
                <a:t>Gun Solenoid = 200 </a:t>
              </a:r>
              <a:r>
                <a:rPr lang="en-US" sz="1600" dirty="0" smtClean="0">
                  <a:solidFill>
                    <a:schemeClr val="tx1"/>
                  </a:solidFill>
                </a:rPr>
                <a:t>A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schemeClr val="tx1"/>
                  </a:solidFill>
                </a:rPr>
                <a:t>K</a:t>
              </a:r>
              <a:r>
                <a:rPr lang="en-US" sz="1600" baseline="-25000" dirty="0" err="1" smtClean="0">
                  <a:solidFill>
                    <a:schemeClr val="tx1"/>
                  </a:solidFill>
                </a:rPr>
                <a:t>x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Cs</a:t>
              </a:r>
              <a:r>
                <a:rPr lang="en-US" sz="1600" baseline="-25000" dirty="0" err="1" smtClean="0">
                  <a:solidFill>
                    <a:schemeClr val="tx1"/>
                  </a:solidFill>
                </a:rPr>
                <a:t>y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Sb</a:t>
              </a:r>
              <a:r>
                <a:rPr lang="en-US" sz="1600" dirty="0" smtClean="0">
                  <a:solidFill>
                    <a:schemeClr val="tx1"/>
                  </a:solidFill>
                </a:rPr>
                <a:t> photocathode on molybdenum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3" name="Picture 202"/>
          <p:cNvPicPr>
            <a:picLocks noChangeAspect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16999" r="2764" b="4897"/>
          <a:stretch/>
        </p:blipFill>
        <p:spPr>
          <a:xfrm>
            <a:off x="17848377" y="26260809"/>
            <a:ext cx="3149185" cy="1971443"/>
          </a:xfrm>
          <a:prstGeom prst="rect">
            <a:avLst/>
          </a:prstGeom>
        </p:spPr>
      </p:pic>
      <p:grpSp>
        <p:nvGrpSpPr>
          <p:cNvPr id="204" name="Group 203"/>
          <p:cNvGrpSpPr/>
          <p:nvPr/>
        </p:nvGrpSpPr>
        <p:grpSpPr>
          <a:xfrm>
            <a:off x="22578740" y="26360315"/>
            <a:ext cx="6126480" cy="3847495"/>
            <a:chOff x="365760" y="822960"/>
            <a:chExt cx="6126480" cy="3847495"/>
          </a:xfrm>
        </p:grpSpPr>
        <p:pic>
          <p:nvPicPr>
            <p:cNvPr id="205" name="Picture 204"/>
            <p:cNvPicPr>
              <a:picLocks noChangeAspect="1"/>
            </p:cNvPicPr>
            <p:nvPr/>
          </p:nvPicPr>
          <p:blipFill rotWithShape="1"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" t="17578" r="3623" b="4615"/>
            <a:stretch/>
          </p:blipFill>
          <p:spPr>
            <a:xfrm>
              <a:off x="365760" y="822960"/>
              <a:ext cx="6126480" cy="3847495"/>
            </a:xfrm>
            <a:prstGeom prst="rect">
              <a:avLst/>
            </a:prstGeom>
          </p:spPr>
        </p:pic>
        <p:sp>
          <p:nvSpPr>
            <p:cNvPr id="206" name="Rounded Rectangular Callout 205"/>
            <p:cNvSpPr/>
            <p:nvPr/>
          </p:nvSpPr>
          <p:spPr bwMode="auto">
            <a:xfrm>
              <a:off x="1484740" y="2259523"/>
              <a:ext cx="4274892" cy="1097280"/>
            </a:xfrm>
            <a:prstGeom prst="wedgeRoundRectCallout">
              <a:avLst>
                <a:gd name="adj1" fmla="val 49871"/>
                <a:gd name="adj2" fmla="val -20535"/>
                <a:gd name="adj3" fmla="val 16667"/>
              </a:avLst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tx1"/>
                  </a:solidFill>
                </a:rPr>
                <a:t>28 mA, 544 G, 50 h run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tx1"/>
                  </a:solidFill>
                </a:rPr>
                <a:t>Laser </a:t>
              </a:r>
              <a:r>
                <a:rPr lang="en-US" sz="1600" dirty="0" err="1">
                  <a:solidFill>
                    <a:schemeClr val="tx1"/>
                  </a:solidFill>
                </a:rPr>
                <a:t>rms</a:t>
              </a:r>
              <a:r>
                <a:rPr lang="en-US" sz="1600" dirty="0">
                  <a:solidFill>
                    <a:schemeClr val="tx1"/>
                  </a:solidFill>
                </a:rPr>
                <a:t> = 1.4 mm, 374.25 MHz, 50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ps</a:t>
              </a:r>
              <a:r>
                <a:rPr lang="en-US" sz="1600" dirty="0" smtClean="0">
                  <a:solidFill>
                    <a:schemeClr val="tx1"/>
                  </a:solidFill>
                </a:rPr>
                <a:t> (FWHM)</a:t>
              </a:r>
              <a:endParaRPr lang="en-US" sz="1600" dirty="0">
                <a:solidFill>
                  <a:schemeClr val="tx1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</a:rPr>
                <a:t>Gun HV </a:t>
              </a:r>
              <a:r>
                <a:rPr lang="en-US" sz="1600" dirty="0">
                  <a:solidFill>
                    <a:schemeClr val="tx1"/>
                  </a:solidFill>
                </a:rPr>
                <a:t>= 100 </a:t>
              </a:r>
              <a:r>
                <a:rPr lang="en-US" sz="1600" dirty="0" smtClean="0">
                  <a:solidFill>
                    <a:schemeClr val="tx1"/>
                  </a:solidFill>
                </a:rPr>
                <a:t>kV, </a:t>
              </a:r>
              <a:r>
                <a:rPr lang="en-US" sz="1600" dirty="0">
                  <a:solidFill>
                    <a:schemeClr val="tx1"/>
                  </a:solidFill>
                </a:rPr>
                <a:t>Gun Solenoid = 150 </a:t>
              </a:r>
              <a:r>
                <a:rPr lang="en-US" sz="1600" dirty="0" smtClean="0">
                  <a:solidFill>
                    <a:schemeClr val="tx1"/>
                  </a:solidFill>
                </a:rPr>
                <a:t>A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>
                  <a:solidFill>
                    <a:schemeClr val="tx1"/>
                  </a:solidFill>
                </a:rPr>
                <a:t>K</a:t>
              </a:r>
              <a:r>
                <a:rPr lang="en-US" sz="1600" baseline="-25000" dirty="0" err="1">
                  <a:solidFill>
                    <a:schemeClr val="tx1"/>
                  </a:solidFill>
                </a:rPr>
                <a:t>x</a:t>
              </a:r>
              <a:r>
                <a:rPr lang="en-US" sz="1600" dirty="0" err="1">
                  <a:solidFill>
                    <a:schemeClr val="tx1"/>
                  </a:solidFill>
                </a:rPr>
                <a:t>Cs</a:t>
              </a:r>
              <a:r>
                <a:rPr lang="en-US" sz="1600" baseline="-25000" dirty="0" err="1">
                  <a:solidFill>
                    <a:schemeClr val="tx1"/>
                  </a:solidFill>
                </a:rPr>
                <a:t>y</a:t>
              </a:r>
              <a:r>
                <a:rPr lang="en-US" sz="1600" dirty="0" err="1">
                  <a:solidFill>
                    <a:schemeClr val="tx1"/>
                  </a:solidFill>
                </a:rPr>
                <a:t>Sb</a:t>
              </a:r>
              <a:r>
                <a:rPr lang="en-US" sz="1600" dirty="0">
                  <a:solidFill>
                    <a:schemeClr val="tx1"/>
                  </a:solidFill>
                </a:rPr>
                <a:t> photocathode on molybdenum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191877" y="27743359"/>
            <a:ext cx="5999310" cy="1463040"/>
            <a:chOff x="33431868" y="27692210"/>
            <a:chExt cx="5999310" cy="1463040"/>
          </a:xfrm>
        </p:grpSpPr>
        <p:pic>
          <p:nvPicPr>
            <p:cNvPr id="208" name="Picture 207"/>
            <p:cNvPicPr>
              <a:picLocks noChangeAspect="1"/>
            </p:cNvPicPr>
            <p:nvPr/>
          </p:nvPicPr>
          <p:blipFill rotWithShape="1">
            <a:blip r:embed="rId46"/>
            <a:srcRect r="3724"/>
            <a:stretch/>
          </p:blipFill>
          <p:spPr>
            <a:xfrm>
              <a:off x="37785258" y="27768541"/>
              <a:ext cx="1645920" cy="1218938"/>
            </a:xfrm>
            <a:prstGeom prst="rect">
              <a:avLst/>
            </a:prstGeom>
          </p:spPr>
        </p:pic>
        <p:pic>
          <p:nvPicPr>
            <p:cNvPr id="209" name="Picture 2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2584" y="27692210"/>
              <a:ext cx="2337546" cy="146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1868" y="27733848"/>
              <a:ext cx="120558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" name="Content Placeholder 11"/>
          <p:cNvSpPr txBox="1">
            <a:spLocks/>
          </p:cNvSpPr>
          <p:nvPr/>
        </p:nvSpPr>
        <p:spPr>
          <a:xfrm>
            <a:off x="29641436" y="17994752"/>
            <a:ext cx="11272727" cy="8550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3200" dirty="0" err="1" smtClean="0">
                <a:latin typeface="Arial" panose="020B0604020202020204" pitchFamily="34" charset="0"/>
              </a:rPr>
              <a:t>K</a:t>
            </a:r>
            <a:r>
              <a:rPr lang="en-US" sz="3200" baseline="-25000" dirty="0" err="1" smtClean="0">
                <a:latin typeface="Arial" panose="020B0604020202020204" pitchFamily="34" charset="0"/>
              </a:rPr>
              <a:t>x</a:t>
            </a:r>
            <a:r>
              <a:rPr lang="en-US" sz="3200" dirty="0" err="1" smtClean="0">
                <a:latin typeface="Arial" panose="020B0604020202020204" pitchFamily="34" charset="0"/>
              </a:rPr>
              <a:t>Cs</a:t>
            </a:r>
            <a:r>
              <a:rPr lang="en-US" sz="3200" baseline="-25000" dirty="0" err="1" smtClean="0">
                <a:latin typeface="Arial" panose="020B0604020202020204" pitchFamily="34" charset="0"/>
              </a:rPr>
              <a:t>y</a:t>
            </a:r>
            <a:r>
              <a:rPr lang="en-US" sz="3200" dirty="0" err="1" smtClean="0">
                <a:latin typeface="Arial" panose="020B0604020202020204" pitchFamily="34" charset="0"/>
              </a:rPr>
              <a:t>Sb</a:t>
            </a:r>
            <a:r>
              <a:rPr lang="en-US" sz="3200" dirty="0" smtClean="0">
                <a:latin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</a:rPr>
              <a:t>photocathode preparation chamber, gun, solenoid and beamline - all operational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Photogun operated reliably up to 300 kV 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Cathode solenoid can trigger field emission but we have learned how to prevent this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Have successfully magnetized electron beams and measured rotation angle and drift emittance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Used a gain-switched drive laser (374.25 MHz, 50 </a:t>
            </a:r>
            <a:r>
              <a:rPr lang="en-US" sz="3200" dirty="0" err="1">
                <a:latin typeface="Arial" panose="020B0604020202020204" pitchFamily="34" charset="0"/>
              </a:rPr>
              <a:t>ps</a:t>
            </a:r>
            <a:r>
              <a:rPr lang="en-US" sz="3200" dirty="0">
                <a:latin typeface="Arial" panose="020B0604020202020204" pitchFamily="34" charset="0"/>
              </a:rPr>
              <a:t>) to generate 28 mA magnetized beam with RF structure at 100 kV (using 30 mA / 225 kV Spellman Supply, 3 kW power limited)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Successfully fabricated </a:t>
            </a:r>
            <a:r>
              <a:rPr lang="en-US" sz="3200" dirty="0" err="1">
                <a:latin typeface="Arial" panose="020B0604020202020204" pitchFamily="34" charset="0"/>
              </a:rPr>
              <a:t>bialkali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antimonide</a:t>
            </a:r>
            <a:r>
              <a:rPr lang="en-US" sz="3200" dirty="0">
                <a:latin typeface="Arial" panose="020B0604020202020204" pitchFamily="34" charset="0"/>
              </a:rPr>
              <a:t> photocathode with QE ~ 9% on molybdenum substrate that provided longer charge lifetime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Positive bias on anode helps to prevent sudden QE loss from ion-induced micro-arcing events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Demonstrated high bunch charge up to 700 pC</a:t>
            </a:r>
          </a:p>
          <a:p>
            <a:pPr marL="45720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104" name="Content Placeholder 11"/>
          <p:cNvSpPr txBox="1">
            <a:spLocks/>
          </p:cNvSpPr>
          <p:nvPr/>
        </p:nvSpPr>
        <p:spPr>
          <a:xfrm>
            <a:off x="29641435" y="26759809"/>
            <a:ext cx="11272727" cy="1534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Designed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and built non-invasive magnetometer - TE</a:t>
            </a:r>
            <a:r>
              <a:rPr lang="en-US" sz="3200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011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Cavity - to measure beam magnetization. To be installed and commissioned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05" name="Straight Arrow Connector 104"/>
          <p:cNvCxnSpPr>
            <a:stCxn id="123" idx="2"/>
          </p:cNvCxnSpPr>
          <p:nvPr/>
        </p:nvCxnSpPr>
        <p:spPr bwMode="auto">
          <a:xfrm flipH="1">
            <a:off x="32232600" y="5755183"/>
            <a:ext cx="4190804" cy="735806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/>
          <p:nvPr/>
        </p:nvCxnSpPr>
        <p:spPr bwMode="auto">
          <a:xfrm flipH="1">
            <a:off x="33147000" y="5792753"/>
            <a:ext cx="3276405" cy="1017547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 flipH="1">
            <a:off x="35269725" y="5769802"/>
            <a:ext cx="1153679" cy="1785421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48" name="Straight Arrow Connector 147"/>
          <p:cNvCxnSpPr/>
          <p:nvPr/>
        </p:nvCxnSpPr>
        <p:spPr bwMode="auto">
          <a:xfrm flipH="1">
            <a:off x="36195000" y="5792753"/>
            <a:ext cx="228405" cy="2125464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30139989" y="10827425"/>
            <a:ext cx="4421218" cy="19897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7" r="2676" b="4129"/>
          <a:stretch/>
        </p:blipFill>
        <p:spPr>
          <a:xfrm>
            <a:off x="19066077" y="28378010"/>
            <a:ext cx="3235269" cy="1981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7503</TotalTime>
  <Words>848</Words>
  <Application>Microsoft Office PowerPoint</Application>
  <PresentationFormat>Custom</PresentationFormat>
  <Paragraphs>108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Wingdings</vt:lpstr>
      <vt:lpstr>Office Theme</vt:lpstr>
      <vt:lpstr>Equation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source</dc:creator>
  <cp:lastModifiedBy>Riad Suleiman</cp:lastModifiedBy>
  <cp:revision>517</cp:revision>
  <cp:lastPrinted>2015-04-27T18:07:56Z</cp:lastPrinted>
  <dcterms:created xsi:type="dcterms:W3CDTF">2012-07-12T18:27:22Z</dcterms:created>
  <dcterms:modified xsi:type="dcterms:W3CDTF">2018-10-07T22:00:45Z</dcterms:modified>
</cp:coreProperties>
</file>