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27" autoAdjust="0"/>
  </p:normalViewPr>
  <p:slideViewPr>
    <p:cSldViewPr>
      <p:cViewPr>
        <p:scale>
          <a:sx n="60" d="100"/>
          <a:sy n="60" d="100"/>
        </p:scale>
        <p:origin x="-4308" y="-5574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un\Documents\0.%20PROJECTS\LDRD\GTS\Magnetized%20Beam%20Data\Laser%20power%20vs%20bunch%20charg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mun\Documents\0.%20PROJECTS\LDRD\GTS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225 kV, 757 G, 50 </a:t>
            </a:r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kHz 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(FWHM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67737663564169"/>
          <c:y val="0.157662658980038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60699765715605"/>
          <c:y val="0.12233080037010019"/>
          <c:w val="0.76982823036149328"/>
          <c:h val="0.71558506443180181"/>
        </c:manualLayout>
      </c:layout>
      <c:scatterChart>
        <c:scatterStyle val="smoothMarker"/>
        <c:varyColors val="0"/>
        <c:ser>
          <c:idx val="5"/>
          <c:order val="0"/>
          <c:tx>
            <c:v>200 A_Bunch charge</c:v>
          </c:tx>
          <c:spPr>
            <a:ln w="1587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Sheet1!$AD$6:$AD$30</c:f>
              <c:numCache>
                <c:formatCode>0.0</c:formatCode>
                <c:ptCount val="25"/>
                <c:pt idx="0">
                  <c:v>21.799999999999997</c:v>
                </c:pt>
                <c:pt idx="1">
                  <c:v>78</c:v>
                </c:pt>
                <c:pt idx="2">
                  <c:v>160</c:v>
                </c:pt>
                <c:pt idx="3">
                  <c:v>220</c:v>
                </c:pt>
                <c:pt idx="4">
                  <c:v>252</c:v>
                </c:pt>
                <c:pt idx="5">
                  <c:v>270</c:v>
                </c:pt>
                <c:pt idx="6">
                  <c:v>280</c:v>
                </c:pt>
                <c:pt idx="7">
                  <c:v>288</c:v>
                </c:pt>
                <c:pt idx="8">
                  <c:v>292</c:v>
                </c:pt>
                <c:pt idx="9">
                  <c:v>296</c:v>
                </c:pt>
                <c:pt idx="10">
                  <c:v>316.00000000000006</c:v>
                </c:pt>
                <c:pt idx="11">
                  <c:v>334</c:v>
                </c:pt>
                <c:pt idx="12">
                  <c:v>350</c:v>
                </c:pt>
                <c:pt idx="13">
                  <c:v>366.00000000000006</c:v>
                </c:pt>
                <c:pt idx="14">
                  <c:v>378</c:v>
                </c:pt>
                <c:pt idx="15">
                  <c:v>392</c:v>
                </c:pt>
                <c:pt idx="16">
                  <c:v>400</c:v>
                </c:pt>
                <c:pt idx="17">
                  <c:v>412</c:v>
                </c:pt>
                <c:pt idx="18">
                  <c:v>530</c:v>
                </c:pt>
                <c:pt idx="19">
                  <c:v>580</c:v>
                </c:pt>
                <c:pt idx="20">
                  <c:v>596</c:v>
                </c:pt>
                <c:pt idx="21">
                  <c:v>604</c:v>
                </c:pt>
                <c:pt idx="22">
                  <c:v>654</c:v>
                </c:pt>
                <c:pt idx="23">
                  <c:v>660.00000000000011</c:v>
                </c:pt>
                <c:pt idx="24">
                  <c:v>720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4000"/>
        <c:axId val="40874752"/>
      </c:scatterChart>
      <c:scatterChart>
        <c:scatterStyle val="smoothMarker"/>
        <c:varyColors val="0"/>
        <c:ser>
          <c:idx val="2"/>
          <c:order val="1"/>
          <c:tx>
            <c:v>200 A_QE</c:v>
          </c:tx>
          <c:spPr>
            <a:ln w="1270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Sheet1!$AE$6:$AE$30</c:f>
              <c:numCache>
                <c:formatCode>0.0</c:formatCode>
                <c:ptCount val="25"/>
                <c:pt idx="0">
                  <c:v>6.3042220936957785</c:v>
                </c:pt>
                <c:pt idx="1">
                  <c:v>6.3126566416040104</c:v>
                </c:pt>
                <c:pt idx="2">
                  <c:v>6.0345037350658206</c:v>
                </c:pt>
                <c:pt idx="3">
                  <c:v>4.9023131442372652</c:v>
                </c:pt>
                <c:pt idx="4">
                  <c:v>3.8289988334591367</c:v>
                </c:pt>
                <c:pt idx="5">
                  <c:v>2.9967776584317938</c:v>
                </c:pt>
                <c:pt idx="6">
                  <c:v>2.4171539961013644</c:v>
                </c:pt>
                <c:pt idx="7">
                  <c:v>2.009814956553059</c:v>
                </c:pt>
                <c:pt idx="8">
                  <c:v>1.6846571875232637</c:v>
                </c:pt>
                <c:pt idx="9">
                  <c:v>1.4373433583959903</c:v>
                </c:pt>
                <c:pt idx="10">
                  <c:v>0.83697881066302116</c:v>
                </c:pt>
                <c:pt idx="11">
                  <c:v>0.84619156587119959</c:v>
                </c:pt>
                <c:pt idx="12">
                  <c:v>0.75536062378167634</c:v>
                </c:pt>
                <c:pt idx="13">
                  <c:v>0.7109022556390977</c:v>
                </c:pt>
                <c:pt idx="14">
                  <c:v>0.68404707420725719</c:v>
                </c:pt>
                <c:pt idx="15">
                  <c:v>0.66887570316714173</c:v>
                </c:pt>
                <c:pt idx="16">
                  <c:v>0.65197959934802041</c:v>
                </c:pt>
                <c:pt idx="17">
                  <c:v>0.6462319999190439</c:v>
                </c:pt>
                <c:pt idx="18">
                  <c:v>0.66273516409048372</c:v>
                </c:pt>
                <c:pt idx="19">
                  <c:v>0.62012830240739469</c:v>
                </c:pt>
                <c:pt idx="20">
                  <c:v>0.52620186830713145</c:v>
                </c:pt>
                <c:pt idx="21">
                  <c:v>0.44271054995980513</c:v>
                </c:pt>
                <c:pt idx="22">
                  <c:v>0.40114760585674714</c:v>
                </c:pt>
                <c:pt idx="23">
                  <c:v>0.3418546365914788</c:v>
                </c:pt>
                <c:pt idx="24">
                  <c:v>0.31664065824939713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2944"/>
        <c:axId val="40876672"/>
      </c:scatterChart>
      <c:valAx>
        <c:axId val="4086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latin typeface="+mn-lt"/>
                  </a:rPr>
                  <a:t>Illumination</a:t>
                </a:r>
                <a:r>
                  <a:rPr lang="en-US" sz="2400" b="1" baseline="0" dirty="0" smtClean="0">
                    <a:latin typeface="+mn-lt"/>
                  </a:rPr>
                  <a:t> </a:t>
                </a:r>
                <a:r>
                  <a:rPr lang="en-US" sz="2400" b="1" baseline="0" dirty="0" smtClean="0">
                    <a:latin typeface="+mn-lt"/>
                  </a:rPr>
                  <a:t>laser power</a:t>
                </a:r>
                <a:r>
                  <a:rPr lang="en-US" sz="2400" b="1" baseline="0" dirty="0">
                    <a:latin typeface="+mn-lt"/>
                  </a:rPr>
                  <a:t>, </a:t>
                </a:r>
                <a:r>
                  <a:rPr lang="en-US" sz="2400" b="1" baseline="0" dirty="0" err="1">
                    <a:latin typeface="+mn-lt"/>
                  </a:rPr>
                  <a:t>mW</a:t>
                </a:r>
                <a:endParaRPr lang="en-US" sz="2400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874752"/>
        <c:crosses val="autoZero"/>
        <c:crossBetween val="midCat"/>
      </c:valAx>
      <c:valAx>
        <c:axId val="40874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Bunch</a:t>
                </a:r>
                <a:r>
                  <a:rPr lang="en-US" sz="2400" b="1" baseline="0" dirty="0">
                    <a:solidFill>
                      <a:srgbClr val="C00000"/>
                    </a:solidFill>
                    <a:latin typeface="+mn-lt"/>
                  </a:rPr>
                  <a:t> charge, pC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4000"/>
        <c:crosses val="autoZero"/>
        <c:crossBetween val="midCat"/>
      </c:valAx>
      <c:valAx>
        <c:axId val="408766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QE, %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rgbClr val="0000FF"/>
            </a:solidFill>
          </a:ln>
        </c:spPr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+mn-lt"/>
              </a:defRPr>
            </a:pPr>
            <a:endParaRPr lang="en-US"/>
          </a:p>
        </c:txPr>
        <c:crossAx val="40882944"/>
        <c:crosses val="max"/>
        <c:crossBetween val="midCat"/>
      </c:valAx>
      <c:valAx>
        <c:axId val="408829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408766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9926748217956"/>
          <c:y val="5.2097435189022434E-2"/>
          <c:w val="0.80612212931159699"/>
          <c:h val="0.772887311783395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'0.436mm 0.9mm Measure &amp; GPT'!$I$3:$K$3</c:f>
              <c:strCache>
                <c:ptCount val="1"/>
                <c:pt idx="0">
                  <c:v>0.44 mm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  <a:prstDash val="lgDash"/>
              </a:ln>
            </c:spPr>
            <c:trendlineType val="linear"/>
            <c:forward val="50"/>
            <c:intercept val="0"/>
            <c:dispRSqr val="0"/>
            <c:dispEq val="0"/>
          </c:trendline>
          <c:xVal>
            <c:numRef>
              <c:f>'0.436mm 0.9mm Measure &amp; GPT'!$H$5:$H$15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GPT'!$L$5:$L$15</c:f>
              <c:numCache>
                <c:formatCode>General</c:formatCode>
                <c:ptCount val="11"/>
                <c:pt idx="0">
                  <c:v>0</c:v>
                </c:pt>
                <c:pt idx="1">
                  <c:v>0.36479644877642403</c:v>
                </c:pt>
                <c:pt idx="2">
                  <c:v>0.90000471895678569</c:v>
                </c:pt>
                <c:pt idx="3">
                  <c:v>1.4728603291989675</c:v>
                </c:pt>
                <c:pt idx="4">
                  <c:v>1.8618437875796348</c:v>
                </c:pt>
                <c:pt idx="5">
                  <c:v>2.4095572556849811</c:v>
                </c:pt>
                <c:pt idx="6">
                  <c:v>3.3561875799132488</c:v>
                </c:pt>
                <c:pt idx="7">
                  <c:v>4.2717779785392498</c:v>
                </c:pt>
                <c:pt idx="8">
                  <c:v>5.0409385078601172</c:v>
                </c:pt>
                <c:pt idx="9">
                  <c:v>5.8738130382006908</c:v>
                </c:pt>
                <c:pt idx="10">
                  <c:v>6.53171198755002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4F-4B6C-AB61-77B632F7A62A}"/>
            </c:ext>
          </c:extLst>
        </c:ser>
        <c:ser>
          <c:idx val="3"/>
          <c:order val="1"/>
          <c:tx>
            <c:strRef>
              <c:f>'0.436mm 0.9mm Measure &amp; GPT'!$C$3:$E$3</c:f>
              <c:strCache>
                <c:ptCount val="1"/>
                <c:pt idx="0">
                  <c:v>0.90 mm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  <a:prstDash val="dashDot"/>
              </a:ln>
            </c:spPr>
            <c:trendlineType val="linear"/>
            <c:forward val="600"/>
            <c:intercept val="0.6306400000000002"/>
            <c:dispRSqr val="0"/>
            <c:dispEq val="0"/>
          </c:trendline>
          <c:xVal>
            <c:numRef>
              <c:f>'0.436mm 0.9mm Measure &amp; GPT'!$B$5:$B$11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566.77499999999998</c:v>
                </c:pt>
                <c:pt idx="5">
                  <c:v>755.7</c:v>
                </c:pt>
                <c:pt idx="6">
                  <c:v>944.625</c:v>
                </c:pt>
              </c:numCache>
            </c:numRef>
          </c:xVal>
          <c:yVal>
            <c:numRef>
              <c:f>'0.436mm 0.9mm Measure &amp; GPT'!$E$5:$E$11</c:f>
              <c:numCache>
                <c:formatCode>General</c:formatCode>
                <c:ptCount val="7"/>
                <c:pt idx="0">
                  <c:v>0.63064833306685275</c:v>
                </c:pt>
                <c:pt idx="1">
                  <c:v>1.8850093368469025</c:v>
                </c:pt>
                <c:pt idx="2">
                  <c:v>4.3202292902113424</c:v>
                </c:pt>
                <c:pt idx="3">
                  <c:v>6.9325384311953151</c:v>
                </c:pt>
                <c:pt idx="4">
                  <c:v>11.303603045047186</c:v>
                </c:pt>
                <c:pt idx="5">
                  <c:v>14.91750444477896</c:v>
                </c:pt>
                <c:pt idx="6">
                  <c:v>19.327832637158259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4F-4B6C-AB61-77B632F7A62A}"/>
            </c:ext>
          </c:extLst>
        </c:ser>
        <c:ser>
          <c:idx val="0"/>
          <c:order val="2"/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4F-4B6C-AB61-77B632F7A62A}"/>
              </c:ext>
            </c:extLst>
          </c:dPt>
          <c:xVal>
            <c:numRef>
              <c:f>'0.436mm 0.9mm Measure &amp; GPT'!$B$12</c:f>
              <c:numCache>
                <c:formatCode>General</c:formatCode>
                <c:ptCount val="1"/>
                <c:pt idx="0">
                  <c:v>1511.4</c:v>
                </c:pt>
              </c:numCache>
            </c:numRef>
          </c:xVal>
          <c:yVal>
            <c:numRef>
              <c:f>'0.436mm 0.9mm Measure &amp; GPT'!$D$12</c:f>
              <c:numCache>
                <c:formatCode>General</c:formatCode>
                <c:ptCount val="1"/>
                <c:pt idx="0">
                  <c:v>26.754799999999999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94F-4B6C-AB61-77B632F7A62A}"/>
            </c:ext>
          </c:extLst>
        </c:ser>
        <c:ser>
          <c:idx val="4"/>
          <c:order val="3"/>
          <c:tx>
            <c:strRef>
              <c:f>'0.436mm 0.9mm Measure &amp; GPT'!$A$37:$C$37</c:f>
              <c:strCache>
                <c:ptCount val="1"/>
                <c:pt idx="0">
                  <c:v>0.44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'0.436mm 0.9mm Measure &amp; GPT'!$B$41:$B$51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GPT'!$C$41:$C$51</c:f>
              <c:numCache>
                <c:formatCode>General</c:formatCode>
                <c:ptCount val="11"/>
                <c:pt idx="0">
                  <c:v>0.28110244423623731</c:v>
                </c:pt>
                <c:pt idx="1">
                  <c:v>0.51772744719309738</c:v>
                </c:pt>
                <c:pt idx="2">
                  <c:v>1.1200173755011209</c:v>
                </c:pt>
                <c:pt idx="3">
                  <c:v>1.7091607318040245</c:v>
                </c:pt>
                <c:pt idx="4">
                  <c:v>2.1322364846098525</c:v>
                </c:pt>
                <c:pt idx="5">
                  <c:v>2.6532806140595104</c:v>
                </c:pt>
                <c:pt idx="6">
                  <c:v>3.3238490551780733</c:v>
                </c:pt>
                <c:pt idx="7">
                  <c:v>4.4137755652422239</c:v>
                </c:pt>
                <c:pt idx="8">
                  <c:v>5.07372045706032</c:v>
                </c:pt>
                <c:pt idx="9">
                  <c:v>6.0372084907216275</c:v>
                </c:pt>
                <c:pt idx="10">
                  <c:v>6.5513899718522524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94F-4B6C-AB61-77B632F7A62A}"/>
            </c:ext>
          </c:extLst>
        </c:ser>
        <c:ser>
          <c:idx val="1"/>
          <c:order val="4"/>
          <c:tx>
            <c:strRef>
              <c:f>'0.436mm 0.9mm Measure &amp; GPT'!$A$24:$F$24</c:f>
              <c:strCache>
                <c:ptCount val="1"/>
                <c:pt idx="0">
                  <c:v>0.90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'0.436mm 0.9mm Measure &amp; GPT'!$B$28:$B$34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</c:numCache>
            </c:numRef>
          </c:xVal>
          <c:yVal>
            <c:numRef>
              <c:f>'0.436mm 0.9mm Measure &amp; GPT'!$F$28:$F$34</c:f>
              <c:numCache>
                <c:formatCode>General</c:formatCode>
                <c:ptCount val="7"/>
                <c:pt idx="0">
                  <c:v>0.5812762969528863</c:v>
                </c:pt>
                <c:pt idx="1">
                  <c:v>2.0574488208342294</c:v>
                </c:pt>
                <c:pt idx="2">
                  <c:v>4.6321478784847141</c:v>
                </c:pt>
                <c:pt idx="3">
                  <c:v>7.2702333195032054</c:v>
                </c:pt>
                <c:pt idx="4">
                  <c:v>9.9724515328430581</c:v>
                </c:pt>
                <c:pt idx="5">
                  <c:v>12.024987556090991</c:v>
                </c:pt>
                <c:pt idx="6">
                  <c:v>14.128032687241344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94F-4B6C-AB61-77B632F7A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3328"/>
        <c:axId val="40809984"/>
      </c:scatterChart>
      <c:valAx>
        <c:axId val="40803328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 err="1" smtClean="0">
                    <a:effectLst/>
                  </a:rPr>
                  <a:t>B</a:t>
                </a:r>
                <a:r>
                  <a:rPr lang="en-US" sz="2400" b="1" i="0" baseline="-25000" dirty="0" err="1" smtClean="0">
                    <a:effectLst/>
                  </a:rPr>
                  <a:t>z</a:t>
                </a:r>
                <a:r>
                  <a:rPr lang="en-US" sz="2400" b="1" i="0" baseline="0" dirty="0" err="1" smtClean="0">
                    <a:effectLst/>
                  </a:rPr>
                  <a:t>@cathode</a:t>
                </a:r>
                <a:r>
                  <a:rPr lang="en-US" sz="2400" b="1" i="0" baseline="0" dirty="0" smtClean="0">
                    <a:effectLst/>
                  </a:rPr>
                  <a:t>, G</a:t>
                </a:r>
                <a:endParaRPr lang="en-US" sz="2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88872918348859"/>
              <c:y val="0.90741284025038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984"/>
        <c:crosses val="autoZero"/>
        <c:crossBetween val="midCat"/>
      </c:valAx>
      <c:valAx>
        <c:axId val="408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Normalized drift</a:t>
                </a:r>
                <a:r>
                  <a:rPr lang="en-US" sz="2400" b="1" baseline="0" dirty="0"/>
                  <a:t> </a:t>
                </a:r>
                <a:r>
                  <a:rPr lang="en-US" sz="2400" b="1" dirty="0"/>
                  <a:t> emittance </a:t>
                </a:r>
                <a:r>
                  <a:rPr lang="en-US" sz="2400" b="1" i="0" u="none" strike="noStrike" baseline="0" dirty="0" smtClean="0">
                    <a:effectLst/>
                  </a:rPr>
                  <a:t>, µm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"/>
              <c:y val="0.112491333130937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33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5480716548853984"/>
          <c:y val="4.7059619192337789E-2"/>
          <c:w val="0.3651372291256218"/>
          <c:h val="0.270666701201823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0.85042</cdr:x>
      <cdr:y>0.24541</cdr:y>
    </cdr:from>
    <cdr:to>
      <cdr:x>0.90615</cdr:x>
      <cdr:y>0.40349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995965" y="1153518"/>
          <a:ext cx="458427" cy="743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3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6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50" Type="http://schemas.openxmlformats.org/officeDocument/2006/relationships/chart" Target="../charts/char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.wmf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4.wmf"/><Relationship Id="rId29" Type="http://schemas.openxmlformats.org/officeDocument/2006/relationships/image" Target="../media/image11.jpeg"/><Relationship Id="rId41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0.gif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3.JPG"/><Relationship Id="rId44" Type="http://schemas.openxmlformats.org/officeDocument/2006/relationships/image" Target="../media/image25.png"/><Relationship Id="rId4" Type="http://schemas.openxmlformats.org/officeDocument/2006/relationships/image" Target="../media/image6.tif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image" Target="../media/image5.wmf"/><Relationship Id="rId30" Type="http://schemas.openxmlformats.org/officeDocument/2006/relationships/image" Target="../media/image12.jpg"/><Relationship Id="rId35" Type="http://schemas.openxmlformats.org/officeDocument/2006/relationships/image" Target="../media/image17.png"/><Relationship Id="rId43" Type="http://schemas.openxmlformats.org/officeDocument/2006/relationships/image" Target="../media/image24.png"/><Relationship Id="rId48" Type="http://schemas.openxmlformats.org/officeDocument/2006/relationships/image" Target="../media/image29.emf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203514" y="16606086"/>
            <a:ext cx="10517677" cy="14235035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4935" y="156497"/>
            <a:ext cx="39871392" cy="310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381000" y="283982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October 12, 2018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376877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249602" y="16606086"/>
            <a:ext cx="11745998" cy="14235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27600" y="16804637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970505" y="16606086"/>
            <a:ext cx="8860711" cy="815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6" y="31501939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01" y="31342857"/>
            <a:ext cx="6400800" cy="1391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59923" y="29272446"/>
            <a:ext cx="1051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Stefani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400459" y="3619252"/>
            <a:ext cx="12998422" cy="1277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411200" y="4114800"/>
            <a:ext cx="10970491" cy="7108714"/>
            <a:chOff x="13398242" y="4622197"/>
            <a:chExt cx="10970491" cy="7108714"/>
          </a:xfrm>
        </p:grpSpPr>
        <p:sp>
          <p:nvSpPr>
            <p:cNvPr id="362" name="Rounded Rectangular Callout 361"/>
            <p:cNvSpPr/>
            <p:nvPr/>
          </p:nvSpPr>
          <p:spPr bwMode="auto">
            <a:xfrm>
              <a:off x="13398242" y="4622197"/>
              <a:ext cx="10970491" cy="1321067"/>
            </a:xfrm>
            <a:prstGeom prst="wedgeRoundRectCallout">
              <a:avLst>
                <a:gd name="adj1" fmla="val -24781"/>
                <a:gd name="adj2" fmla="val -516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sz="2400" dirty="0" smtClean="0"/>
                <a:t>Electron </a:t>
              </a:r>
              <a:r>
                <a:rPr lang="en-US" sz="2400" dirty="0"/>
                <a:t>beam suffers an azimuthal kick at entrance of cooling solenoid. But this kick can be cancelled by an earlier kick at exit of photogun. That is purpose of cathode solenoid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91" y="6059191"/>
              <a:ext cx="10634472" cy="317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87" name="Equation" r:id="rId7" imgW="774360" imgH="419040" progId="Equation.3">
                        <p:embed/>
                      </p:oleObj>
                    </mc:Choice>
                    <mc:Fallback>
                      <p:oleObj name="Equation" r:id="rId7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2" name="Equation" r:id="rId9" imgW="774360" imgH="419040" progId="Equation.3">
                        <p:embed/>
                      </p:oleObj>
                    </mc:Choice>
                    <mc:Fallback>
                      <p:oleObj name="Equation" r:id="rId9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7" name="Rounded Rectangular Callout 136"/>
            <p:cNvSpPr/>
            <p:nvPr/>
          </p:nvSpPr>
          <p:spPr bwMode="auto">
            <a:xfrm>
              <a:off x="16370042" y="9564391"/>
              <a:ext cx="2128456" cy="677741"/>
            </a:xfrm>
            <a:prstGeom prst="wedgeRoundRectCallout">
              <a:avLst>
                <a:gd name="adj1" fmla="val -31356"/>
                <a:gd name="adj2" fmla="val -7327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exit of Cathode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88" name="Equation" r:id="rId11" imgW="952200" imgH="279360" progId="Equation.3">
                        <p:embed/>
                      </p:oleObj>
                    </mc:Choice>
                    <mc:Fallback>
                      <p:oleObj name="Equation" r:id="rId11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3" name="Equation" r:id="rId13" imgW="952200" imgH="279360" progId="Equation.3">
                        <p:embed/>
                      </p:oleObj>
                    </mc:Choice>
                    <mc:Fallback>
                      <p:oleObj name="Equation" r:id="rId13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9" name="Rounded Rectangular Callout 138"/>
            <p:cNvSpPr/>
            <p:nvPr/>
          </p:nvSpPr>
          <p:spPr bwMode="auto">
            <a:xfrm>
              <a:off x="19189151" y="9659853"/>
              <a:ext cx="3513921" cy="433028"/>
            </a:xfrm>
            <a:prstGeom prst="wedgeRoundRectCallout">
              <a:avLst>
                <a:gd name="adj1" fmla="val -21169"/>
                <a:gd name="adj2" fmla="val -80062"/>
                <a:gd name="adj3" fmla="val 16667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entering Cooling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222080" y="10167505"/>
              <a:ext cx="1386962" cy="584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</a:rPr>
                <a:t>= 0.7 mm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cool</a:t>
              </a:r>
              <a:r>
                <a:rPr lang="en-US" sz="1600" dirty="0" smtClean="0">
                  <a:solidFill>
                    <a:srgbClr val="000000"/>
                  </a:solidFill>
                </a:rPr>
                <a:t> = 1 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89" name="Equation" r:id="rId15" imgW="876240" imgH="419040" progId="Equation.3">
                        <p:embed/>
                      </p:oleObj>
                    </mc:Choice>
                    <mc:Fallback>
                      <p:oleObj name="Equation" r:id="rId15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4" name="Equation" r:id="rId17" imgW="876240" imgH="419040" progId="Equation.3">
                        <p:embed/>
                      </p:oleObj>
                    </mc:Choice>
                    <mc:Fallback>
                      <p:oleObj name="Equation" r:id="rId17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" name="Equation" r:id="rId19" imgW="672840" imgH="457200" progId="Equation.3">
                        <p:embed/>
                      </p:oleObj>
                    </mc:Choice>
                    <mc:Fallback>
                      <p:oleObj name="Equation" r:id="rId19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5" name="Equation" r:id="rId21" imgW="672840" imgH="457200" progId="Equation.3">
                        <p:embed/>
                      </p:oleObj>
                    </mc:Choice>
                    <mc:Fallback>
                      <p:oleObj name="Equation" r:id="rId21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" name="Rounded Rectangular Callout 142"/>
            <p:cNvSpPr/>
            <p:nvPr/>
          </p:nvSpPr>
          <p:spPr bwMode="auto">
            <a:xfrm>
              <a:off x="13528566" y="9576628"/>
              <a:ext cx="2023953" cy="677740"/>
            </a:xfrm>
            <a:prstGeom prst="wedgeRoundRectCallout">
              <a:avLst>
                <a:gd name="adj1" fmla="val -12632"/>
                <a:gd name="adj2" fmla="val -851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Electrons born in strong uniform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  <a:r>
                <a:rPr kumimoji="0" lang="en-US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000000"/>
                      </a:solidFill>
                    </a:rPr>
                    <a:t>=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laser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3.14 mm</a:t>
                  </a:r>
                </a:p>
                <a:p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0.50 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kG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blipFill>
                  <a:blip r:embed="rId23"/>
                  <a:stretch>
                    <a:fillRect l="-1458" t="-3125" r="-29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16370042" y="10984162"/>
              <a:ext cx="2187101" cy="746749"/>
              <a:chOff x="2835275" y="5880100"/>
              <a:chExt cx="2187101" cy="824221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075789" y="5880408"/>
                <a:ext cx="946587" cy="823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= 36 µm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791" name="Equation" r:id="rId24" imgW="723600" imgH="457200" progId="Equation.3">
                          <p:embed/>
                        </p:oleObj>
                      </mc:Choice>
                      <mc:Fallback>
                        <p:oleObj name="Equation" r:id="rId24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46" name="Equation" r:id="rId26" imgW="723600" imgH="457200" progId="Equation.3">
                          <p:embed/>
                        </p:oleObj>
                      </mc:Choice>
                      <mc:Fallback>
                        <p:oleObj name="Equation" r:id="rId26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8764197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0.50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8764197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8"/>
                          <a:stretch>
                            <a:fillRect l="-156" t="-831148" r="-2007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0.50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26148694" y="3562987"/>
            <a:ext cx="14846906" cy="1283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7414623" y="3776105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310030" y="9820880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8949" y="4957351"/>
            <a:ext cx="11762140" cy="5052056"/>
            <a:chOff x="27356272" y="5776191"/>
            <a:chExt cx="11762140" cy="505205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0" b="22845"/>
            <a:stretch/>
          </p:blipFill>
          <p:spPr>
            <a:xfrm>
              <a:off x="27356272" y="6010282"/>
              <a:ext cx="11528108" cy="41910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34755841" y="6112358"/>
              <a:ext cx="2909771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Beamline Solenoids</a:t>
              </a:r>
            </a:p>
          </p:txBody>
        </p:sp>
        <p:cxnSp>
          <p:nvCxnSpPr>
            <p:cNvPr id="124" name="Straight Arrow Connector 123"/>
            <p:cNvCxnSpPr>
              <a:stCxn id="125" idx="3"/>
            </p:cNvCxnSpPr>
            <p:nvPr/>
          </p:nvCxnSpPr>
          <p:spPr bwMode="auto">
            <a:xfrm flipV="1">
              <a:off x="30138993" y="7902873"/>
              <a:ext cx="1029157" cy="173091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27503335" y="9402958"/>
              <a:ext cx="263565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Solenoid</a:t>
              </a:r>
            </a:p>
          </p:txBody>
        </p:sp>
        <p:cxnSp>
          <p:nvCxnSpPr>
            <p:cNvPr id="126" name="Straight Arrow Connector 125"/>
            <p:cNvCxnSpPr>
              <a:stCxn id="127" idx="0"/>
            </p:cNvCxnSpPr>
            <p:nvPr/>
          </p:nvCxnSpPr>
          <p:spPr bwMode="auto">
            <a:xfrm flipV="1">
              <a:off x="28429485" y="7067369"/>
              <a:ext cx="1510173" cy="67059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27414623" y="7737959"/>
              <a:ext cx="2029723" cy="120032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Ph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otocathode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Chamber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30967843" y="6046754"/>
              <a:ext cx="240080" cy="52294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31207923" y="5776191"/>
              <a:ext cx="2428870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Gun HV Chamber</a:t>
              </a:r>
            </a:p>
          </p:txBody>
        </p:sp>
        <p:cxnSp>
          <p:nvCxnSpPr>
            <p:cNvPr id="152" name="Straight Arrow Connector 151"/>
            <p:cNvCxnSpPr>
              <a:stCxn id="154" idx="0"/>
            </p:cNvCxnSpPr>
            <p:nvPr/>
          </p:nvCxnSpPr>
          <p:spPr bwMode="auto">
            <a:xfrm flipV="1">
              <a:off x="32280816" y="8231216"/>
              <a:ext cx="2137926" cy="2135366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53" name="Straight Arrow Connector 152"/>
            <p:cNvCxnSpPr>
              <a:stCxn id="154" idx="0"/>
            </p:cNvCxnSpPr>
            <p:nvPr/>
          </p:nvCxnSpPr>
          <p:spPr bwMode="auto">
            <a:xfrm flipV="1">
              <a:off x="32280816" y="7524128"/>
              <a:ext cx="1355977" cy="28424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31109662" y="10366582"/>
              <a:ext cx="234230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 bwMode="auto">
            <a:xfrm flipV="1">
              <a:off x="32280816" y="9462974"/>
              <a:ext cx="4920411" cy="90360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37221739" y="8052967"/>
              <a:ext cx="1896673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 Dump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 bwMode="auto">
            <a:xfrm>
              <a:off x="38170076" y="8514632"/>
              <a:ext cx="0" cy="94834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26834825" y="14514600"/>
            <a:ext cx="13356362" cy="129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viewer screens to measure mechanical angular momentum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</a:t>
            </a:r>
            <a:r>
              <a:rPr lang="en-US" sz="3200" dirty="0" smtClean="0">
                <a:solidFill>
                  <a:srgbClr val="000000"/>
                </a:solidFill>
              </a:rPr>
              <a:t>beamline </a:t>
            </a:r>
            <a:r>
              <a:rPr lang="en-US" sz="3200" dirty="0" smtClean="0">
                <a:solidFill>
                  <a:srgbClr val="000000"/>
                </a:solidFill>
              </a:rPr>
              <a:t>solenoid and viewer screen to measure drift emittance</a:t>
            </a:r>
          </a:p>
        </p:txBody>
      </p:sp>
      <p:pic>
        <p:nvPicPr>
          <p:cNvPr id="83" name="Picture Placeholder 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537" r="582" b="4537"/>
          <a:stretch/>
        </p:blipFill>
        <p:spPr>
          <a:xfrm>
            <a:off x="34714453" y="9663591"/>
            <a:ext cx="6138136" cy="424374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55474" y="3639464"/>
            <a:ext cx="11495172" cy="12756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048" y="4835983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50379" y="8223309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2735" y="944882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0379" y="3801531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1538447" y="18138606"/>
            <a:ext cx="7789731" cy="477177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and beamlet observed 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successive viewers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8" t="31809" r="52973" b="55872"/>
          <a:stretch/>
        </p:blipFill>
        <p:spPr>
          <a:xfrm>
            <a:off x="1044258" y="19551936"/>
            <a:ext cx="456089" cy="4174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28506" r="55247" b="56588"/>
          <a:stretch/>
        </p:blipFill>
        <p:spPr>
          <a:xfrm>
            <a:off x="2243835" y="19547027"/>
            <a:ext cx="561340" cy="505207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 bwMode="auto">
          <a:xfrm>
            <a:off x="763774" y="18856588"/>
            <a:ext cx="2671234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G at photocathode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>
            <a:off x="6151651" y="18856587"/>
            <a:ext cx="3120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1514 G at photocathode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6355851" y="19553311"/>
            <a:ext cx="520857" cy="7536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7759739" y="19551936"/>
            <a:ext cx="520818" cy="98039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20614984"/>
            <a:ext cx="1337310" cy="272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6" y="20597672"/>
            <a:ext cx="1906905" cy="2971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01" y="21214516"/>
            <a:ext cx="2166938" cy="4643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12" y="21012128"/>
            <a:ext cx="2259806" cy="8605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0"/>
          <a:srcRect t="12653"/>
          <a:stretch/>
        </p:blipFill>
        <p:spPr>
          <a:xfrm>
            <a:off x="1500347" y="23012400"/>
            <a:ext cx="7645046" cy="426436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863010" y="27229957"/>
            <a:ext cx="10139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by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magnetic field causes mismatch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resulting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repeated focusing inside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which affects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resulted in varying beam expansion rate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region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angles 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apparatus 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&amp; GPT</a:t>
            </a:r>
          </a:p>
        </p:txBody>
      </p:sp>
      <p:sp>
        <p:nvSpPr>
          <p:cNvPr id="180" name="Rounded Rectangular Callout 179"/>
          <p:cNvSpPr/>
          <p:nvPr/>
        </p:nvSpPr>
        <p:spPr bwMode="auto">
          <a:xfrm>
            <a:off x="5532810" y="23203169"/>
            <a:ext cx="198898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0.3 mm </a:t>
            </a:r>
            <a:r>
              <a:rPr lang="en-US" sz="1600" u="sng" dirty="0" err="1" smtClean="0">
                <a:solidFill>
                  <a:srgbClr val="000000"/>
                </a:solidFill>
                <a:latin typeface="Calibri" panose="020F0502020204030204"/>
              </a:rPr>
              <a:t>rms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spot size</a:t>
            </a: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1811187" y="22444258"/>
            <a:ext cx="7244249" cy="49194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Beam Size and Rotation: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Experiment vs GPT simulation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81000" y="16992600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0108610" y="16604217"/>
            <a:ext cx="8863598" cy="8156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1657822" y="16874825"/>
            <a:ext cx="555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Drift Emittance</a:t>
            </a:r>
          </a:p>
        </p:txBody>
      </p:sp>
      <p:sp>
        <p:nvSpPr>
          <p:cNvPr id="188" name="Content Placeholder 11"/>
          <p:cNvSpPr txBox="1">
            <a:spLocks/>
          </p:cNvSpPr>
          <p:nvPr/>
        </p:nvSpPr>
        <p:spPr bwMode="auto">
          <a:xfrm>
            <a:off x="11024092" y="22575453"/>
            <a:ext cx="8860710" cy="1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Measured drift emittance for different spot sizes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at 200 kV</a:t>
            </a:r>
          </a:p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GPT simulation and experimental results show encouraging agreement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7214507" y="19786590"/>
            <a:ext cx="1987602" cy="584775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size too large to transport cleanly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780238" y="16795909"/>
            <a:ext cx="73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Bunch Charge</a:t>
            </a:r>
          </a:p>
        </p:txBody>
      </p:sp>
      <p:sp>
        <p:nvSpPr>
          <p:cNvPr id="195" name="Content Placeholder 11"/>
          <p:cNvSpPr txBox="1">
            <a:spLocks/>
          </p:cNvSpPr>
          <p:nvPr/>
        </p:nvSpPr>
        <p:spPr>
          <a:xfrm>
            <a:off x="20513230" y="22715819"/>
            <a:ext cx="8520611" cy="18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Encountered space-charge-limited regime </a:t>
            </a:r>
            <a:r>
              <a:rPr lang="en-US" sz="2800" smtClean="0">
                <a:latin typeface="Arial" panose="020B0604020202020204" pitchFamily="34" charset="0"/>
              </a:rPr>
              <a:t>between </a:t>
            </a:r>
            <a:r>
              <a:rPr lang="en-US" sz="2800" smtClean="0">
                <a:latin typeface="Arial" panose="020B0604020202020204" pitchFamily="34" charset="0"/>
              </a:rPr>
              <a:t>100 – </a:t>
            </a:r>
            <a:r>
              <a:rPr lang="en-US" sz="2800" dirty="0" smtClean="0">
                <a:latin typeface="Arial" panose="020B0604020202020204" pitchFamily="34" charset="0"/>
              </a:rPr>
              <a:t>300 </a:t>
            </a:r>
            <a:r>
              <a:rPr lang="en-US" sz="2800" dirty="0" smtClean="0">
                <a:latin typeface="Arial" panose="020B0604020202020204" pitchFamily="34" charset="0"/>
              </a:rPr>
              <a:t>pC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Need longer laser pulses and higher gun voltage to get nC bunches</a:t>
            </a:r>
          </a:p>
        </p:txBody>
      </p:sp>
      <p:graphicFrame>
        <p:nvGraphicFramePr>
          <p:cNvPr id="196" name="Content Placeholder 3">
            <a:extLst>
              <a:ext uri="{FF2B5EF4-FFF2-40B4-BE49-F238E27FC236}">
                <a16:creationId xmlns:a16="http://schemas.microsoft.com/office/drawing/2014/main" id="{2844E016-172B-D04B-943C-5D9DC91C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647468"/>
              </p:ext>
            </p:extLst>
          </p:nvPr>
        </p:nvGraphicFramePr>
        <p:xfrm>
          <a:off x="20626577" y="17643684"/>
          <a:ext cx="8015585" cy="5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97" name="Rounded Rectangle 196"/>
          <p:cNvSpPr/>
          <p:nvPr/>
        </p:nvSpPr>
        <p:spPr>
          <a:xfrm>
            <a:off x="10965137" y="24971060"/>
            <a:ext cx="18007071" cy="5870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1290973" y="25140039"/>
            <a:ext cx="1473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Average Current Magnetized Beam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4503" y="26366331"/>
            <a:ext cx="6126480" cy="3856163"/>
            <a:chOff x="365760" y="822961"/>
            <a:chExt cx="6126480" cy="3856163"/>
          </a:xfrm>
        </p:grpSpPr>
        <p:pic>
          <p:nvPicPr>
            <p:cNvPr id="201" name="Content Placeholder 11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17577" r="4073" b="4897"/>
            <a:stretch/>
          </p:blipFill>
          <p:spPr bwMode="auto">
            <a:xfrm>
              <a:off x="365760" y="822961"/>
              <a:ext cx="6126480" cy="3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ular Callout 201"/>
            <p:cNvSpPr/>
            <p:nvPr/>
          </p:nvSpPr>
          <p:spPr bwMode="auto">
            <a:xfrm>
              <a:off x="1436126" y="2286000"/>
              <a:ext cx="4386668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14 mA, 725 G, 90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0.9 </a:t>
              </a:r>
              <a:r>
                <a:rPr lang="en-US" sz="1600" dirty="0">
                  <a:solidFill>
                    <a:schemeClr val="tx1"/>
                  </a:solidFill>
                </a:rPr>
                <a:t>mm, 303 MHz, 60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>
                  <a:solidFill>
                    <a:schemeClr val="tx1"/>
                  </a:solidFill>
                </a:rPr>
                <a:t>FWHM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= 200 kV, Solenoid field = 757 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y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Sb</a:t>
              </a:r>
              <a:r>
                <a:rPr lang="en-US" sz="1600" dirty="0" smtClean="0">
                  <a:solidFill>
                    <a:schemeClr val="tx1"/>
                  </a:solidFill>
                </a:rPr>
                <a:t> photocathode on molybdenum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999" r="2764" b="4897"/>
          <a:stretch/>
        </p:blipFill>
        <p:spPr>
          <a:xfrm>
            <a:off x="17848377" y="26260809"/>
            <a:ext cx="3149185" cy="1971443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22578740" y="26360315"/>
            <a:ext cx="6126480" cy="3847495"/>
            <a:chOff x="365760" y="822960"/>
            <a:chExt cx="6126480" cy="3847495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17578" r="3623" b="4615"/>
            <a:stretch/>
          </p:blipFill>
          <p:spPr>
            <a:xfrm>
              <a:off x="365760" y="822960"/>
              <a:ext cx="6126480" cy="3847495"/>
            </a:xfrm>
            <a:prstGeom prst="rect">
              <a:avLst/>
            </a:prstGeom>
          </p:spPr>
        </p:pic>
        <p:sp>
          <p:nvSpPr>
            <p:cNvPr id="206" name="Rounded Rectangular Callout 205"/>
            <p:cNvSpPr/>
            <p:nvPr/>
          </p:nvSpPr>
          <p:spPr bwMode="auto">
            <a:xfrm>
              <a:off x="1484740" y="2259523"/>
              <a:ext cx="4274892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28 mA, 544 G, 50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= 1.4 mm, 374.25 MHz, 50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(FWHM)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</a:t>
              </a:r>
              <a:r>
                <a:rPr lang="en-US" sz="1600" dirty="0">
                  <a:solidFill>
                    <a:schemeClr val="tx1"/>
                  </a:solidFill>
                </a:rPr>
                <a:t>= 100 </a:t>
              </a:r>
              <a:r>
                <a:rPr lang="en-US" sz="1600" dirty="0" smtClean="0">
                  <a:solidFill>
                    <a:schemeClr val="tx1"/>
                  </a:solidFill>
                </a:rPr>
                <a:t>kV, Solenoid field </a:t>
              </a:r>
              <a:r>
                <a:rPr lang="en-US" sz="1600" dirty="0">
                  <a:solidFill>
                    <a:schemeClr val="tx1"/>
                  </a:solidFill>
                </a:rPr>
                <a:t>= </a:t>
              </a:r>
              <a:r>
                <a:rPr lang="en-US" sz="1600" dirty="0" smtClean="0">
                  <a:solidFill>
                    <a:schemeClr val="tx1"/>
                  </a:solidFill>
                </a:rPr>
                <a:t>568 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x</a:t>
              </a:r>
              <a:r>
                <a:rPr lang="en-US" sz="1600" dirty="0" err="1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y</a:t>
              </a:r>
              <a:r>
                <a:rPr lang="en-US" sz="1600" dirty="0" err="1">
                  <a:solidFill>
                    <a:schemeClr val="tx1"/>
                  </a:solidFill>
                </a:rPr>
                <a:t>Sb</a:t>
              </a:r>
              <a:r>
                <a:rPr lang="en-US" sz="1600" dirty="0">
                  <a:solidFill>
                    <a:schemeClr val="tx1"/>
                  </a:solidFill>
                </a:rPr>
                <a:t> photocathode on molybdenum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91877" y="27743359"/>
            <a:ext cx="5999310" cy="1463040"/>
            <a:chOff x="33431868" y="27692210"/>
            <a:chExt cx="5999310" cy="1463040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5"/>
            <a:srcRect r="3724"/>
            <a:stretch/>
          </p:blipFill>
          <p:spPr>
            <a:xfrm>
              <a:off x="37785258" y="27768541"/>
              <a:ext cx="1645920" cy="1218938"/>
            </a:xfrm>
            <a:prstGeom prst="rect">
              <a:avLst/>
            </a:prstGeom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584" y="27692210"/>
              <a:ext cx="2337546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1868" y="27733848"/>
              <a:ext cx="12055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Content Placeholder 11"/>
          <p:cNvSpPr txBox="1">
            <a:spLocks/>
          </p:cNvSpPr>
          <p:nvPr/>
        </p:nvSpPr>
        <p:spPr>
          <a:xfrm>
            <a:off x="29641436" y="17994752"/>
            <a:ext cx="11272727" cy="855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err="1" smtClean="0">
                <a:latin typeface="Arial" panose="020B0604020202020204" pitchFamily="34" charset="0"/>
              </a:rPr>
              <a:t>K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</a:rPr>
              <a:t>Cs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</a:rPr>
              <a:t>Sb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photocathode preparation chamber, gun, solenoid and beamline - all operational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Photogun operated reliably up to 300 kV 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Have successfully magnetized electron beams and measured rotation angle and drift emittance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Used a gain-switched drive laser (374.25 MHz, 50 </a:t>
            </a:r>
            <a:r>
              <a:rPr lang="en-US" sz="3200" dirty="0" err="1" smtClean="0">
                <a:latin typeface="Arial" panose="020B0604020202020204" pitchFamily="34" charset="0"/>
              </a:rPr>
              <a:t>ps</a:t>
            </a:r>
            <a:r>
              <a:rPr lang="en-US" sz="3200" dirty="0" smtClean="0">
                <a:latin typeface="Arial" panose="020B0604020202020204" pitchFamily="34" charset="0"/>
              </a:rPr>
              <a:t> FWHM) </a:t>
            </a:r>
            <a:r>
              <a:rPr lang="en-US" sz="3200" dirty="0">
                <a:latin typeface="Arial" panose="020B0604020202020204" pitchFamily="34" charset="0"/>
              </a:rPr>
              <a:t>to generate 28 mA magnetized beam with RF structure at 100 kV (using 30 mA / 225 kV Spellman Supply, 3 kW power limited)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Successfully fabricated </a:t>
            </a:r>
            <a:r>
              <a:rPr lang="en-US" sz="3200" dirty="0" err="1">
                <a:latin typeface="Arial" panose="020B0604020202020204" pitchFamily="34" charset="0"/>
              </a:rPr>
              <a:t>bialkali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antimonide</a:t>
            </a:r>
            <a:r>
              <a:rPr lang="en-US" sz="3200" dirty="0">
                <a:latin typeface="Arial" panose="020B0604020202020204" pitchFamily="34" charset="0"/>
              </a:rPr>
              <a:t> photocathode with QE ~ 9% on molybdenum substrate that provided longer charge lifetime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Positive bias on anode helps to prevent sudden QE loss from ion-induced micro-arcing events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Demonstrated high bunch charge up to </a:t>
            </a:r>
            <a:r>
              <a:rPr lang="en-US" sz="3200" dirty="0" smtClean="0">
                <a:latin typeface="Arial" panose="020B0604020202020204" pitchFamily="34" charset="0"/>
              </a:rPr>
              <a:t>0.7 nC</a:t>
            </a:r>
            <a:endParaRPr lang="en-US" sz="32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Content Placeholder 11"/>
          <p:cNvSpPr txBox="1">
            <a:spLocks/>
          </p:cNvSpPr>
          <p:nvPr/>
        </p:nvSpPr>
        <p:spPr>
          <a:xfrm>
            <a:off x="29641435" y="26759809"/>
            <a:ext cx="11272727" cy="15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and built non-invasive magnetometer - TE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011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Cavity - to measure beam magnetization. To be installed and commissioned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5" name="Straight Arrow Connector 104"/>
          <p:cNvCxnSpPr>
            <a:stCxn id="123" idx="2"/>
          </p:cNvCxnSpPr>
          <p:nvPr/>
        </p:nvCxnSpPr>
        <p:spPr bwMode="auto">
          <a:xfrm flipH="1">
            <a:off x="32232600" y="5755183"/>
            <a:ext cx="4190804" cy="73580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33147000" y="5792753"/>
            <a:ext cx="3276405" cy="101754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5269725" y="5769802"/>
            <a:ext cx="1153679" cy="178542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36195000" y="5792753"/>
            <a:ext cx="228405" cy="212546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139989" y="10827425"/>
            <a:ext cx="4421218" cy="1989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2676" b="4129"/>
          <a:stretch/>
        </p:blipFill>
        <p:spPr>
          <a:xfrm>
            <a:off x="19066077" y="28378010"/>
            <a:ext cx="3235269" cy="19812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 bwMode="auto">
          <a:xfrm>
            <a:off x="997817" y="19986597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 bwMode="auto">
          <a:xfrm>
            <a:off x="2255612" y="20066556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ounded Rectangular Callout 158"/>
          <p:cNvSpPr/>
          <p:nvPr/>
        </p:nvSpPr>
        <p:spPr bwMode="auto">
          <a:xfrm>
            <a:off x="685800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2732854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6370101" y="20280834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ounded Rectangular Callout 161"/>
          <p:cNvSpPr/>
          <p:nvPr/>
        </p:nvSpPr>
        <p:spPr bwMode="auto">
          <a:xfrm>
            <a:off x="7741060" y="20490312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ular Callout 162"/>
          <p:cNvSpPr/>
          <p:nvPr/>
        </p:nvSpPr>
        <p:spPr bwMode="auto">
          <a:xfrm>
            <a:off x="6063759" y="21667669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ounded Rectangular Callout 164"/>
          <p:cNvSpPr/>
          <p:nvPr/>
        </p:nvSpPr>
        <p:spPr bwMode="auto">
          <a:xfrm>
            <a:off x="8757872" y="218694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6" name="Chart 165">
            <a:extLst>
              <a:ext uri="{FF2B5EF4-FFF2-40B4-BE49-F238E27FC236}">
                <a16:creationId xmlns:a16="http://schemas.microsoft.com/office/drawing/2014/main" id="{4F38593C-6FA4-D74A-9479-B413A945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62665"/>
              </p:ext>
            </p:extLst>
          </p:nvPr>
        </p:nvGraphicFramePr>
        <p:xfrm>
          <a:off x="11212343" y="17890034"/>
          <a:ext cx="8226444" cy="470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7564</TotalTime>
  <Words>864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539</cp:revision>
  <cp:lastPrinted>2015-04-27T18:07:56Z</cp:lastPrinted>
  <dcterms:created xsi:type="dcterms:W3CDTF">2012-07-12T18:27:22Z</dcterms:created>
  <dcterms:modified xsi:type="dcterms:W3CDTF">2018-10-10T12:08:00Z</dcterms:modified>
</cp:coreProperties>
</file>