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98" r:id="rId2"/>
    <p:sldId id="516" r:id="rId3"/>
    <p:sldId id="515" r:id="rId4"/>
    <p:sldId id="517" r:id="rId5"/>
    <p:sldId id="518" r:id="rId6"/>
    <p:sldId id="520" r:id="rId7"/>
    <p:sldId id="521" r:id="rId8"/>
    <p:sldId id="522" r:id="rId9"/>
    <p:sldId id="519" r:id="rId10"/>
    <p:sldId id="523" r:id="rId11"/>
    <p:sldId id="525" r:id="rId12"/>
    <p:sldId id="499" r:id="rId13"/>
    <p:sldId id="500" r:id="rId14"/>
    <p:sldId id="526" r:id="rId15"/>
    <p:sldId id="524" r:id="rId16"/>
    <p:sldId id="535" r:id="rId17"/>
    <p:sldId id="534" r:id="rId18"/>
    <p:sldId id="505" r:id="rId19"/>
    <p:sldId id="501" r:id="rId20"/>
    <p:sldId id="503" r:id="rId21"/>
    <p:sldId id="533" r:id="rId22"/>
    <p:sldId id="529" r:id="rId23"/>
    <p:sldId id="530" r:id="rId24"/>
    <p:sldId id="531" r:id="rId25"/>
    <p:sldId id="532" r:id="rId26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FF99"/>
    <a:srgbClr val="CCFF99"/>
    <a:srgbClr val="FF66CC"/>
    <a:srgbClr val="FF7C80"/>
    <a:srgbClr val="40911F"/>
    <a:srgbClr val="CCFF66"/>
    <a:srgbClr val="FFCCCC"/>
    <a:srgbClr val="FFFF99"/>
    <a:srgbClr val="99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 varScale="1">
        <p:scale>
          <a:sx n="67" d="100"/>
          <a:sy n="67" d="100"/>
        </p:scale>
        <p:origin x="516" y="6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EC46D-D4AE-4966-8B03-CD737D2C976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DF2CD-7FFB-4872-B1B1-0AC59B864257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gm:t>
    </dgm:pt>
    <dgm:pt modelId="{F414C2E7-AF81-4EA4-A3E5-5C1382DE3442}" type="parTrans" cxnId="{BF26EF3C-1474-42EA-9FC3-13052DC0EDE1}">
      <dgm:prSet/>
      <dgm:spPr/>
      <dgm:t>
        <a:bodyPr/>
        <a:lstStyle/>
        <a:p>
          <a:endParaRPr lang="en-US"/>
        </a:p>
      </dgm:t>
    </dgm:pt>
    <dgm:pt modelId="{AA22994D-109F-421E-97A9-A20A2228F7FC}" type="sibTrans" cxnId="{BF26EF3C-1474-42EA-9FC3-13052DC0EDE1}">
      <dgm:prSet/>
      <dgm:spPr/>
      <dgm:t>
        <a:bodyPr/>
        <a:lstStyle/>
        <a:p>
          <a:endParaRPr lang="en-US"/>
        </a:p>
      </dgm:t>
    </dgm:pt>
    <dgm:pt modelId="{DAE0D0CC-DA1C-4021-A3A3-1345495715C0}" type="pres">
      <dgm:prSet presAssocID="{C16EC46D-D4AE-4966-8B03-CD737D2C97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757F1-1E43-4CC6-AE02-46796F8AB611}" type="pres">
      <dgm:prSet presAssocID="{DDBDF2CD-7FFB-4872-B1B1-0AC59B864257}" presName="node" presStyleLbl="node1" presStyleIdx="0" presStyleCnt="1" custLinFactNeighborX="3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0E663-1A53-444B-8244-E35A2F59C658}" type="presOf" srcId="{C16EC46D-D4AE-4966-8B03-CD737D2C976F}" destId="{DAE0D0CC-DA1C-4021-A3A3-1345495715C0}" srcOrd="0" destOrd="0" presId="urn:microsoft.com/office/officeart/2005/8/layout/default#1"/>
    <dgm:cxn modelId="{BF26EF3C-1474-42EA-9FC3-13052DC0EDE1}" srcId="{C16EC46D-D4AE-4966-8B03-CD737D2C976F}" destId="{DDBDF2CD-7FFB-4872-B1B1-0AC59B864257}" srcOrd="0" destOrd="0" parTransId="{F414C2E7-AF81-4EA4-A3E5-5C1382DE3442}" sibTransId="{AA22994D-109F-421E-97A9-A20A2228F7FC}"/>
    <dgm:cxn modelId="{DD38A210-1A5F-4BE3-8821-88BBACB926C8}" type="presOf" srcId="{DDBDF2CD-7FFB-4872-B1B1-0AC59B864257}" destId="{CC8757F1-1E43-4CC6-AE02-46796F8AB611}" srcOrd="0" destOrd="0" presId="urn:microsoft.com/office/officeart/2005/8/layout/default#1"/>
    <dgm:cxn modelId="{95780731-2D99-4259-B14C-0A8C348D8B31}" type="presParOf" srcId="{DAE0D0CC-DA1C-4021-A3A3-1345495715C0}" destId="{CC8757F1-1E43-4CC6-AE02-46796F8AB611}" srcOrd="0" destOrd="0" presId="urn:microsoft.com/office/officeart/2005/8/layout/default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757F1-1E43-4CC6-AE02-46796F8AB611}">
      <dsp:nvSpPr>
        <dsp:cNvPr id="0" name=""/>
        <dsp:cNvSpPr/>
      </dsp:nvSpPr>
      <dsp:spPr>
        <a:xfrm>
          <a:off x="115415" y="71"/>
          <a:ext cx="1523745" cy="914247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Gain-switched Diode Laser and Fiber Amplifier</a:t>
          </a:r>
        </a:p>
      </dsp:txBody>
      <dsp:txXfrm>
        <a:off x="115415" y="71"/>
        <a:ext cx="1523745" cy="914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4/6/2017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18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4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9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452805"/>
            <a:ext cx="6400800" cy="1752600"/>
          </a:xfrm>
        </p:spPr>
        <p:txBody>
          <a:bodyPr/>
          <a:lstStyle/>
          <a:p>
            <a:r>
              <a:rPr lang="en-US" sz="3600" b="1" dirty="0" smtClean="0">
                <a:latin typeface="+mj-lt"/>
              </a:rPr>
              <a:t>PQB Requirements </a:t>
            </a:r>
            <a:r>
              <a:rPr lang="en-US" sz="3600" b="1" dirty="0" smtClean="0">
                <a:latin typeface="+mj-lt"/>
              </a:rPr>
              <a:t>at JLEIC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223" y="5503416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April </a:t>
            </a:r>
            <a:r>
              <a:rPr lang="en-US" sz="3200" dirty="0" smtClean="0"/>
              <a:t>13</a:t>
            </a:r>
            <a:r>
              <a:rPr lang="en-US" sz="3200" dirty="0" smtClean="0"/>
              <a:t>, </a:t>
            </a:r>
            <a:r>
              <a:rPr lang="en-US" sz="3200" dirty="0" smtClean="0"/>
              <a:t>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PQB Requirements</a:t>
            </a:r>
            <a:r>
              <a:rPr lang="en-US" dirty="0" smtClean="0"/>
              <a:t> </a:t>
            </a:r>
            <a:r>
              <a:rPr lang="en-US" dirty="0" smtClean="0"/>
              <a:t>at JLEIC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7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64" descr="Complex.pdf"/>
          <p:cNvPicPr>
            <a:picLocks noChangeAspect="1"/>
          </p:cNvPicPr>
          <p:nvPr/>
        </p:nvPicPr>
        <p:blipFill>
          <a:blip r:embed="rId3"/>
          <a:srcRect l="7928" t="29008" r="5040" b="23157"/>
          <a:stretch>
            <a:fillRect/>
          </a:stretch>
        </p:blipFill>
        <p:spPr bwMode="auto">
          <a:xfrm>
            <a:off x="2559050" y="1055514"/>
            <a:ext cx="61277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Screen Shot 2015-09-30 at 3.18.44 PM.png"/>
          <p:cNvPicPr>
            <a:picLocks noChangeAspect="1"/>
          </p:cNvPicPr>
          <p:nvPr/>
        </p:nvPicPr>
        <p:blipFill>
          <a:blip r:embed="rId4"/>
          <a:srcRect l="-336" t="12532" r="-53" b="2972"/>
          <a:stretch>
            <a:fillRect/>
          </a:stretch>
        </p:blipFill>
        <p:spPr bwMode="auto">
          <a:xfrm>
            <a:off x="485474" y="4070003"/>
            <a:ext cx="5813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JLEIC Polarized Source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60" y="945908"/>
            <a:ext cx="8966793" cy="3359350"/>
            <a:chOff x="238158" y="1162734"/>
            <a:chExt cx="8966793" cy="3359350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38158" y="3429000"/>
              <a:ext cx="8778842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482786" y="2501900"/>
              <a:ext cx="736600" cy="927100"/>
              <a:chOff x="533400" y="2501900"/>
              <a:chExt cx="736600" cy="92710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09288" y="2501900"/>
              <a:ext cx="736600" cy="927100"/>
              <a:chOff x="533400" y="2501900"/>
              <a:chExt cx="736600" cy="92710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flipV="1">
                <a:off x="5334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flipV="1">
                <a:off x="673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1101298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1270000" y="2501900"/>
                <a:ext cx="0" cy="92710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731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01900" y="2501900"/>
              <a:ext cx="736600" cy="927100"/>
              <a:chOff x="2730500" y="2501900"/>
              <a:chExt cx="736600" cy="927100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907550" y="2502934"/>
              <a:ext cx="736600" cy="927100"/>
              <a:chOff x="2730500" y="2501900"/>
              <a:chExt cx="736600" cy="927100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7305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8702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3298398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467100" y="2501900"/>
                <a:ext cx="0" cy="927100"/>
              </a:xfrm>
              <a:prstGeom prst="straightConnector1">
                <a:avLst/>
              </a:prstGeom>
              <a:ln>
                <a:solidFill>
                  <a:srgbClr val="FF7C80"/>
                </a:solidFill>
                <a:headEnd type="arrow" w="med" len="med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2870200" y="2780784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…</a:t>
                </a:r>
                <a:endParaRPr lang="en-US" sz="20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 bwMode="auto">
            <a:xfrm>
              <a:off x="1371600" y="2965450"/>
              <a:ext cx="10287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27400" y="2940050"/>
              <a:ext cx="2489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Left Brace 41"/>
            <p:cNvSpPr/>
            <p:nvPr/>
          </p:nvSpPr>
          <p:spPr bwMode="auto">
            <a:xfrm rot="16200000">
              <a:off x="4435936" y="2347605"/>
              <a:ext cx="275923" cy="267078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3" name="Left Brace 42"/>
            <p:cNvSpPr/>
            <p:nvPr/>
          </p:nvSpPr>
          <p:spPr bwMode="auto">
            <a:xfrm rot="16200000" flipH="1">
              <a:off x="1600294" y="1498694"/>
              <a:ext cx="520700" cy="1282513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09101" y="1485900"/>
              <a:ext cx="2097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Helicity Reversal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3476" y="2501552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72.07 µs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35178" y="3814198"/>
              <a:ext cx="20633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Damping Time</a:t>
              </a:r>
            </a:p>
            <a:p>
              <a:r>
                <a:rPr lang="en-US" sz="2000" dirty="0" smtClean="0"/>
                <a:t>3 GeV – 12 GeV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20455" y="2501552"/>
              <a:ext cx="2005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700 </a:t>
              </a:r>
              <a:r>
                <a:rPr lang="en-US" sz="2000" dirty="0" err="1" smtClean="0"/>
                <a:t>ms</a:t>
              </a:r>
              <a:r>
                <a:rPr lang="en-US" sz="2000" dirty="0" smtClean="0"/>
                <a:t> – 12 </a:t>
              </a:r>
              <a:r>
                <a:rPr lang="en-US" sz="2000" dirty="0" err="1" smtClean="0"/>
                <a:t>ms</a:t>
              </a:r>
              <a:endParaRPr lang="en-US" sz="2000" dirty="0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>
              <a:off x="436535" y="3587750"/>
              <a:ext cx="7828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90794" y="3682998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3.233 µs</a:t>
              </a:r>
            </a:p>
          </p:txBody>
        </p:sp>
        <p:sp>
          <p:nvSpPr>
            <p:cNvPr id="51" name="Left Brace 50"/>
            <p:cNvSpPr/>
            <p:nvPr/>
          </p:nvSpPr>
          <p:spPr bwMode="auto">
            <a:xfrm rot="16200000" flipH="1">
              <a:off x="5996387" y="1661699"/>
              <a:ext cx="520700" cy="907769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prstClr val="black"/>
                </a:solidFill>
                <a:latin typeface="Times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446596" y="1162734"/>
              <a:ext cx="19784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Bunch Charge</a:t>
              </a:r>
            </a:p>
            <a:p>
              <a:r>
                <a:rPr lang="en-US" sz="2000" dirty="0" smtClean="0"/>
                <a:t>26 pC </a:t>
              </a:r>
              <a:r>
                <a:rPr lang="en-US" sz="2000" dirty="0"/>
                <a:t>– </a:t>
              </a:r>
              <a:r>
                <a:rPr lang="en-US" sz="2000" dirty="0" smtClean="0"/>
                <a:t>6.6 pC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97432" y="1393568"/>
              <a:ext cx="17075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220 bunches</a:t>
              </a:r>
              <a:endParaRPr lang="en-US" sz="2000" dirty="0"/>
            </a:p>
            <a:p>
              <a:r>
                <a:rPr lang="en-US" sz="2000" dirty="0" smtClean="0"/>
                <a:t>at 68.05 MHz</a:t>
              </a:r>
            </a:p>
            <a:p>
              <a:r>
                <a:rPr lang="en-US" sz="2000" dirty="0" smtClean="0"/>
                <a:t>(14.69 ns)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232" y="4465508"/>
            <a:ext cx="915638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Pockels cell switching time at CEBAF today ~70 µs. Planned for Moller Exp. ~10 µs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rate of 68.05 MHz is 1/7</a:t>
            </a:r>
            <a:r>
              <a:rPr lang="en-US" baseline="30000" dirty="0" smtClean="0"/>
              <a:t>th</a:t>
            </a:r>
            <a:r>
              <a:rPr lang="en-US" dirty="0" smtClean="0"/>
              <a:t> Collider </a:t>
            </a:r>
            <a:r>
              <a:rPr lang="en-US" dirty="0" smtClean="0"/>
              <a:t>collision rate of 476.3 MHz (PEP-II cavities)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Harmonic number of ring is 3416 and revolution time is 7.17 </a:t>
            </a:r>
            <a:r>
              <a:rPr lang="en-US" dirty="0"/>
              <a:t>µs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Half ring is filled with one helicity (1540 bunches – 3.233 µs) and second half is filled with opposite helicity (</a:t>
            </a:r>
            <a:r>
              <a:rPr lang="en-US" dirty="0"/>
              <a:t>1540 bunches </a:t>
            </a:r>
            <a:r>
              <a:rPr lang="en-US" dirty="0" smtClean="0"/>
              <a:t>– 3.233 </a:t>
            </a:r>
            <a:r>
              <a:rPr lang="en-US" dirty="0"/>
              <a:t>µs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gaps between two helicities (each </a:t>
            </a:r>
            <a:r>
              <a:rPr lang="en-US" dirty="0"/>
              <a:t>0.353 </a:t>
            </a:r>
            <a:r>
              <a:rPr lang="en-US" dirty="0" smtClean="0"/>
              <a:t>µs) </a:t>
            </a:r>
            <a:r>
              <a:rPr lang="en-US" dirty="0"/>
              <a:t>allow for beam abort, ion cleaning, turning on/off </a:t>
            </a:r>
            <a:r>
              <a:rPr lang="en-US" dirty="0" smtClean="0"/>
              <a:t>injection kicker</a:t>
            </a:r>
            <a:r>
              <a:rPr lang="en-US" dirty="0"/>
              <a:t>, and </a:t>
            </a:r>
            <a:r>
              <a:rPr lang="en-US" dirty="0" smtClean="0"/>
              <a:t>detector readout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Injection cycles repeat until ring is filled to required current </a:t>
            </a:r>
          </a:p>
        </p:txBody>
      </p:sp>
    </p:spTree>
    <p:extLst>
      <p:ext uri="{BB962C8B-B14F-4D97-AF65-F5344CB8AC3E}">
        <p14:creationId xmlns:p14="http://schemas.microsoft.com/office/powerpoint/2010/main" val="42265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190500" y="0"/>
            <a:ext cx="8734425" cy="914400"/>
          </a:xfrm>
        </p:spPr>
        <p:txBody>
          <a:bodyPr/>
          <a:lstStyle/>
          <a:p>
            <a:r>
              <a:rPr lang="en-US" altLang="en-US" smtClean="0"/>
              <a:t>Time Structure of Polarized e</a:t>
            </a:r>
            <a:r>
              <a:rPr lang="en-US" altLang="en-US" baseline="30000" smtClean="0"/>
              <a:t>-</a:t>
            </a:r>
            <a:r>
              <a:rPr lang="en-US" altLang="en-US" smtClean="0"/>
              <a:t> Injection</a:t>
            </a:r>
          </a:p>
        </p:txBody>
      </p:sp>
      <p:grpSp>
        <p:nvGrpSpPr>
          <p:cNvPr id="4099" name="Group 4"/>
          <p:cNvGrpSpPr>
            <a:grpSpLocks noChangeAspect="1"/>
          </p:cNvGrpSpPr>
          <p:nvPr/>
        </p:nvGrpSpPr>
        <p:grpSpPr bwMode="auto">
          <a:xfrm>
            <a:off x="612775" y="882650"/>
            <a:ext cx="8010525" cy="2894013"/>
            <a:chOff x="0" y="-154158"/>
            <a:chExt cx="7868195" cy="2714206"/>
          </a:xfrm>
        </p:grpSpPr>
        <p:grpSp>
          <p:nvGrpSpPr>
            <p:cNvPr id="4139" name="Group 5"/>
            <p:cNvGrpSpPr>
              <a:grpSpLocks/>
            </p:cNvGrpSpPr>
            <p:nvPr/>
          </p:nvGrpSpPr>
          <p:grpSpPr bwMode="auto">
            <a:xfrm>
              <a:off x="0" y="1970823"/>
              <a:ext cx="3878401" cy="340420"/>
              <a:chOff x="0" y="1970819"/>
              <a:chExt cx="3170650" cy="340322"/>
            </a:xfrm>
          </p:grpSpPr>
          <p:sp>
            <p:nvSpPr>
              <p:cNvPr id="4259" name="Content Placeholder 6"/>
              <p:cNvSpPr txBox="1">
                <a:spLocks/>
              </p:cNvSpPr>
              <p:nvPr/>
            </p:nvSpPr>
            <p:spPr bwMode="auto">
              <a:xfrm>
                <a:off x="537143" y="1987195"/>
                <a:ext cx="2098451" cy="32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00"/>
                    </a:solidFill>
                  </a:rPr>
                  <a:t>3416*10.5turns/476.3MHz=75.3ms   </a:t>
                </a:r>
                <a:endParaRPr lang="en-US" altLang="en-US" sz="900">
                  <a:ea typeface="SimSun" panose="02010600030101010101" pitchFamily="2" charset="-122"/>
                </a:endParaRPr>
              </a:p>
            </p:txBody>
          </p:sp>
          <p:cxnSp>
            <p:nvCxnSpPr>
              <p:cNvPr id="4260" name="Straight Arrow Connector 126"/>
              <p:cNvCxnSpPr>
                <a:cxnSpLocks noChangeShapeType="1"/>
              </p:cNvCxnSpPr>
              <p:nvPr/>
            </p:nvCxnSpPr>
            <p:spPr bwMode="auto">
              <a:xfrm flipV="1">
                <a:off x="0" y="1970819"/>
                <a:ext cx="3170650" cy="2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40" name="Group 6"/>
            <p:cNvGrpSpPr>
              <a:grpSpLocks/>
            </p:cNvGrpSpPr>
            <p:nvPr/>
          </p:nvGrpSpPr>
          <p:grpSpPr bwMode="auto">
            <a:xfrm>
              <a:off x="2697" y="565726"/>
              <a:ext cx="7772344" cy="1841377"/>
              <a:chOff x="3778" y="565706"/>
              <a:chExt cx="5438669" cy="1382479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V="1">
                <a:off x="17166" y="1540991"/>
                <a:ext cx="5424998" cy="1006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tailEnd type="triangle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58" name="Straight Arrow Connector 124"/>
              <p:cNvCxnSpPr>
                <a:cxnSpLocks noChangeShapeType="1"/>
              </p:cNvCxnSpPr>
              <p:nvPr/>
            </p:nvCxnSpPr>
            <p:spPr bwMode="auto">
              <a:xfrm flipV="1">
                <a:off x="3778" y="565706"/>
                <a:ext cx="2255" cy="1382479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141" name="Content Placeholder 6"/>
            <p:cNvSpPr txBox="1">
              <a:spLocks/>
            </p:cNvSpPr>
            <p:nvPr/>
          </p:nvSpPr>
          <p:spPr bwMode="auto">
            <a:xfrm>
              <a:off x="0" y="1094665"/>
              <a:ext cx="2152251" cy="28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2060"/>
                  </a:solidFill>
                  <a:ea typeface="SimSun" panose="02010600030101010101" pitchFamily="2" charset="-122"/>
                </a:rPr>
                <a:t>14.69 ns,  68.05 MHz (7 ring buckets</a:t>
              </a:r>
              <a:r>
                <a:rPr lang="en-US" altLang="en-US" sz="600">
                  <a:solidFill>
                    <a:srgbClr val="002060"/>
                  </a:solidFill>
                  <a:ea typeface="SimSun" panose="02010600030101010101" pitchFamily="2" charset="-122"/>
                </a:rPr>
                <a:t>)</a:t>
              </a:r>
              <a:endParaRPr lang="en-US" altLang="en-US" sz="1200">
                <a:ea typeface="SimSun" panose="02010600030101010101" pitchFamily="2" charset="-122"/>
              </a:endParaRPr>
            </a:p>
          </p:txBody>
        </p:sp>
        <p:cxnSp>
          <p:nvCxnSpPr>
            <p:cNvPr id="4142" name="Straight Arrow Connector 8"/>
            <p:cNvCxnSpPr>
              <a:cxnSpLocks noChangeShapeType="1"/>
            </p:cNvCxnSpPr>
            <p:nvPr/>
          </p:nvCxnSpPr>
          <p:spPr bwMode="auto">
            <a:xfrm>
              <a:off x="509088" y="1343847"/>
              <a:ext cx="451534" cy="0"/>
            </a:xfrm>
            <a:prstGeom prst="straightConnector1">
              <a:avLst/>
            </a:prstGeom>
            <a:noFill/>
            <a:ln w="9525" algn="ctr">
              <a:solidFill>
                <a:srgbClr val="00206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3" name="Content Placeholder 2"/>
            <p:cNvSpPr txBox="1">
              <a:spLocks/>
            </p:cNvSpPr>
            <p:nvPr/>
          </p:nvSpPr>
          <p:spPr bwMode="auto">
            <a:xfrm>
              <a:off x="69853" y="703581"/>
              <a:ext cx="2472431" cy="396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220 bunches, 3.233µs</a:t>
              </a:r>
            </a:p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 (I</a:t>
              </a:r>
              <a:r>
                <a:rPr lang="en-US" altLang="en-US" sz="900" baseline="-25000">
                  <a:solidFill>
                    <a:srgbClr val="000000"/>
                  </a:solidFill>
                </a:rPr>
                <a:t>ave</a:t>
              </a:r>
              <a:r>
                <a:rPr lang="en-US" altLang="en-US" sz="900">
                  <a:solidFill>
                    <a:srgbClr val="000000"/>
                  </a:solidFill>
                </a:rPr>
                <a:t>= 0.9mA @6GeV CEBAF)</a:t>
              </a:r>
            </a:p>
          </p:txBody>
        </p:sp>
        <p:cxnSp>
          <p:nvCxnSpPr>
            <p:cNvPr id="4144" name="Straight Arrow Connector 10"/>
            <p:cNvCxnSpPr>
              <a:cxnSpLocks noChangeShapeType="1"/>
            </p:cNvCxnSpPr>
            <p:nvPr/>
          </p:nvCxnSpPr>
          <p:spPr bwMode="auto">
            <a:xfrm>
              <a:off x="2278610" y="938318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74436" y="347591"/>
              <a:ext cx="2134673" cy="3364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up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sp>
          <p:nvSpPr>
            <p:cNvPr id="4146" name="Content Placeholder 6"/>
            <p:cNvSpPr txBox="1">
              <a:spLocks/>
            </p:cNvSpPr>
            <p:nvPr/>
          </p:nvSpPr>
          <p:spPr bwMode="auto">
            <a:xfrm>
              <a:off x="1742518" y="1548758"/>
              <a:ext cx="539750" cy="26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47" name="Straight Arrow Connector 13"/>
            <p:cNvCxnSpPr>
              <a:cxnSpLocks noChangeShapeType="1"/>
            </p:cNvCxnSpPr>
            <p:nvPr/>
          </p:nvCxnSpPr>
          <p:spPr bwMode="auto">
            <a:xfrm flipH="1">
              <a:off x="18741" y="941366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4024537" y="346101"/>
              <a:ext cx="2733441" cy="31415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19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</a:rPr>
                <a:t>Bunch train, down polarization</a:t>
              </a:r>
              <a:endParaRPr lang="en-US" sz="1050" dirty="0">
                <a:latin typeface="Arial" panose="020B0604020202020204" pitchFamily="34" charset="0"/>
                <a:ea typeface="SimSun"/>
                <a:cs typeface="Arial" panose="020B0604020202020204" pitchFamily="34" charset="0"/>
              </a:endParaRPr>
            </a:p>
          </p:txBody>
        </p:sp>
        <p:cxnSp>
          <p:nvCxnSpPr>
            <p:cNvPr id="4149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2580122" y="1576320"/>
              <a:ext cx="1306578" cy="3048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0" name="TextBox 14"/>
            <p:cNvSpPr txBox="1">
              <a:spLocks noChangeArrowheads="1"/>
            </p:cNvSpPr>
            <p:nvPr/>
          </p:nvSpPr>
          <p:spPr bwMode="auto">
            <a:xfrm>
              <a:off x="2609185" y="1616598"/>
              <a:ext cx="1242430" cy="299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72.07µs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1" name="Straight Connector 17"/>
            <p:cNvCxnSpPr>
              <a:cxnSpLocks noChangeShapeType="1"/>
            </p:cNvCxnSpPr>
            <p:nvPr/>
          </p:nvCxnSpPr>
          <p:spPr bwMode="auto">
            <a:xfrm flipH="1">
              <a:off x="7800566" y="1330743"/>
              <a:ext cx="2342" cy="1018401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152" name="Group 18"/>
            <p:cNvGrpSpPr>
              <a:grpSpLocks/>
            </p:cNvGrpSpPr>
            <p:nvPr/>
          </p:nvGrpSpPr>
          <p:grpSpPr bwMode="auto">
            <a:xfrm>
              <a:off x="18788" y="1416436"/>
              <a:ext cx="438912" cy="463014"/>
              <a:chOff x="18788" y="1416436"/>
              <a:chExt cx="438912" cy="463014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18711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50" name="Straight Arrow Connector 116"/>
              <p:cNvCxnSpPr>
                <a:cxnSpLocks noChangeShapeType="1"/>
              </p:cNvCxnSpPr>
              <p:nvPr/>
            </p:nvCxnSpPr>
            <p:spPr bwMode="auto">
              <a:xfrm flipV="1">
                <a:off x="518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8" name="Rectangle 117"/>
              <p:cNvSpPr/>
              <p:nvPr/>
            </p:nvSpPr>
            <p:spPr bwMode="auto">
              <a:xfrm>
                <a:off x="91999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51252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212064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272876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 bwMode="auto">
              <a:xfrm>
                <a:off x="332130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397620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sp>
          <p:nvSpPr>
            <p:cNvPr id="4153" name="TextBox 17"/>
            <p:cNvSpPr txBox="1">
              <a:spLocks noChangeArrowheads="1"/>
            </p:cNvSpPr>
            <p:nvPr/>
          </p:nvSpPr>
          <p:spPr bwMode="auto">
            <a:xfrm>
              <a:off x="1738189" y="-154158"/>
              <a:ext cx="4539063" cy="39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Mid-cycle 1, inject the 1</a:t>
              </a:r>
              <a:r>
                <a:rPr lang="en-US" altLang="en-US" sz="1400" baseline="30000">
                  <a:solidFill>
                    <a:srgbClr val="000000"/>
                  </a:solidFill>
                  <a:ea typeface="SimSun" panose="02010600030101010101" pitchFamily="2" charset="-122"/>
                </a:rPr>
                <a:t>st</a:t>
              </a:r>
              <a:r>
                <a:rPr lang="en-US" altLang="en-US" sz="1400">
                  <a:solidFill>
                    <a:srgbClr val="000000"/>
                  </a:solidFill>
                  <a:ea typeface="SimSun" panose="02010600030101010101" pitchFamily="2" charset="-122"/>
                </a:rPr>
                <a:t> of every 7 buckets in the ring</a:t>
              </a:r>
              <a:endParaRPr lang="en-US" altLang="en-US" sz="1400">
                <a:ea typeface="SimSun" panose="02010600030101010101" pitchFamily="2" charset="-122"/>
              </a:endParaRPr>
            </a:p>
          </p:txBody>
        </p:sp>
        <p:sp>
          <p:nvSpPr>
            <p:cNvPr id="4154" name="Content Placeholder 6"/>
            <p:cNvSpPr txBox="1">
              <a:spLocks/>
            </p:cNvSpPr>
            <p:nvPr/>
          </p:nvSpPr>
          <p:spPr bwMode="auto">
            <a:xfrm>
              <a:off x="4875027" y="1162923"/>
              <a:ext cx="969053" cy="227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13"/>
                </a:spcBef>
                <a:buFontTx/>
                <a:buNone/>
              </a:pPr>
              <a:r>
                <a:rPr lang="en-US" altLang="en-US" sz="900">
                  <a:solidFill>
                    <a:srgbClr val="C00000"/>
                  </a:solidFill>
                </a:rPr>
                <a:t>13 pC bunch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cxnSp>
          <p:nvCxnSpPr>
            <p:cNvPr id="4155" name="Straight Arrow Connector 21"/>
            <p:cNvCxnSpPr>
              <a:cxnSpLocks noChangeShapeType="1"/>
            </p:cNvCxnSpPr>
            <p:nvPr/>
          </p:nvCxnSpPr>
          <p:spPr bwMode="auto">
            <a:xfrm>
              <a:off x="6217165" y="929923"/>
              <a:ext cx="379640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6" name="Content Placeholder 6"/>
            <p:cNvSpPr txBox="1">
              <a:spLocks/>
            </p:cNvSpPr>
            <p:nvPr/>
          </p:nvSpPr>
          <p:spPr bwMode="auto">
            <a:xfrm>
              <a:off x="5673662" y="1548760"/>
              <a:ext cx="539750" cy="309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238"/>
                </a:spcBef>
                <a:buFontTx/>
                <a:buNone/>
              </a:pPr>
              <a:r>
                <a:rPr lang="en-US" altLang="en-US" sz="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……</a:t>
              </a:r>
              <a:endParaRPr lang="en-US" altLang="en-US" sz="12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157" name="Straight Arrow Connector 23"/>
            <p:cNvCxnSpPr>
              <a:cxnSpLocks noChangeShapeType="1"/>
            </p:cNvCxnSpPr>
            <p:nvPr/>
          </p:nvCxnSpPr>
          <p:spPr bwMode="auto">
            <a:xfrm flipH="1">
              <a:off x="3910860" y="911721"/>
              <a:ext cx="338137" cy="0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58" name="Straight Arrow Connector 24"/>
            <p:cNvCxnSpPr>
              <a:cxnSpLocks noChangeShapeType="1"/>
            </p:cNvCxnSpPr>
            <p:nvPr/>
          </p:nvCxnSpPr>
          <p:spPr bwMode="auto">
            <a:xfrm flipH="1" flipV="1">
              <a:off x="6603485" y="1540854"/>
              <a:ext cx="1188353" cy="8265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59" name="TextBox 26"/>
            <p:cNvSpPr txBox="1">
              <a:spLocks noChangeArrowheads="1"/>
            </p:cNvSpPr>
            <p:nvPr/>
          </p:nvSpPr>
          <p:spPr bwMode="auto">
            <a:xfrm>
              <a:off x="6470271" y="1074541"/>
              <a:ext cx="1397924" cy="46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  <a:ea typeface="SimSun" panose="02010600030101010101" pitchFamily="2" charset="-122"/>
                </a:rPr>
                <a:t>Waiting for damping 12-700ms</a:t>
              </a:r>
              <a:endParaRPr lang="en-US" altLang="en-US" sz="900">
                <a:ea typeface="SimSun" panose="02010600030101010101" pitchFamily="2" charset="-122"/>
              </a:endParaRPr>
            </a:p>
          </p:txBody>
        </p:sp>
        <p:grpSp>
          <p:nvGrpSpPr>
            <p:cNvPr id="4160" name="Group 26"/>
            <p:cNvGrpSpPr>
              <a:grpSpLocks/>
            </p:cNvGrpSpPr>
            <p:nvPr/>
          </p:nvGrpSpPr>
          <p:grpSpPr bwMode="auto">
            <a:xfrm>
              <a:off x="3886700" y="1413388"/>
              <a:ext cx="438912" cy="460248"/>
              <a:chOff x="3886700" y="1413388"/>
              <a:chExt cx="438912" cy="460248"/>
            </a:xfrm>
          </p:grpSpPr>
          <p:sp>
            <p:nvSpPr>
              <p:cNvPr id="108" name="Rectangle 107"/>
              <p:cNvSpPr/>
              <p:nvPr/>
            </p:nvSpPr>
            <p:spPr bwMode="auto">
              <a:xfrm>
                <a:off x="3887319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42" name="Straight Arrow Connector 108"/>
              <p:cNvCxnSpPr>
                <a:cxnSpLocks noChangeShapeType="1"/>
              </p:cNvCxnSpPr>
              <p:nvPr/>
            </p:nvCxnSpPr>
            <p:spPr bwMode="auto">
              <a:xfrm flipV="1">
                <a:off x="39198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Rectangle 109"/>
              <p:cNvSpPr/>
              <p:nvPr/>
            </p:nvSpPr>
            <p:spPr bwMode="auto">
              <a:xfrm>
                <a:off x="3960605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4019858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4080671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414148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4202296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4264667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1" name="Group 27"/>
            <p:cNvGrpSpPr>
              <a:grpSpLocks/>
            </p:cNvGrpSpPr>
            <p:nvPr/>
          </p:nvGrpSpPr>
          <p:grpSpPr bwMode="auto">
            <a:xfrm>
              <a:off x="4343900" y="1413388"/>
              <a:ext cx="438912" cy="460248"/>
              <a:chOff x="4343900" y="1413388"/>
              <a:chExt cx="438912" cy="460248"/>
            </a:xfrm>
          </p:grpSpPr>
          <p:sp>
            <p:nvSpPr>
              <p:cNvPr id="100" name="Rectangle 99"/>
              <p:cNvSpPr/>
              <p:nvPr/>
            </p:nvSpPr>
            <p:spPr bwMode="auto">
              <a:xfrm>
                <a:off x="4344192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34" name="Straight Arrow Connector 100"/>
              <p:cNvCxnSpPr>
                <a:cxnSpLocks noChangeShapeType="1"/>
              </p:cNvCxnSpPr>
              <p:nvPr/>
            </p:nvCxnSpPr>
            <p:spPr bwMode="auto">
              <a:xfrm flipV="1">
                <a:off x="43770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2" name="Rectangle 101"/>
              <p:cNvSpPr/>
              <p:nvPr/>
            </p:nvSpPr>
            <p:spPr bwMode="auto">
              <a:xfrm>
                <a:off x="4417479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4476732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4537544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4598357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4659169" y="1415108"/>
                <a:ext cx="60813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472154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2" name="Group 28"/>
            <p:cNvGrpSpPr>
              <a:grpSpLocks/>
            </p:cNvGrpSpPr>
            <p:nvPr/>
          </p:nvGrpSpPr>
          <p:grpSpPr bwMode="auto">
            <a:xfrm>
              <a:off x="4801100" y="1413388"/>
              <a:ext cx="438912" cy="460248"/>
              <a:chOff x="4801100" y="1413388"/>
              <a:chExt cx="438912" cy="460248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4801066" y="1413620"/>
                <a:ext cx="60812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26" name="Straight Arrow Connector 92"/>
              <p:cNvCxnSpPr>
                <a:cxnSpLocks noChangeShapeType="1"/>
              </p:cNvCxnSpPr>
              <p:nvPr/>
            </p:nvCxnSpPr>
            <p:spPr bwMode="auto">
              <a:xfrm flipV="1">
                <a:off x="48342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" name="Rectangle 93"/>
              <p:cNvSpPr/>
              <p:nvPr/>
            </p:nvSpPr>
            <p:spPr bwMode="auto">
              <a:xfrm>
                <a:off x="4874352" y="1416597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4933605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499441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505523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5116043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5179973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3" name="Group 29"/>
            <p:cNvGrpSpPr>
              <a:grpSpLocks/>
            </p:cNvGrpSpPr>
            <p:nvPr/>
          </p:nvGrpSpPr>
          <p:grpSpPr bwMode="auto">
            <a:xfrm>
              <a:off x="5258300" y="1413388"/>
              <a:ext cx="438912" cy="460248"/>
              <a:chOff x="5258300" y="1413388"/>
              <a:chExt cx="438912" cy="460248"/>
            </a:xfrm>
          </p:grpSpPr>
          <p:sp>
            <p:nvSpPr>
              <p:cNvPr id="84" name="Rectangle 83"/>
              <p:cNvSpPr/>
              <p:nvPr/>
            </p:nvSpPr>
            <p:spPr bwMode="auto">
              <a:xfrm>
                <a:off x="5257938" y="1413620"/>
                <a:ext cx="60813" cy="457082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8" name="Straight Arrow Connector 84"/>
              <p:cNvCxnSpPr>
                <a:cxnSpLocks noChangeShapeType="1"/>
              </p:cNvCxnSpPr>
              <p:nvPr/>
            </p:nvCxnSpPr>
            <p:spPr bwMode="auto">
              <a:xfrm flipV="1">
                <a:off x="5291400" y="1440999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6" name="Rectangle 85"/>
              <p:cNvSpPr/>
              <p:nvPr/>
            </p:nvSpPr>
            <p:spPr bwMode="auto">
              <a:xfrm>
                <a:off x="5331225" y="1416597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5390478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5451290" y="1413620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512103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5572915" y="1415108"/>
                <a:ext cx="62372" cy="457083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5636846" y="1413620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64" name="Group 30"/>
            <p:cNvGrpSpPr>
              <a:grpSpLocks/>
            </p:cNvGrpSpPr>
            <p:nvPr/>
          </p:nvGrpSpPr>
          <p:grpSpPr bwMode="auto">
            <a:xfrm>
              <a:off x="6177327" y="1406846"/>
              <a:ext cx="438912" cy="473578"/>
              <a:chOff x="6177327" y="1406846"/>
              <a:chExt cx="438912" cy="473578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6177921" y="1406175"/>
                <a:ext cx="60813" cy="458571"/>
              </a:xfrm>
              <a:prstGeom prst="rect">
                <a:avLst/>
              </a:prstGeom>
              <a:solidFill>
                <a:srgbClr val="BBE0E3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10" name="Straight Arrow Connector 76"/>
              <p:cNvCxnSpPr>
                <a:cxnSpLocks noChangeShapeType="1"/>
              </p:cNvCxnSpPr>
              <p:nvPr/>
            </p:nvCxnSpPr>
            <p:spPr bwMode="auto">
              <a:xfrm flipV="1">
                <a:off x="6210426" y="1449861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00B050"/>
                </a:solidFill>
                <a:round/>
                <a:headEnd type="triangle" w="med" len="med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Rectangle 77"/>
              <p:cNvSpPr/>
              <p:nvPr/>
            </p:nvSpPr>
            <p:spPr bwMode="auto">
              <a:xfrm>
                <a:off x="6254327" y="1422553"/>
                <a:ext cx="57693" cy="451126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6310462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6371273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6432086" y="1421064"/>
                <a:ext cx="60812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6492898" y="1422553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6555270" y="1421064"/>
                <a:ext cx="60813" cy="458571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cxnSp>
          <p:nvCxnSpPr>
            <p:cNvPr id="4165" name="Straight Arrow Connector 31"/>
            <p:cNvCxnSpPr>
              <a:cxnSpLocks noChangeShapeType="1"/>
            </p:cNvCxnSpPr>
            <p:nvPr/>
          </p:nvCxnSpPr>
          <p:spPr bwMode="auto">
            <a:xfrm flipH="1" flipV="1">
              <a:off x="5299386" y="1572074"/>
              <a:ext cx="243574" cy="235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6" name="Straight Arrow Connector 32"/>
            <p:cNvCxnSpPr>
              <a:cxnSpLocks noChangeShapeType="1"/>
            </p:cNvCxnSpPr>
            <p:nvPr/>
          </p:nvCxnSpPr>
          <p:spPr bwMode="auto">
            <a:xfrm>
              <a:off x="5064516" y="1570088"/>
              <a:ext cx="215899" cy="1"/>
            </a:xfrm>
            <a:prstGeom prst="straightConnector1">
              <a:avLst/>
            </a:prstGeom>
            <a:noFill/>
            <a:ln w="9525" algn="ctr">
              <a:solidFill>
                <a:srgbClr val="C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7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2593621" y="1486370"/>
              <a:ext cx="286343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68" name="Straight Arrow Connector 34"/>
            <p:cNvCxnSpPr>
              <a:cxnSpLocks noChangeShapeType="1"/>
            </p:cNvCxnSpPr>
            <p:nvPr/>
          </p:nvCxnSpPr>
          <p:spPr bwMode="auto">
            <a:xfrm>
              <a:off x="2239383" y="1486370"/>
              <a:ext cx="291419" cy="0"/>
            </a:xfrm>
            <a:prstGeom prst="straightConnector1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69" name="Content Placeholder 6"/>
            <p:cNvSpPr txBox="1">
              <a:spLocks/>
            </p:cNvSpPr>
            <p:nvPr/>
          </p:nvSpPr>
          <p:spPr bwMode="auto">
            <a:xfrm>
              <a:off x="1992295" y="1186926"/>
              <a:ext cx="1618478" cy="25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Blip>
                  <a:blip r:embed="rId2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188"/>
                </a:spcBef>
                <a:buFontTx/>
                <a:buNone/>
              </a:pPr>
              <a:r>
                <a:rPr lang="en-US" altLang="en-US" sz="900">
                  <a:solidFill>
                    <a:srgbClr val="7030A0"/>
                  </a:solidFill>
                </a:rPr>
                <a:t>2ns,  476.3 MHz(ring freq.)</a:t>
              </a:r>
            </a:p>
          </p:txBody>
        </p:sp>
        <p:grpSp>
          <p:nvGrpSpPr>
            <p:cNvPr id="4170" name="Group 36"/>
            <p:cNvGrpSpPr>
              <a:grpSpLocks/>
            </p:cNvGrpSpPr>
            <p:nvPr/>
          </p:nvGrpSpPr>
          <p:grpSpPr bwMode="auto">
            <a:xfrm>
              <a:off x="475988" y="1416436"/>
              <a:ext cx="438912" cy="463014"/>
              <a:chOff x="475988" y="1416436"/>
              <a:chExt cx="438912" cy="463014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475585" y="1416597"/>
                <a:ext cx="60812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202" name="Straight Arrow Connector 68"/>
              <p:cNvCxnSpPr>
                <a:cxnSpLocks noChangeShapeType="1"/>
              </p:cNvCxnSpPr>
              <p:nvPr/>
            </p:nvCxnSpPr>
            <p:spPr bwMode="auto">
              <a:xfrm flipV="1">
                <a:off x="5090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" name="Rectangle 69"/>
              <p:cNvSpPr/>
              <p:nvPr/>
            </p:nvSpPr>
            <p:spPr bwMode="auto">
              <a:xfrm>
                <a:off x="54887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608125" y="1422553"/>
                <a:ext cx="60813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668938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72974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789003" y="1422553"/>
                <a:ext cx="60813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54493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1" name="Group 37"/>
            <p:cNvGrpSpPr>
              <a:grpSpLocks/>
            </p:cNvGrpSpPr>
            <p:nvPr/>
          </p:nvGrpSpPr>
          <p:grpSpPr bwMode="auto">
            <a:xfrm>
              <a:off x="933188" y="1416436"/>
              <a:ext cx="438912" cy="463014"/>
              <a:chOff x="933188" y="1416436"/>
              <a:chExt cx="438912" cy="463014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932457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94" name="Straight Arrow Connector 60"/>
              <p:cNvCxnSpPr>
                <a:cxnSpLocks noChangeShapeType="1"/>
              </p:cNvCxnSpPr>
              <p:nvPr/>
            </p:nvCxnSpPr>
            <p:spPr bwMode="auto">
              <a:xfrm flipV="1">
                <a:off x="9662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Rectangle 61"/>
              <p:cNvSpPr/>
              <p:nvPr/>
            </p:nvSpPr>
            <p:spPr bwMode="auto">
              <a:xfrm>
                <a:off x="1005744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064998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125809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18662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1245875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1311366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2" name="Group 38"/>
            <p:cNvGrpSpPr>
              <a:grpSpLocks/>
            </p:cNvGrpSpPr>
            <p:nvPr/>
          </p:nvGrpSpPr>
          <p:grpSpPr bwMode="auto">
            <a:xfrm>
              <a:off x="1390388" y="1416436"/>
              <a:ext cx="438912" cy="463014"/>
              <a:chOff x="1390388" y="1416436"/>
              <a:chExt cx="438912" cy="463014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1390890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86" name="Straight Arrow Connector 52"/>
              <p:cNvCxnSpPr>
                <a:cxnSpLocks noChangeShapeType="1"/>
              </p:cNvCxnSpPr>
              <p:nvPr/>
            </p:nvCxnSpPr>
            <p:spPr bwMode="auto">
              <a:xfrm flipV="1">
                <a:off x="1423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4" name="Rectangle 53"/>
              <p:cNvSpPr/>
              <p:nvPr/>
            </p:nvSpPr>
            <p:spPr bwMode="auto">
              <a:xfrm>
                <a:off x="1464177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23430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584242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1645055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704308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768239" y="1422553"/>
                <a:ext cx="60813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3" name="Group 39"/>
            <p:cNvGrpSpPr>
              <a:grpSpLocks/>
            </p:cNvGrpSpPr>
            <p:nvPr/>
          </p:nvGrpSpPr>
          <p:grpSpPr bwMode="auto">
            <a:xfrm>
              <a:off x="2152388" y="1416436"/>
              <a:ext cx="438912" cy="463014"/>
              <a:chOff x="2152388" y="1416436"/>
              <a:chExt cx="438912" cy="463014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2151825" y="1416597"/>
                <a:ext cx="60813" cy="457082"/>
              </a:xfrm>
              <a:prstGeom prst="rect">
                <a:avLst/>
              </a:prstGeom>
              <a:solidFill>
                <a:srgbClr val="333399">
                  <a:lumMod val="40000"/>
                  <a:lumOff val="6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cxnSp>
            <p:nvCxnSpPr>
              <p:cNvPr id="4178" name="Straight Arrow Connector 44"/>
              <p:cNvCxnSpPr>
                <a:cxnSpLocks noChangeShapeType="1"/>
              </p:cNvCxnSpPr>
              <p:nvPr/>
            </p:nvCxnSpPr>
            <p:spPr bwMode="auto">
              <a:xfrm flipV="1">
                <a:off x="2185488" y="1444047"/>
                <a:ext cx="0" cy="365805"/>
              </a:xfrm>
              <a:prstGeom prst="straightConnector1">
                <a:avLst/>
              </a:prstGeom>
              <a:noFill/>
              <a:ln w="19050" algn="ctr">
                <a:solidFill>
                  <a:srgbClr val="9900CC"/>
                </a:solidFill>
                <a:round/>
                <a:headEnd/>
                <a:tailEnd type="triangl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2225112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284366" y="1422553"/>
                <a:ext cx="60812" cy="451127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345177" y="1422553"/>
                <a:ext cx="60813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405990" y="1422553"/>
                <a:ext cx="60812" cy="457082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465243" y="1422553"/>
                <a:ext cx="60812" cy="45559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2530734" y="1422553"/>
                <a:ext cx="60812" cy="454104"/>
              </a:xfrm>
              <a:prstGeom prst="rect">
                <a:avLst/>
              </a:prstGeom>
              <a:noFill/>
              <a:ln w="9525" cap="flat" cmpd="sng" algn="ctr">
                <a:solidFill>
                  <a:srgbClr val="2D2D8A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en-US" sz="1100"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174" name="Group 40"/>
            <p:cNvGrpSpPr>
              <a:grpSpLocks/>
            </p:cNvGrpSpPr>
            <p:nvPr/>
          </p:nvGrpSpPr>
          <p:grpSpPr bwMode="auto">
            <a:xfrm>
              <a:off x="33064" y="2235909"/>
              <a:ext cx="7741920" cy="324139"/>
              <a:chOff x="30457" y="2235868"/>
              <a:chExt cx="6329134" cy="324046"/>
            </a:xfrm>
          </p:grpSpPr>
          <p:sp>
            <p:nvSpPr>
              <p:cNvPr id="4175" name="Content Placeholder 6"/>
              <p:cNvSpPr txBox="1">
                <a:spLocks/>
              </p:cNvSpPr>
              <p:nvPr/>
            </p:nvSpPr>
            <p:spPr bwMode="auto">
              <a:xfrm>
                <a:off x="2068894" y="2235868"/>
                <a:ext cx="3458664" cy="324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9pPr>
              </a:lstStyle>
              <a:p>
                <a:pPr algn="just">
                  <a:spcBef>
                    <a:spcPts val="238"/>
                  </a:spcBef>
                  <a:buFontTx/>
                  <a:buNone/>
                </a:pPr>
                <a:r>
                  <a:rPr lang="en-US" altLang="en-US" sz="900">
                    <a:solidFill>
                      <a:srgbClr val="0000FF"/>
                    </a:solidFill>
                  </a:rPr>
                  <a:t>12-700ms, ~2× e-ring damping time at different energy</a:t>
                </a:r>
                <a:endParaRPr lang="en-US" altLang="en-US" sz="900">
                  <a:solidFill>
                    <a:srgbClr val="0000FF"/>
                  </a:solidFill>
                  <a:ea typeface="SimSun" panose="02010600030101010101" pitchFamily="2" charset="-122"/>
                </a:endParaRPr>
              </a:p>
            </p:txBody>
          </p:sp>
          <p:cxnSp>
            <p:nvCxnSpPr>
              <p:cNvPr id="4176" name="Straight Arrow Connector 42"/>
              <p:cNvCxnSpPr>
                <a:cxnSpLocks noChangeShapeType="1"/>
              </p:cNvCxnSpPr>
              <p:nvPr/>
            </p:nvCxnSpPr>
            <p:spPr bwMode="auto">
              <a:xfrm>
                <a:off x="30457" y="2254583"/>
                <a:ext cx="6329134" cy="0"/>
              </a:xfrm>
              <a:prstGeom prst="straightConnector1">
                <a:avLst/>
              </a:prstGeom>
              <a:noFill/>
              <a:ln w="9525" algn="ctr">
                <a:solidFill>
                  <a:srgbClr val="0000FF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11380"/>
              </p:ext>
            </p:extLst>
          </p:nvPr>
        </p:nvGraphicFramePr>
        <p:xfrm>
          <a:off x="5040029" y="4260782"/>
          <a:ext cx="3906042" cy="19837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6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Unit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Energy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49" marR="91449" marT="45733" marB="4573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GeV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Charge per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bunch</a:t>
                      </a:r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pC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Peak current (CW)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1.8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0.9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Pulse current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µA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0.015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0.035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0.175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63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Injection time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min.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91449" marR="91449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8" name="Content Placeholder 1"/>
          <p:cNvSpPr>
            <a:spLocks noGrp="1"/>
          </p:cNvSpPr>
          <p:nvPr>
            <p:ph idx="1"/>
          </p:nvPr>
        </p:nvSpPr>
        <p:spPr>
          <a:xfrm>
            <a:off x="3869" y="4156539"/>
            <a:ext cx="4833520" cy="2701461"/>
          </a:xfrm>
        </p:spPr>
        <p:txBody>
          <a:bodyPr/>
          <a:lstStyle/>
          <a:p>
            <a:pPr marL="0" indent="0">
              <a:buSzPct val="100000"/>
              <a:buFontTx/>
              <a:buNone/>
              <a:defRPr/>
            </a:pPr>
            <a:r>
              <a:rPr lang="en-US" dirty="0" smtClean="0"/>
              <a:t>Note that: </a:t>
            </a:r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rial" charset="0"/>
                <a:cs typeface="Arial" charset="0"/>
              </a:rPr>
              <a:t>An average injected beam current of tens-of-</a:t>
            </a:r>
            <a:r>
              <a:rPr lang="en-US" altLang="en-US" sz="1600" dirty="0" err="1" smtClean="0">
                <a:latin typeface="Arial" charset="0"/>
                <a:cs typeface="Arial" charset="0"/>
              </a:rPr>
              <a:t>nA</a:t>
            </a:r>
            <a:r>
              <a:rPr lang="en-US" altLang="en-US" sz="1600" dirty="0" smtClean="0">
                <a:latin typeface="Arial" charset="0"/>
                <a:cs typeface="Arial" charset="0"/>
              </a:rPr>
              <a:t> level (same as or lower than initial injection beam current) can </a:t>
            </a:r>
            <a:r>
              <a:rPr lang="en-US" altLang="en-US" sz="1600" dirty="0">
                <a:latin typeface="Arial" charset="0"/>
                <a:cs typeface="Arial" charset="0"/>
              </a:rPr>
              <a:t>maintain a high equilibrium polarization in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whole </a:t>
            </a:r>
            <a:r>
              <a:rPr lang="en-US" altLang="en-US" sz="1600" dirty="0">
                <a:latin typeface="Arial" charset="0"/>
                <a:cs typeface="Arial" charset="0"/>
              </a:rPr>
              <a:t>energy </a:t>
            </a:r>
            <a:r>
              <a:rPr lang="en-US" altLang="en-US" sz="1600" dirty="0" smtClean="0">
                <a:latin typeface="Arial" charset="0"/>
                <a:cs typeface="Arial" charset="0"/>
              </a:rPr>
              <a:t>range</a:t>
            </a:r>
            <a:endParaRPr lang="en-US" sz="1600" dirty="0" smtClean="0"/>
          </a:p>
          <a:p>
            <a:pPr marL="182880" indent="-182880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Same time structure of polarized electron injection can be applied to both initial and top-off injections at a certain energy, but charge per bunch may/can 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Collider Ring Issues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0" y="1088534"/>
            <a:ext cx="913197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Helicity stable time is </a:t>
            </a:r>
            <a:r>
              <a:rPr lang="en-US" dirty="0"/>
              <a:t>3.233 </a:t>
            </a:r>
            <a:r>
              <a:rPr lang="en-US" dirty="0" smtClean="0"/>
              <a:t>µs and detector readout time is 0.353</a:t>
            </a:r>
            <a:r>
              <a:rPr lang="en-US" dirty="0"/>
              <a:t> µs</a:t>
            </a:r>
            <a:r>
              <a:rPr lang="en-US" dirty="0" smtClean="0"/>
              <a:t> – for CEBAF, helicity </a:t>
            </a:r>
            <a:r>
              <a:rPr lang="en-US" dirty="0"/>
              <a:t>stable time </a:t>
            </a:r>
            <a:r>
              <a:rPr lang="en-US" dirty="0" smtClean="0"/>
              <a:t>is 1 </a:t>
            </a:r>
            <a:r>
              <a:rPr lang="en-US" dirty="0" err="1" smtClean="0"/>
              <a:t>ms</a:t>
            </a:r>
            <a:r>
              <a:rPr lang="en-US" dirty="0" smtClean="0"/>
              <a:t> to 33 </a:t>
            </a:r>
            <a:r>
              <a:rPr lang="en-US" dirty="0" err="1" smtClean="0"/>
              <a:t>ms</a:t>
            </a:r>
            <a:r>
              <a:rPr lang="en-US" dirty="0" smtClean="0"/>
              <a:t> </a:t>
            </a:r>
            <a:r>
              <a:rPr lang="en-US" dirty="0"/>
              <a:t>and detector readout time </a:t>
            </a:r>
            <a:r>
              <a:rPr lang="en-US" dirty="0" smtClean="0"/>
              <a:t>is 70 </a:t>
            </a:r>
            <a:r>
              <a:rPr lang="en-US" dirty="0" smtClean="0"/>
              <a:t>µs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Electron-ion bunches collides for many hours before bunches are aborted and fresh ones are injected in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Continuous </a:t>
            </a:r>
            <a:r>
              <a:rPr lang="en-US" dirty="0"/>
              <a:t>t</a:t>
            </a:r>
            <a:r>
              <a:rPr lang="en-US" dirty="0" smtClean="0"/>
              <a:t>op-off  </a:t>
            </a:r>
            <a:r>
              <a:rPr lang="en-US" dirty="0"/>
              <a:t>injections </a:t>
            </a:r>
            <a:r>
              <a:rPr lang="en-US" dirty="0" smtClean="0"/>
              <a:t>will be used to apply charge feedback to zero charge asymmetry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Gear switching, where number of ion bunches is different than electron punches, is necessary – each electron bunch will interact with all ion bunches instead of one electron bunch interacts with same ion bunch all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random helicity flipping or delayed helicity </a:t>
            </a:r>
            <a:r>
              <a:rPr lang="en-US" dirty="0" smtClean="0"/>
              <a:t>reporting is </a:t>
            </a:r>
            <a:r>
              <a:rPr lang="en-US" dirty="0" smtClean="0"/>
              <a:t>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asked CASA to consider </a:t>
            </a:r>
            <a:r>
              <a:rPr lang="en-US" smtClean="0"/>
              <a:t>spin flipping </a:t>
            </a:r>
            <a:r>
              <a:rPr lang="en-US" dirty="0" smtClean="0"/>
              <a:t>in the electron ring similar to the ion ring.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03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0"/>
            <a:ext cx="8664542" cy="1359567"/>
          </a:xfrm>
        </p:spPr>
        <p:txBody>
          <a:bodyPr/>
          <a:lstStyle/>
          <a:p>
            <a:pPr algn="l"/>
            <a:r>
              <a:rPr lang="en-US" sz="4000" dirty="0" smtClean="0"/>
              <a:t>Polarized ions, non-polarized Electrons?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75" y="1535172"/>
            <a:ext cx="9109161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different combination of observables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fill ion ring with two helicities or one helicity – may use weak solenoid to flip helicity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Physics asymmetry is </a:t>
            </a:r>
            <a:r>
              <a:rPr lang="en-US" dirty="0" smtClean="0"/>
              <a:t>comparable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Ion Ring has 1 </a:t>
            </a:r>
            <a:r>
              <a:rPr lang="en-US" dirty="0" err="1" smtClean="0"/>
              <a:t>ms</a:t>
            </a:r>
            <a:r>
              <a:rPr lang="en-US" dirty="0" smtClean="0"/>
              <a:t> to 0.1 sec spin flipping with week solenoid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619571"/>
              </p:ext>
            </p:extLst>
          </p:nvPr>
        </p:nvGraphicFramePr>
        <p:xfrm>
          <a:off x="5938837" y="1174951"/>
          <a:ext cx="274796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4" imgW="736560" imgH="241200" progId="Equation.3">
                  <p:embed/>
                </p:oleObj>
              </mc:Choice>
              <mc:Fallback>
                <p:oleObj name="Equation" r:id="rId4" imgW="736560" imgH="24120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37" y="1174951"/>
                        <a:ext cx="2747963" cy="86836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7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30" y="1286242"/>
            <a:ext cx="913197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physics</a:t>
            </a:r>
            <a:r>
              <a:rPr lang="en-US" dirty="0" smtClean="0"/>
              <a:t> = 100 ppm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asymmetry of 1% and detector non-</a:t>
            </a:r>
            <a:r>
              <a:rPr lang="en-US" dirty="0" err="1" smtClean="0"/>
              <a:t>linearities</a:t>
            </a:r>
            <a:r>
              <a:rPr lang="en-US" dirty="0" smtClean="0"/>
              <a:t> of 2%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Error on asymmetry is 200 ppm → must implement charge feedback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 = 80% and P</a:t>
            </a:r>
            <a:r>
              <a:rPr lang="en-US" baseline="30000" dirty="0" smtClean="0"/>
              <a:t>–</a:t>
            </a:r>
            <a:r>
              <a:rPr lang="en-US" dirty="0" smtClean="0"/>
              <a:t> =70%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Error on asymmetry is </a:t>
            </a:r>
            <a:r>
              <a:rPr lang="en-US" dirty="0" smtClean="0"/>
              <a:t>about 13 ppm, no need for polarization feedback.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8" y="1"/>
            <a:ext cx="8664542" cy="838200"/>
          </a:xfrm>
        </p:spPr>
        <p:txBody>
          <a:bodyPr/>
          <a:lstStyle/>
          <a:p>
            <a:pPr algn="l"/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30" y="1286242"/>
                <a:ext cx="9131970" cy="5381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 charge and polarization per helicity window in Collider Ring – do not assume polarization is equal for two helicities, may have different depolarization for two helicities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Gear Switching is very important for parity violation experiments – eliminate requirement on “helicity” correlated properties of ion beam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Measurement of parity violation asymmetry in Collider Ring is limited by: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 smtClean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Statistical Errors: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dirty="0" smtClean="0"/>
                  <a:t> cm</a:t>
                </a:r>
                <a:r>
                  <a:rPr lang="en-US" baseline="30000" dirty="0" smtClean="0"/>
                  <a:t>-2</a:t>
                </a:r>
                <a:r>
                  <a:rPr lang="en-US" dirty="0" smtClean="0"/>
                  <a:t> s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 (compared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sup>
                    </m:sSup>
                  </m:oMath>
                </a14:m>
                <a:r>
                  <a:rPr lang="en-US" dirty="0" smtClean="0"/>
                  <a:t> at CEBAF)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857250" lvl="1" indent="-400050">
                  <a:buFont typeface="+mj-lt"/>
                  <a:buAutoNum type="romanUcPeriod"/>
                </a:pPr>
                <a:r>
                  <a:rPr lang="en-US" dirty="0" smtClean="0"/>
                  <a:t>Systematic Errors: due mainly to electronics cross talk since helicities must be known in real time – no random helicity flipping or delayed helicity reporting</a:t>
                </a:r>
              </a:p>
              <a:p>
                <a:pPr marL="857250" lvl="1" indent="-400050">
                  <a:buFont typeface="+mj-lt"/>
                  <a:buAutoNum type="romanUcPeriod"/>
                </a:pPr>
                <a:endParaRPr lang="en-US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Expect to measure parity violation asymmetries in Collider Ring to accuracy of about </a:t>
                </a:r>
                <a:r>
                  <a:rPr lang="en-US" b="1" u="sng" dirty="0" smtClean="0"/>
                  <a:t>10 ppm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– compared to CEBAF accuracy of about </a:t>
                </a:r>
                <a:r>
                  <a:rPr lang="en-US" b="1" u="sng" dirty="0" smtClean="0"/>
                  <a:t>0.01 ppm </a:t>
                </a:r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endParaRPr lang="en-US" b="1" u="sng" dirty="0"/>
              </a:p>
              <a:p>
                <a:pPr marL="400050" indent="-400050">
                  <a:buFont typeface="Arial" panose="020B0604020202020204" pitchFamily="34" charset="0"/>
                  <a:buChar char="•"/>
                </a:pPr>
                <a:r>
                  <a:rPr lang="en-US" b="1" u="sng" dirty="0" smtClean="0"/>
                  <a:t>Parity violation experiment in a collider ring has never been done before</a:t>
                </a:r>
                <a:endParaRPr lang="en-US" b="1" u="sng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0" y="1286242"/>
                <a:ext cx="9131970" cy="5381410"/>
              </a:xfrm>
              <a:prstGeom prst="rect">
                <a:avLst/>
              </a:prstGeom>
              <a:blipFill>
                <a:blip r:embed="rId3"/>
                <a:stretch>
                  <a:fillRect l="-467" t="-680" r="-935" b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I: Report </a:t>
            </a:r>
            <a:r>
              <a:rPr lang="en-US" dirty="0"/>
              <a:t>of the Community Review of EIC Accelerator R&amp;D</a:t>
            </a:r>
          </a:p>
        </p:txBody>
      </p:sp>
    </p:spTree>
    <p:extLst>
      <p:ext uri="{BB962C8B-B14F-4D97-AF65-F5344CB8AC3E}">
        <p14:creationId xmlns:p14="http://schemas.microsoft.com/office/powerpoint/2010/main" val="13610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G. Injectors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Recommendations : </a:t>
            </a:r>
            <a:endParaRPr lang="en-US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386656"/>
            <a:ext cx="82518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638469"/>
            <a:ext cx="8277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5329896"/>
            <a:ext cx="76041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1090765"/>
            <a:ext cx="9144000" cy="5767235"/>
          </a:xfrm>
        </p:spPr>
        <p:txBody>
          <a:bodyPr/>
          <a:lstStyle/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Electromagnetic (EM) interaction is same for Right-handed and Left- handed electrons (Parity is conserved)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Weak interaction is different for Right-handed and Left-handed electrons: Left-handed electrons interact weakly but Right-handed do not (Parity is violated)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Violation</a:t>
            </a:r>
            <a:endParaRPr lang="en-US" sz="4000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15254"/>
              </p:ext>
            </p:extLst>
          </p:nvPr>
        </p:nvGraphicFramePr>
        <p:xfrm>
          <a:off x="504092" y="1090766"/>
          <a:ext cx="8135816" cy="3061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3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30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Particle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Electric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Weak Charge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Right/Left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Left-handed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+⅔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84197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Down</a:t>
                      </a:r>
                      <a:r>
                        <a:rPr lang="en-US" baseline="0" dirty="0" smtClean="0"/>
                        <a:t> quark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819246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1-4sin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l-GR" baseline="0" dirty="0" smtClean="0"/>
                        <a:t>θ</a:t>
                      </a:r>
                      <a:r>
                        <a:rPr lang="en-US" baseline="-25000" dirty="0" smtClean="0"/>
                        <a:t>W</a:t>
                      </a:r>
                      <a:r>
                        <a:rPr lang="en-US" baseline="0" dirty="0" smtClean="0"/>
                        <a:t> (=0.08)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K. Polarization Manipulation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23825" y="866774"/>
            <a:ext cx="8915400" cy="5991225"/>
          </a:xfrm>
        </p:spPr>
        <p:txBody>
          <a:bodyPr/>
          <a:lstStyle/>
          <a:p>
            <a:pPr>
              <a:buClrTx/>
              <a:buSzPct val="100000"/>
              <a:defRPr/>
            </a:pPr>
            <a:r>
              <a:rPr lang="en-US" dirty="0" smtClean="0"/>
              <a:t>Discussion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Risk :</a:t>
            </a:r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endParaRPr lang="en-US" dirty="0" smtClean="0"/>
          </a:p>
          <a:p>
            <a:pPr>
              <a:buClrTx/>
              <a:buSzPct val="100000"/>
              <a:defRPr/>
            </a:pPr>
            <a:endParaRPr lang="en-US" dirty="0"/>
          </a:p>
          <a:p>
            <a:pPr>
              <a:buClrTx/>
              <a:buSzPct val="100000"/>
              <a:defRPr/>
            </a:pPr>
            <a:r>
              <a:rPr lang="en-US" dirty="0" smtClean="0"/>
              <a:t>Recommendations :  </a:t>
            </a:r>
            <a:endParaRPr lang="en-US" dirty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387477"/>
            <a:ext cx="82264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828802"/>
            <a:ext cx="8356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025900"/>
            <a:ext cx="79565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730873"/>
            <a:ext cx="7670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5"/>
            <a:ext cx="9144000" cy="2347209"/>
          </a:xfrm>
        </p:spPr>
        <p:txBody>
          <a:bodyPr/>
          <a:lstStyle/>
          <a:p>
            <a:r>
              <a:rPr lang="en-US" dirty="0" smtClean="0"/>
              <a:t>APPENDIX II: </a:t>
            </a:r>
            <a:r>
              <a:rPr lang="en-US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dirty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</a:t>
            </a:r>
            <a:r>
              <a:rPr lang="en-US" dirty="0" smtClean="0" bmk="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CEBAF Injector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4464"/>
          </a:xfrm>
        </p:spPr>
        <p:txBody>
          <a:bodyPr/>
          <a:lstStyle/>
          <a:p>
            <a:pPr lvl="0"/>
            <a:r>
              <a:rPr lang="en-US" sz="3600" b="1" dirty="0" smtClean="0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 bmk="">
                <a:solidFill>
                  <a:srgbClr val="365F91"/>
                </a:solidFill>
                <a:ea typeface="Times New Roman" pitchFamily="18" charset="0"/>
                <a:cs typeface="Times New Roman" pitchFamily="18" charset="0"/>
              </a:rPr>
              <a:t>lectronic Cross-talk &amp; Ground Loop Elimination in Injector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23446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VME Crate of Helicity Control Board is floating and powered with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Board generates two real time helicity signals: Helicity Flip and nHelicity Flip. Current drawn by board does not depend on helicity state.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signal is generated by pseudo-random bit generator. No correlation between helicity signal and any other signal in Accelerator or in Hall.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Outside world receives only Delayed Helicity signal. This signal tells what helicity was in the past so there is no knowledge of real time helicity.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Helicity Magnets VME Crate which receives one of the two real time helicity signals (nHelicity Flip) is also floating and powered by isolation transformer.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Real time helicity signal (Helicity Flip) that goes to Laser Hut is isolated. All electronics that can see real time helicity are floating (next slide).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All helicity-correlated beam asymmetries (position, angle, charge, energy, and size – and thus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beam scraping) </a:t>
            </a: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are minimized so helicity is the only real time property of beam that </a:t>
            </a:r>
            <a:r>
              <a:rPr lang="en-US" sz="1600" smtClean="0">
                <a:ea typeface="Calibri" pitchFamily="34" charset="0"/>
                <a:cs typeface="Times New Roman" pitchFamily="18" charset="0"/>
              </a:rPr>
              <a:t>is changing.</a:t>
            </a: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n-US" sz="1600" dirty="0" smtClean="0"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1600" dirty="0" smtClean="0">
                <a:ea typeface="Calibri" pitchFamily="34" charset="0"/>
                <a:cs typeface="Times New Roman" pitchFamily="18" charset="0"/>
              </a:rPr>
              <a:t>Programming of voltage setpoints of Pockels Cell and IA’s (both receive Helicity Flip signal) in Laser Hut passes through galvanic isolation card and there are no readbacks of these voltages.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9413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Down Arrow 272"/>
          <p:cNvSpPr/>
          <p:nvPr/>
        </p:nvSpPr>
        <p:spPr>
          <a:xfrm>
            <a:off x="8229560" y="5623536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Line 117"/>
          <p:cNvSpPr>
            <a:spLocks noChangeShapeType="1"/>
          </p:cNvSpPr>
          <p:nvPr/>
        </p:nvSpPr>
        <p:spPr bwMode="auto">
          <a:xfrm>
            <a:off x="8595316" y="5623536"/>
            <a:ext cx="365756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2" name="Line 117"/>
          <p:cNvSpPr>
            <a:spLocks noChangeShapeType="1"/>
          </p:cNvSpPr>
          <p:nvPr/>
        </p:nvSpPr>
        <p:spPr bwMode="auto">
          <a:xfrm flipV="1">
            <a:off x="6675097" y="5623536"/>
            <a:ext cx="1371585" cy="274317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1" name="Line 117"/>
          <p:cNvSpPr>
            <a:spLocks noChangeShapeType="1"/>
          </p:cNvSpPr>
          <p:nvPr/>
        </p:nvSpPr>
        <p:spPr bwMode="auto">
          <a:xfrm>
            <a:off x="6675097" y="5623536"/>
            <a:ext cx="1371585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59" name="Line 117"/>
          <p:cNvSpPr>
            <a:spLocks noChangeShapeType="1"/>
          </p:cNvSpPr>
          <p:nvPr/>
        </p:nvSpPr>
        <p:spPr bwMode="auto">
          <a:xfrm>
            <a:off x="6675097" y="5349219"/>
            <a:ext cx="1387816" cy="26672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54" name="Down Arrow 253"/>
          <p:cNvSpPr/>
          <p:nvPr/>
        </p:nvSpPr>
        <p:spPr>
          <a:xfrm>
            <a:off x="1828830" y="6355048"/>
            <a:ext cx="182878" cy="365756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669925" y="6405563"/>
            <a:ext cx="228600" cy="246062"/>
            <a:chOff x="669925" y="6405563"/>
            <a:chExt cx="228600" cy="246062"/>
          </a:xfrm>
        </p:grpSpPr>
        <p:sp>
          <p:nvSpPr>
            <p:cNvPr id="2098" name="Line 92"/>
            <p:cNvSpPr>
              <a:spLocks noChangeShapeType="1"/>
            </p:cNvSpPr>
            <p:nvPr/>
          </p:nvSpPr>
          <p:spPr bwMode="auto">
            <a:xfrm>
              <a:off x="803275" y="6405563"/>
              <a:ext cx="0" cy="1666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Line 93"/>
            <p:cNvSpPr>
              <a:spLocks noChangeShapeType="1"/>
            </p:cNvSpPr>
            <p:nvPr/>
          </p:nvSpPr>
          <p:spPr bwMode="auto">
            <a:xfrm>
              <a:off x="708025" y="6572250"/>
              <a:ext cx="190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Line 94"/>
            <p:cNvSpPr>
              <a:spLocks noChangeShapeType="1"/>
            </p:cNvSpPr>
            <p:nvPr/>
          </p:nvSpPr>
          <p:spPr bwMode="auto">
            <a:xfrm flipH="1">
              <a:off x="669925" y="6572250"/>
              <a:ext cx="39688" cy="666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Line 95"/>
            <p:cNvSpPr>
              <a:spLocks noChangeShapeType="1"/>
            </p:cNvSpPr>
            <p:nvPr/>
          </p:nvSpPr>
          <p:spPr bwMode="auto">
            <a:xfrm flipH="1">
              <a:off x="757238" y="6577013"/>
              <a:ext cx="42862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Line 96"/>
            <p:cNvSpPr>
              <a:spLocks noChangeShapeType="1"/>
            </p:cNvSpPr>
            <p:nvPr/>
          </p:nvSpPr>
          <p:spPr bwMode="auto">
            <a:xfrm flipH="1">
              <a:off x="862013" y="6577013"/>
              <a:ext cx="36512" cy="74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943584" y="502952"/>
            <a:ext cx="2651731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FLOATING VME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CRATE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Helicity Control Board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82928" y="502952"/>
            <a:ext cx="4571949" cy="172354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Normal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Grounded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VME CRATE 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(slow status and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control - nothing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occurs at helicity flip rate)</a:t>
            </a: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Pockels Cell (PC) ±HV setpoints (0 –  ±4000 V)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bit DAC: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Hall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B, C  Intensity Attenuator (IA) HV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setpoints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RS-232: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Rotating half-wave plate (RHWP)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laser attenuators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Discrete Digital I/O: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Insertable half-wave plate  (IHWP)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Line 19"/>
          <p:cNvSpPr>
            <a:spLocks noChangeShapeType="1"/>
          </p:cNvSpPr>
          <p:nvPr/>
        </p:nvSpPr>
        <p:spPr bwMode="auto">
          <a:xfrm>
            <a:off x="0" y="2788927"/>
            <a:ext cx="9144000" cy="0"/>
          </a:xfrm>
          <a:prstGeom prst="line">
            <a:avLst/>
          </a:prstGeom>
          <a:noFill/>
          <a:ln w="38100" cap="rnd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2834659" y="2423171"/>
            <a:ext cx="23577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Service Building</a:t>
            </a:r>
          </a:p>
        </p:txBody>
      </p:sp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2834659" y="2788927"/>
            <a:ext cx="2424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Injector Tunnel Laser Hut</a:t>
            </a:r>
          </a:p>
        </p:txBody>
      </p:sp>
      <p:sp>
        <p:nvSpPr>
          <p:cNvPr id="2065" name="Text Box 38"/>
          <p:cNvSpPr txBox="1">
            <a:spLocks noChangeArrowheads="1"/>
          </p:cNvSpPr>
          <p:nvPr/>
        </p:nvSpPr>
        <p:spPr bwMode="auto">
          <a:xfrm>
            <a:off x="1097318" y="3152001"/>
            <a:ext cx="309372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Galvanic Analog/Digital Isolation Card</a:t>
            </a:r>
          </a:p>
        </p:txBody>
      </p:sp>
      <p:sp>
        <p:nvSpPr>
          <p:cNvPr id="2066" name="Text Box 39"/>
          <p:cNvSpPr txBox="1">
            <a:spLocks noChangeArrowheads="1"/>
          </p:cNvSpPr>
          <p:nvPr/>
        </p:nvSpPr>
        <p:spPr bwMode="auto">
          <a:xfrm>
            <a:off x="1554513" y="3611878"/>
            <a:ext cx="2285975" cy="27699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Analog/Digital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I/O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2011708" y="3447288"/>
            <a:ext cx="1371600" cy="152400"/>
            <a:chOff x="1905000" y="3357563"/>
            <a:chExt cx="1371600" cy="152400"/>
          </a:xfrm>
        </p:grpSpPr>
        <p:sp>
          <p:nvSpPr>
            <p:cNvPr id="2067" name="Line 41"/>
            <p:cNvSpPr>
              <a:spLocks noChangeShapeType="1"/>
            </p:cNvSpPr>
            <p:nvPr/>
          </p:nvSpPr>
          <p:spPr bwMode="auto">
            <a:xfrm>
              <a:off x="1905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42"/>
            <p:cNvSpPr>
              <a:spLocks noChangeShapeType="1"/>
            </p:cNvSpPr>
            <p:nvPr/>
          </p:nvSpPr>
          <p:spPr bwMode="auto">
            <a:xfrm>
              <a:off x="2057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43"/>
            <p:cNvSpPr>
              <a:spLocks noChangeShapeType="1"/>
            </p:cNvSpPr>
            <p:nvPr/>
          </p:nvSpPr>
          <p:spPr bwMode="auto">
            <a:xfrm>
              <a:off x="2209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44"/>
            <p:cNvSpPr>
              <a:spLocks noChangeShapeType="1"/>
            </p:cNvSpPr>
            <p:nvPr/>
          </p:nvSpPr>
          <p:spPr bwMode="auto">
            <a:xfrm>
              <a:off x="2362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45"/>
            <p:cNvSpPr>
              <a:spLocks noChangeShapeType="1"/>
            </p:cNvSpPr>
            <p:nvPr/>
          </p:nvSpPr>
          <p:spPr bwMode="auto">
            <a:xfrm>
              <a:off x="2514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46"/>
            <p:cNvSpPr>
              <a:spLocks noChangeShapeType="1"/>
            </p:cNvSpPr>
            <p:nvPr/>
          </p:nvSpPr>
          <p:spPr bwMode="auto">
            <a:xfrm>
              <a:off x="26670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47"/>
            <p:cNvSpPr>
              <a:spLocks noChangeShapeType="1"/>
            </p:cNvSpPr>
            <p:nvPr/>
          </p:nvSpPr>
          <p:spPr bwMode="auto">
            <a:xfrm>
              <a:off x="28194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Line 48"/>
            <p:cNvSpPr>
              <a:spLocks noChangeShapeType="1"/>
            </p:cNvSpPr>
            <p:nvPr/>
          </p:nvSpPr>
          <p:spPr bwMode="auto">
            <a:xfrm>
              <a:off x="29718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Line 49"/>
            <p:cNvSpPr>
              <a:spLocks noChangeShapeType="1"/>
            </p:cNvSpPr>
            <p:nvPr/>
          </p:nvSpPr>
          <p:spPr bwMode="auto">
            <a:xfrm>
              <a:off x="31242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Line 50"/>
            <p:cNvSpPr>
              <a:spLocks noChangeShapeType="1"/>
            </p:cNvSpPr>
            <p:nvPr/>
          </p:nvSpPr>
          <p:spPr bwMode="auto">
            <a:xfrm>
              <a:off x="3276600" y="3357563"/>
              <a:ext cx="0" cy="152400"/>
            </a:xfrm>
            <a:prstGeom prst="line">
              <a:avLst/>
            </a:prstGeom>
            <a:noFill/>
            <a:ln w="15875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" name="Text Box 64"/>
          <p:cNvSpPr txBox="1">
            <a:spLocks noChangeArrowheads="1"/>
          </p:cNvSpPr>
          <p:nvPr/>
        </p:nvSpPr>
        <p:spPr bwMode="auto">
          <a:xfrm>
            <a:off x="1463074" y="5989292"/>
            <a:ext cx="1005829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Floating DC Power</a:t>
            </a:r>
          </a:p>
        </p:txBody>
      </p:sp>
      <p:sp>
        <p:nvSpPr>
          <p:cNvPr id="2077" name="Text Box 63"/>
          <p:cNvSpPr txBox="1">
            <a:spLocks noChangeArrowheads="1"/>
          </p:cNvSpPr>
          <p:nvPr/>
        </p:nvSpPr>
        <p:spPr bwMode="auto">
          <a:xfrm>
            <a:off x="548684" y="5989292"/>
            <a:ext cx="914400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AC Power Source</a:t>
            </a:r>
          </a:p>
        </p:txBody>
      </p:sp>
      <p:pic>
        <p:nvPicPr>
          <p:cNvPr id="2079" name="Picture 65" descr="MCj042606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28" y="5989292"/>
            <a:ext cx="436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Text Box 71"/>
          <p:cNvSpPr txBox="1">
            <a:spLocks noChangeArrowheads="1"/>
          </p:cNvSpPr>
          <p:nvPr/>
        </p:nvSpPr>
        <p:spPr bwMode="auto">
          <a:xfrm>
            <a:off x="2743220" y="5989292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Floating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omponents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2" name="Text Box 72"/>
          <p:cNvSpPr txBox="1">
            <a:spLocks noChangeArrowheads="1"/>
          </p:cNvSpPr>
          <p:nvPr/>
        </p:nvSpPr>
        <p:spPr bwMode="auto">
          <a:xfrm>
            <a:off x="6038850" y="3211513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+HV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Text Box 81"/>
          <p:cNvSpPr txBox="1">
            <a:spLocks noChangeArrowheads="1"/>
          </p:cNvSpPr>
          <p:nvPr/>
        </p:nvSpPr>
        <p:spPr bwMode="auto">
          <a:xfrm>
            <a:off x="7498048" y="3337561"/>
            <a:ext cx="1463023" cy="8771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Fast High Voltage Switch</a:t>
            </a:r>
          </a:p>
          <a:p>
            <a:pPr>
              <a:spcBef>
                <a:spcPct val="50000"/>
              </a:spcBef>
            </a:pPr>
            <a:endParaRPr lang="en-US" sz="900" b="1" dirty="0"/>
          </a:p>
          <a:p>
            <a:pPr>
              <a:spcBef>
                <a:spcPct val="50000"/>
              </a:spcBef>
            </a:pPr>
            <a:endParaRPr lang="en-US" sz="900" dirty="0"/>
          </a:p>
        </p:txBody>
      </p:sp>
      <p:sp>
        <p:nvSpPr>
          <p:cNvPr id="2092" name="Line 85"/>
          <p:cNvSpPr>
            <a:spLocks noChangeShapeType="1"/>
          </p:cNvSpPr>
          <p:nvPr/>
        </p:nvSpPr>
        <p:spPr bwMode="auto">
          <a:xfrm flipH="1">
            <a:off x="7315170" y="3703317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Line 87"/>
          <p:cNvSpPr>
            <a:spLocks noChangeShapeType="1"/>
          </p:cNvSpPr>
          <p:nvPr/>
        </p:nvSpPr>
        <p:spPr bwMode="auto">
          <a:xfrm flipH="1">
            <a:off x="7315170" y="3977634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Line 89"/>
          <p:cNvSpPr>
            <a:spLocks noChangeShapeType="1"/>
          </p:cNvSpPr>
          <p:nvPr/>
        </p:nvSpPr>
        <p:spPr bwMode="auto">
          <a:xfrm flipH="1" flipV="1">
            <a:off x="7772365" y="3703316"/>
            <a:ext cx="274316" cy="137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97" name="Text Box 90"/>
          <p:cNvSpPr txBox="1">
            <a:spLocks noChangeArrowheads="1"/>
          </p:cNvSpPr>
          <p:nvPr/>
        </p:nvSpPr>
        <p:spPr bwMode="auto">
          <a:xfrm>
            <a:off x="7498049" y="2880366"/>
            <a:ext cx="1463024" cy="461665"/>
          </a:xfrm>
          <a:prstGeom prst="rect">
            <a:avLst/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Optical Switch Control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19" name="Text Box 120"/>
          <p:cNvSpPr txBox="1">
            <a:spLocks noChangeArrowheads="1"/>
          </p:cNvSpPr>
          <p:nvPr/>
        </p:nvSpPr>
        <p:spPr bwMode="auto">
          <a:xfrm>
            <a:off x="7315170" y="5806414"/>
            <a:ext cx="9600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PockelsCell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0" name="Text Box 121"/>
          <p:cNvSpPr txBox="1">
            <a:spLocks noChangeArrowheads="1"/>
          </p:cNvSpPr>
          <p:nvPr/>
        </p:nvSpPr>
        <p:spPr bwMode="auto">
          <a:xfrm>
            <a:off x="2011708" y="6446487"/>
            <a:ext cx="20116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Floating Circuit Common</a:t>
            </a:r>
          </a:p>
        </p:txBody>
      </p:sp>
      <p:sp>
        <p:nvSpPr>
          <p:cNvPr id="2139" name="Text Box 141"/>
          <p:cNvSpPr txBox="1">
            <a:spLocks noChangeArrowheads="1"/>
          </p:cNvSpPr>
          <p:nvPr/>
        </p:nvSpPr>
        <p:spPr bwMode="auto">
          <a:xfrm>
            <a:off x="5852146" y="6080731"/>
            <a:ext cx="10972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Halls IA’s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0" name="Text Box 142"/>
          <p:cNvSpPr txBox="1">
            <a:spLocks noChangeArrowheads="1"/>
          </p:cNvSpPr>
          <p:nvPr/>
        </p:nvSpPr>
        <p:spPr bwMode="auto">
          <a:xfrm>
            <a:off x="182928" y="4892024"/>
            <a:ext cx="1096683" cy="5539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RHWP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&amp;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Attenuators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2" name="Text Box 150"/>
          <p:cNvSpPr txBox="1">
            <a:spLocks noChangeArrowheads="1"/>
          </p:cNvSpPr>
          <p:nvPr/>
        </p:nvSpPr>
        <p:spPr bwMode="auto">
          <a:xfrm>
            <a:off x="548684" y="4343390"/>
            <a:ext cx="640072" cy="2769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IHWP</a:t>
            </a:r>
            <a:endParaRPr lang="el-G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49" name="Rectangle 137"/>
          <p:cNvSpPr>
            <a:spLocks noChangeArrowheads="1"/>
          </p:cNvSpPr>
          <p:nvPr/>
        </p:nvSpPr>
        <p:spPr bwMode="auto">
          <a:xfrm>
            <a:off x="5852146" y="1691659"/>
            <a:ext cx="548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IA0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" name="Rectangle 139"/>
          <p:cNvSpPr>
            <a:spLocks noChangeArrowheads="1"/>
          </p:cNvSpPr>
          <p:nvPr/>
        </p:nvSpPr>
        <p:spPr bwMode="auto">
          <a:xfrm>
            <a:off x="7223731" y="1325903"/>
            <a:ext cx="1005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Flip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53" name="Straight Connector 145"/>
          <p:cNvCxnSpPr>
            <a:cxnSpLocks noChangeShapeType="1"/>
          </p:cNvCxnSpPr>
          <p:nvPr/>
        </p:nvCxnSpPr>
        <p:spPr bwMode="auto">
          <a:xfrm rot="5400000" flipH="1" flipV="1">
            <a:off x="7424928" y="4718304"/>
            <a:ext cx="1757681" cy="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62" name="Text Box 122"/>
          <p:cNvSpPr txBox="1">
            <a:spLocks noChangeArrowheads="1"/>
          </p:cNvSpPr>
          <p:nvPr/>
        </p:nvSpPr>
        <p:spPr bwMode="auto">
          <a:xfrm>
            <a:off x="4572000" y="5257780"/>
            <a:ext cx="1280146" cy="707886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IA </a:t>
            </a:r>
          </a:p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HV Supply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5400000">
            <a:off x="1554513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737391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1920269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103147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2286025" y="2697488"/>
            <a:ext cx="9143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5400000">
            <a:off x="3840488" y="2697488"/>
            <a:ext cx="4023316" cy="1097268"/>
          </a:xfrm>
          <a:prstGeom prst="bentConnector3">
            <a:avLst>
              <a:gd name="adj1" fmla="val 27814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5400000">
            <a:off x="4114805" y="2697488"/>
            <a:ext cx="4023316" cy="1097268"/>
          </a:xfrm>
          <a:prstGeom prst="bentConnector3">
            <a:avLst>
              <a:gd name="adj1" fmla="val 34579"/>
            </a:avLst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37"/>
          <p:cNvSpPr>
            <a:spLocks noChangeArrowheads="1"/>
          </p:cNvSpPr>
          <p:nvPr/>
        </p:nvSpPr>
        <p:spPr bwMode="auto">
          <a:xfrm>
            <a:off x="6675097" y="1691659"/>
            <a:ext cx="54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IA1 Fiber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Elbow Connector 160"/>
          <p:cNvCxnSpPr>
            <a:stCxn id="2097" idx="1"/>
          </p:cNvCxnSpPr>
          <p:nvPr/>
        </p:nvCxnSpPr>
        <p:spPr>
          <a:xfrm rot="10800000" flipV="1">
            <a:off x="5760707" y="3111199"/>
            <a:ext cx="1737342" cy="214658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rot="5400000">
            <a:off x="1783111" y="4754866"/>
            <a:ext cx="173734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2834659" y="5440658"/>
            <a:ext cx="1737341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2"/>
          <p:cNvSpPr txBox="1">
            <a:spLocks noChangeArrowheads="1"/>
          </p:cNvSpPr>
          <p:nvPr/>
        </p:nvSpPr>
        <p:spPr bwMode="auto">
          <a:xfrm>
            <a:off x="6035024" y="3886195"/>
            <a:ext cx="127000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PC -HV Supply</a:t>
            </a:r>
            <a:endParaRPr lang="en-US" sz="1600" b="1" u="sng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1" name="Elbow Connector 220"/>
          <p:cNvCxnSpPr/>
          <p:nvPr/>
        </p:nvCxnSpPr>
        <p:spPr>
          <a:xfrm>
            <a:off x="3108976" y="3886195"/>
            <a:ext cx="2926048" cy="274317"/>
          </a:xfrm>
          <a:prstGeom prst="bentConnector3">
            <a:avLst>
              <a:gd name="adj1" fmla="val 14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flipV="1">
            <a:off x="3291854" y="3520441"/>
            <a:ext cx="2746996" cy="5486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200415" y="3977634"/>
            <a:ext cx="1828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rot="5400000">
            <a:off x="2057427" y="4663427"/>
            <a:ext cx="1554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rot="5400000">
            <a:off x="1508793" y="4846305"/>
            <a:ext cx="19202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>
            <a:off x="2651781" y="5623536"/>
            <a:ext cx="1920219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/>
          <p:nvPr/>
        </p:nvCxnSpPr>
        <p:spPr>
          <a:xfrm>
            <a:off x="2468903" y="5806414"/>
            <a:ext cx="210309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Line 67"/>
          <p:cNvSpPr>
            <a:spLocks noChangeShapeType="1"/>
          </p:cNvSpPr>
          <p:nvPr/>
        </p:nvSpPr>
        <p:spPr bwMode="auto">
          <a:xfrm>
            <a:off x="5852145" y="5440658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60" name="Group 259"/>
          <p:cNvGrpSpPr/>
          <p:nvPr/>
        </p:nvGrpSpPr>
        <p:grpSpPr>
          <a:xfrm>
            <a:off x="8046682" y="5495544"/>
            <a:ext cx="561975" cy="260350"/>
            <a:chOff x="8062913" y="5395913"/>
            <a:chExt cx="561975" cy="260350"/>
          </a:xfrm>
        </p:grpSpPr>
        <p:sp>
          <p:nvSpPr>
            <p:cNvPr id="2116" name="Rectangle 110"/>
            <p:cNvSpPr>
              <a:spLocks noChangeArrowheads="1"/>
            </p:cNvSpPr>
            <p:nvPr/>
          </p:nvSpPr>
          <p:spPr bwMode="auto">
            <a:xfrm>
              <a:off x="8153400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7" name="Rectangle 118"/>
            <p:cNvSpPr>
              <a:spLocks noChangeArrowheads="1"/>
            </p:cNvSpPr>
            <p:nvPr/>
          </p:nvSpPr>
          <p:spPr bwMode="auto">
            <a:xfrm>
              <a:off x="8062913" y="5472113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8" name="Rectangle 119"/>
            <p:cNvSpPr>
              <a:spLocks noChangeArrowheads="1"/>
            </p:cNvSpPr>
            <p:nvPr/>
          </p:nvSpPr>
          <p:spPr bwMode="auto">
            <a:xfrm>
              <a:off x="8534400" y="548005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" name="Line 67"/>
          <p:cNvSpPr>
            <a:spLocks noChangeShapeType="1"/>
          </p:cNvSpPr>
          <p:nvPr/>
        </p:nvSpPr>
        <p:spPr bwMode="auto">
          <a:xfrm>
            <a:off x="5852146" y="5714975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1" name="Line 67"/>
          <p:cNvSpPr>
            <a:spLocks noChangeShapeType="1"/>
          </p:cNvSpPr>
          <p:nvPr/>
        </p:nvSpPr>
        <p:spPr bwMode="auto">
          <a:xfrm>
            <a:off x="5852146" y="5852160"/>
            <a:ext cx="45719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6" name="Straight Connector 147"/>
          <p:cNvCxnSpPr>
            <a:cxnSpLocks noChangeShapeType="1"/>
          </p:cNvCxnSpPr>
          <p:nvPr/>
        </p:nvCxnSpPr>
        <p:spPr bwMode="auto">
          <a:xfrm rot="10800000">
            <a:off x="8046682" y="3840480"/>
            <a:ext cx="2501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8" name="Straight Arrow Connector 307"/>
          <p:cNvCxnSpPr/>
          <p:nvPr/>
        </p:nvCxnSpPr>
        <p:spPr>
          <a:xfrm rot="5400000">
            <a:off x="-868620" y="3566157"/>
            <a:ext cx="2651731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078" idx="3"/>
            <a:endCxn id="2081" idx="1"/>
          </p:cNvCxnSpPr>
          <p:nvPr/>
        </p:nvCxnSpPr>
        <p:spPr>
          <a:xfrm>
            <a:off x="2468903" y="6220125"/>
            <a:ext cx="274317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>
            <a:endCxn id="2097" idx="0"/>
          </p:cNvCxnSpPr>
          <p:nvPr/>
        </p:nvCxnSpPr>
        <p:spPr>
          <a:xfrm rot="16200000" flipH="1">
            <a:off x="7406609" y="2057414"/>
            <a:ext cx="1645902" cy="1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6126463" y="5212080"/>
            <a:ext cx="571500" cy="846138"/>
            <a:chOff x="6454775" y="5105400"/>
            <a:chExt cx="571500" cy="846138"/>
          </a:xfrm>
        </p:grpSpPr>
        <p:sp>
          <p:nvSpPr>
            <p:cNvPr id="2127" name="Rectangle 129"/>
            <p:cNvSpPr>
              <a:spLocks noChangeArrowheads="1"/>
            </p:cNvSpPr>
            <p:nvPr/>
          </p:nvSpPr>
          <p:spPr bwMode="auto">
            <a:xfrm>
              <a:off x="6554788" y="5105400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8" name="Rectangle 130"/>
            <p:cNvSpPr>
              <a:spLocks noChangeArrowheads="1"/>
            </p:cNvSpPr>
            <p:nvPr/>
          </p:nvSpPr>
          <p:spPr bwMode="auto">
            <a:xfrm>
              <a:off x="6464300" y="5181600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" name="Rectangle 131"/>
            <p:cNvSpPr>
              <a:spLocks noChangeArrowheads="1"/>
            </p:cNvSpPr>
            <p:nvPr/>
          </p:nvSpPr>
          <p:spPr bwMode="auto">
            <a:xfrm>
              <a:off x="6935788" y="5189538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" name="Rectangle 132"/>
            <p:cNvSpPr>
              <a:spLocks noChangeArrowheads="1"/>
            </p:cNvSpPr>
            <p:nvPr/>
          </p:nvSpPr>
          <p:spPr bwMode="auto">
            <a:xfrm>
              <a:off x="6545263" y="5395913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1" name="Rectangle 133"/>
            <p:cNvSpPr>
              <a:spLocks noChangeArrowheads="1"/>
            </p:cNvSpPr>
            <p:nvPr/>
          </p:nvSpPr>
          <p:spPr bwMode="auto">
            <a:xfrm>
              <a:off x="6454775" y="5472113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2" name="Rectangle 134"/>
            <p:cNvSpPr>
              <a:spLocks noChangeArrowheads="1"/>
            </p:cNvSpPr>
            <p:nvPr/>
          </p:nvSpPr>
          <p:spPr bwMode="auto">
            <a:xfrm>
              <a:off x="6926263" y="5480050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3" name="Rectangle 135"/>
            <p:cNvSpPr>
              <a:spLocks noChangeArrowheads="1"/>
            </p:cNvSpPr>
            <p:nvPr/>
          </p:nvSpPr>
          <p:spPr bwMode="auto">
            <a:xfrm>
              <a:off x="6545263" y="5691188"/>
              <a:ext cx="381000" cy="26035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4" name="Rectangle 136"/>
            <p:cNvSpPr>
              <a:spLocks noChangeArrowheads="1"/>
            </p:cNvSpPr>
            <p:nvPr/>
          </p:nvSpPr>
          <p:spPr bwMode="auto">
            <a:xfrm>
              <a:off x="6454775" y="5767388"/>
              <a:ext cx="90488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5" name="Rectangle 137"/>
            <p:cNvSpPr>
              <a:spLocks noChangeArrowheads="1"/>
            </p:cNvSpPr>
            <p:nvPr/>
          </p:nvSpPr>
          <p:spPr bwMode="auto">
            <a:xfrm>
              <a:off x="6926263" y="5775325"/>
              <a:ext cx="90487" cy="88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5" name="Straight Arrow Connector 324"/>
          <p:cNvCxnSpPr/>
          <p:nvPr/>
        </p:nvCxnSpPr>
        <p:spPr>
          <a:xfrm rot="5400000">
            <a:off x="-228548" y="3291842"/>
            <a:ext cx="2103100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4756150" y="1035050"/>
            <a:ext cx="230187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Isolation Transformer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PIC_00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533400" y="800100"/>
            <a:ext cx="5486400" cy="4114800"/>
          </a:xfrm>
          <a:prstGeom prst="rect">
            <a:avLst/>
          </a:prstGeom>
          <a:noFill/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 descr="IMG_0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2750" y="3060700"/>
            <a:ext cx="3471710" cy="3657600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7" idx="1"/>
          </p:cNvCxnSpPr>
          <p:nvPr/>
        </p:nvCxnSpPr>
        <p:spPr>
          <a:xfrm rot="10800000" flipV="1">
            <a:off x="3282950" y="1204326"/>
            <a:ext cx="1473200" cy="13039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1"/>
          </p:cNvCxnSpPr>
          <p:nvPr/>
        </p:nvCxnSpPr>
        <p:spPr>
          <a:xfrm rot="10800000" flipV="1">
            <a:off x="3651250" y="559802"/>
            <a:ext cx="1104900" cy="8435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39"/>
          <p:cNvSpPr>
            <a:spLocks noChangeArrowheads="1"/>
          </p:cNvSpPr>
          <p:nvPr/>
        </p:nvSpPr>
        <p:spPr bwMode="auto">
          <a:xfrm>
            <a:off x="4756150" y="390525"/>
            <a:ext cx="138112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Fiber Cable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>
            <a:stCxn id="40" idx="1"/>
          </p:cNvCxnSpPr>
          <p:nvPr/>
        </p:nvCxnSpPr>
        <p:spPr>
          <a:xfrm rot="10800000" flipV="1">
            <a:off x="2638426" y="2677526"/>
            <a:ext cx="2117725" cy="16722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39"/>
          <p:cNvSpPr>
            <a:spLocks noChangeArrowheads="1"/>
          </p:cNvSpPr>
          <p:nvPr/>
        </p:nvSpPr>
        <p:spPr bwMode="auto">
          <a:xfrm>
            <a:off x="4756150" y="2508250"/>
            <a:ext cx="1381125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 Rod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>
            <a:stCxn id="48" idx="1"/>
          </p:cNvCxnSpPr>
          <p:nvPr/>
        </p:nvCxnSpPr>
        <p:spPr>
          <a:xfrm rot="10800000" flipV="1">
            <a:off x="3835400" y="1971963"/>
            <a:ext cx="920750" cy="812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39"/>
          <p:cNvSpPr>
            <a:spLocks noChangeArrowheads="1"/>
          </p:cNvSpPr>
          <p:nvPr/>
        </p:nvSpPr>
        <p:spPr bwMode="auto">
          <a:xfrm>
            <a:off x="4756150" y="1679575"/>
            <a:ext cx="193357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Power Cable with Ground Pin Cut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Arrow Connector 52"/>
          <p:cNvCxnSpPr>
            <a:stCxn id="55" idx="3"/>
          </p:cNvCxnSpPr>
          <p:nvPr/>
        </p:nvCxnSpPr>
        <p:spPr>
          <a:xfrm flipV="1">
            <a:off x="4848225" y="5178425"/>
            <a:ext cx="3683000" cy="936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139"/>
          <p:cNvSpPr>
            <a:spLocks noChangeArrowheads="1"/>
          </p:cNvSpPr>
          <p:nvPr/>
        </p:nvSpPr>
        <p:spPr bwMode="auto">
          <a:xfrm>
            <a:off x="3467100" y="5822950"/>
            <a:ext cx="13811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Floating VME Crate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46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8903" y="960147"/>
            <a:ext cx="6111350" cy="4572000"/>
          </a:xfrm>
          <a:prstGeom prst="rect">
            <a:avLst/>
          </a:prstGeom>
        </p:spPr>
      </p:pic>
      <p:sp>
        <p:nvSpPr>
          <p:cNvPr id="5" name="Rectangle 139"/>
          <p:cNvSpPr>
            <a:spLocks noChangeArrowheads="1"/>
          </p:cNvSpPr>
          <p:nvPr/>
        </p:nvSpPr>
        <p:spPr bwMode="auto">
          <a:xfrm>
            <a:off x="1371635" y="2331732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Helicity Flip</a:t>
            </a:r>
            <a:endParaRPr lang="en-US" sz="16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39"/>
          <p:cNvSpPr>
            <a:spLocks noChangeArrowheads="1"/>
          </p:cNvSpPr>
          <p:nvPr/>
        </p:nvSpPr>
        <p:spPr bwMode="auto">
          <a:xfrm>
            <a:off x="1280196" y="3429000"/>
            <a:ext cx="10972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AF018A"/>
                </a:solidFill>
                <a:latin typeface="Arial" pitchFamily="34" charset="0"/>
                <a:cs typeface="Arial" pitchFamily="34" charset="0"/>
              </a:rPr>
              <a:t>nHelicity Flip</a:t>
            </a:r>
            <a:endParaRPr lang="en-US" sz="1600" b="1" dirty="0">
              <a:solidFill>
                <a:srgbClr val="AF01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1371635" y="4251951"/>
            <a:ext cx="1005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Delayed Helicity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9"/>
          <p:cNvSpPr>
            <a:spLocks noChangeArrowheads="1"/>
          </p:cNvSpPr>
          <p:nvPr/>
        </p:nvSpPr>
        <p:spPr bwMode="auto">
          <a:xfrm>
            <a:off x="1371635" y="1325903"/>
            <a:ext cx="1005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T_Settle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029196" y="2423170"/>
            <a:ext cx="1737338" cy="15544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39"/>
          <p:cNvSpPr>
            <a:spLocks noChangeArrowheads="1"/>
          </p:cNvSpPr>
          <p:nvPr/>
        </p:nvSpPr>
        <p:spPr bwMode="auto">
          <a:xfrm>
            <a:off x="5120634" y="3090446"/>
            <a:ext cx="146302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8– flips delay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20634" y="3429000"/>
            <a:ext cx="146302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92219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029195" y="3429000"/>
            <a:ext cx="18287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4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0" indent="0" eaLnBrk="0" hangingPunct="0">
              <a:buNone/>
              <a:defRPr/>
            </a:pPr>
            <a:endParaRPr lang="en-US" dirty="0" smtClean="0"/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Under Parity Reversal, Right-handed electron becomes Left-handed electron (Helicity Reversal)</a:t>
            </a:r>
          </a:p>
          <a:p>
            <a:pPr marL="0" indent="0" eaLnBrk="0" hangingPunct="0">
              <a:buClrTx/>
              <a:buNone/>
              <a:defRPr/>
            </a:pPr>
            <a:endParaRPr lang="en-US" dirty="0" smtClean="0"/>
          </a:p>
          <a:p>
            <a:pPr marL="914400" lvl="1" indent="-514350" eaLnBrk="0" hangingPunct="0">
              <a:buClrTx/>
              <a:buFont typeface="Wingdings" pitchFamily="2" charset="2"/>
              <a:buChar char="Ø"/>
              <a:defRPr/>
            </a:pPr>
            <a:r>
              <a:rPr lang="en-US" sz="1800" dirty="0" smtClean="0"/>
              <a:t>Changing electron’s spin direction (Helicity Reversal) is equivalent to Parity Reversal</a:t>
            </a:r>
          </a:p>
        </p:txBody>
      </p:sp>
      <p:sp>
        <p:nvSpPr>
          <p:cNvPr id="11" name="Curved Down Arrow 10"/>
          <p:cNvSpPr/>
          <p:nvPr/>
        </p:nvSpPr>
        <p:spPr bwMode="auto">
          <a:xfrm>
            <a:off x="2168769" y="1746739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359877" y="2110154"/>
            <a:ext cx="1606062" cy="15240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Parity Reversal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472197" y="1143895"/>
            <a:ext cx="0" cy="24140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ight Arrow 15"/>
          <p:cNvSpPr/>
          <p:nvPr/>
        </p:nvSpPr>
        <p:spPr bwMode="auto">
          <a:xfrm flipH="1">
            <a:off x="6271845" y="2121878"/>
            <a:ext cx="1465384" cy="1524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6013937" y="1781908"/>
            <a:ext cx="1216152" cy="731520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586153" y="3557953"/>
            <a:ext cx="2028092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Right-handed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(+Helicity)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6646986" y="3534507"/>
            <a:ext cx="1969476" cy="52167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Left-handed 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 (–Helicity)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2450122" y="1365740"/>
            <a:ext cx="621324" cy="28721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Spin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1863968" y="2350478"/>
            <a:ext cx="1113693" cy="2989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Momentum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620000" y="206326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207477" y="2028091"/>
            <a:ext cx="281355" cy="28369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820616" y="1652953"/>
            <a:ext cx="820616" cy="246186"/>
          </a:xfrm>
          <a:prstGeom prst="rect">
            <a:avLst/>
          </a:prstGeom>
          <a:solidFill>
            <a:schemeClr val="accent1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Electron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4097216" y="3620529"/>
            <a:ext cx="738553" cy="2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Mirror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29" name="Picture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62" y="2743200"/>
            <a:ext cx="1504950" cy="714375"/>
          </a:xfrm>
          <a:prstGeom prst="rect">
            <a:avLst/>
          </a:prstGeom>
          <a:noFill/>
        </p:spPr>
      </p:pic>
      <p:pic>
        <p:nvPicPr>
          <p:cNvPr id="30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739" y="2743200"/>
            <a:ext cx="1504950" cy="7143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22323"/>
            <a:ext cx="9144000" cy="593567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smtClean="0"/>
              <a:t>How to carry out a parity violation (PV) experiment: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Scatter longitudinally polarized electrons off un-polarized target (</a:t>
            </a:r>
            <a:r>
              <a:rPr lang="en-US" sz="1800" i="1" dirty="0" smtClean="0"/>
              <a:t>i.e.</a:t>
            </a:r>
            <a:r>
              <a:rPr lang="en-US" sz="1800" dirty="0" smtClean="0"/>
              <a:t>, hydrogen, deuterium, helium, lead)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Reverse beam helicity (±) with Pockels Cell, measure detected signals (D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and currents (I</a:t>
            </a:r>
            <a:r>
              <a:rPr lang="en-US" sz="1800" baseline="30000" dirty="0" smtClean="0"/>
              <a:t>±</a:t>
            </a:r>
            <a:r>
              <a:rPr lang="en-US" sz="1800" dirty="0" smtClean="0"/>
              <a:t>) per helicity, then calculate physics asymmetry (A </a:t>
            </a:r>
            <a:r>
              <a:rPr lang="en-US" sz="1800" baseline="-25000" dirty="0" smtClean="0"/>
              <a:t>physics</a:t>
            </a:r>
            <a:r>
              <a:rPr lang="en-US" sz="1800" dirty="0" smtClean="0"/>
              <a:t>):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Repeat </a:t>
            </a:r>
            <a:r>
              <a:rPr lang="en-US" sz="1800" dirty="0"/>
              <a:t>m</a:t>
            </a:r>
            <a:r>
              <a:rPr lang="en-US" sz="1800" dirty="0" smtClean="0"/>
              <a:t>illions of measurements</a:t>
            </a:r>
          </a:p>
          <a:p>
            <a:pPr lvl="1">
              <a:lnSpc>
                <a:spcPct val="80000"/>
              </a:lnSpc>
              <a:buClrTx/>
            </a:pPr>
            <a:endParaRPr lang="en-US" sz="1800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Statistical distribution of these measurements is Gaussian: Mean is average asymmetry and error is width of Gaussian divided by square root of number of asymmetry measurements</a:t>
            </a:r>
          </a:p>
          <a:p>
            <a:pPr lvl="1">
              <a:lnSpc>
                <a:spcPct val="80000"/>
              </a:lnSpc>
              <a:buClrTx/>
            </a:pPr>
            <a:endParaRPr lang="en-US" dirty="0" smtClean="0"/>
          </a:p>
          <a:p>
            <a:pPr lvl="1">
              <a:lnSpc>
                <a:spcPct val="80000"/>
              </a:lnSpc>
              <a:buClrTx/>
            </a:pPr>
            <a:r>
              <a:rPr lang="en-US" sz="1800" dirty="0" smtClean="0"/>
              <a:t>Average asymmetry is very small (1 – </a:t>
            </a:r>
            <a:r>
              <a:rPr lang="en-US" sz="1800" dirty="0"/>
              <a:t>50 </a:t>
            </a:r>
            <a:r>
              <a:rPr lang="en-US" sz="1800" dirty="0" smtClean="0"/>
              <a:t>ppm</a:t>
            </a:r>
            <a:r>
              <a:rPr lang="en-US" sz="1800" dirty="0"/>
              <a:t>)</a:t>
            </a:r>
            <a:endParaRPr lang="en-US" sz="1800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483988"/>
              </p:ext>
            </p:extLst>
          </p:nvPr>
        </p:nvGraphicFramePr>
        <p:xfrm>
          <a:off x="1550988" y="3076575"/>
          <a:ext cx="4056062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3" imgW="1701720" imgH="787320" progId="Equation.3">
                  <p:embed/>
                </p:oleObj>
              </mc:Choice>
              <mc:Fallback>
                <p:oleObj name="Equation" r:id="rId3" imgW="1701720" imgH="78732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076575"/>
                        <a:ext cx="4056062" cy="14303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Techniques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5783590" y="3077720"/>
            <a:ext cx="492369" cy="145366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392482" y="3637188"/>
            <a:ext cx="1800114" cy="311278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200" b="1" kern="0" dirty="0" smtClean="0">
                <a:latin typeface="+mn-lt"/>
              </a:rPr>
              <a:t>1/15</a:t>
            </a:r>
            <a:r>
              <a:rPr lang="en-US" sz="1200" b="1" kern="0" baseline="30000" dirty="0" smtClean="0">
                <a:latin typeface="+mn-lt"/>
              </a:rPr>
              <a:t>th</a:t>
            </a:r>
            <a:r>
              <a:rPr lang="en-US" sz="1200" b="1" kern="0" dirty="0" smtClean="0">
                <a:latin typeface="+mn-lt"/>
              </a:rPr>
              <a:t> of a second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Pockels Cell</a:t>
            </a:r>
            <a:endParaRPr lang="en-US" sz="40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Pockels Cell is voltage controlled quarter wave plate</a:t>
            </a:r>
          </a:p>
          <a:p>
            <a:pPr marL="514350" indent="-514350" eaLnBrk="0" hangingPunct="0">
              <a:buClrTx/>
              <a:buFont typeface="Arial" pitchFamily="34" charset="0"/>
              <a:buChar char="•"/>
              <a:defRPr/>
            </a:pPr>
            <a:r>
              <a:rPr lang="en-US" dirty="0" smtClean="0"/>
              <a:t>Changes polarization of laser from linearly-polarized light to circularly polarized light </a:t>
            </a:r>
          </a:p>
        </p:txBody>
      </p:sp>
      <p:pic>
        <p:nvPicPr>
          <p:cNvPr id="26" name="Picture 25" descr="p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74" y="4673981"/>
            <a:ext cx="3674109" cy="1371600"/>
          </a:xfrm>
          <a:prstGeom prst="rect">
            <a:avLst/>
          </a:prstGeom>
        </p:spPr>
      </p:pic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727189" y="6192604"/>
            <a:ext cx="2292939" cy="42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kern="0" dirty="0" err="1" smtClean="0">
                <a:latin typeface="+mn-lt"/>
              </a:rPr>
              <a:t>Pockels</a:t>
            </a:r>
            <a:r>
              <a:rPr lang="en-US" sz="1800" b="1" kern="0" dirty="0" smtClean="0">
                <a:latin typeface="+mn-lt"/>
              </a:rPr>
              <a:t> Cell HV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1" kern="0" dirty="0">
              <a:latin typeface="+mn-lt"/>
            </a:endParaRPr>
          </a:p>
        </p:txBody>
      </p:sp>
      <p:pic>
        <p:nvPicPr>
          <p:cNvPr id="5" name="Picture 7" descr="g0 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84536" y="2336235"/>
            <a:ext cx="2896049" cy="2286000"/>
          </a:xfrm>
          <a:prstGeom prst="rect">
            <a:avLst/>
          </a:prstGeom>
          <a:noFill/>
          <a:ln/>
        </p:spPr>
      </p:pic>
      <p:sp>
        <p:nvSpPr>
          <p:cNvPr id="28" name="Text Box 135"/>
          <p:cNvSpPr txBox="1">
            <a:spLocks noChangeArrowheads="1"/>
          </p:cNvSpPr>
          <p:nvPr/>
        </p:nvSpPr>
        <p:spPr bwMode="auto">
          <a:xfrm>
            <a:off x="4357594" y="4879022"/>
            <a:ext cx="468923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+HV: Right-handed circularly polarized light  → +Helicity electron</a:t>
            </a:r>
          </a:p>
          <a:p>
            <a:pPr algn="ctr"/>
            <a:endParaRPr lang="en-US" sz="1800" dirty="0" smtClean="0">
              <a:latin typeface="+mn-lt"/>
            </a:endParaRPr>
          </a:p>
          <a:p>
            <a:pPr algn="ctr"/>
            <a:r>
              <a:rPr lang="en-US" sz="1800" dirty="0" smtClean="0">
                <a:latin typeface="+mn-lt"/>
              </a:rPr>
              <a:t>-HV: Left-handed circularly polarized light  → -Helicity electron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256" y="2598210"/>
            <a:ext cx="5380892" cy="1842258"/>
            <a:chOff x="0" y="2213194"/>
            <a:chExt cx="5380892" cy="1842258"/>
          </a:xfrm>
        </p:grpSpPr>
        <p:sp>
          <p:nvSpPr>
            <p:cNvPr id="9" name="Text Box 136"/>
            <p:cNvSpPr txBox="1">
              <a:spLocks noChangeArrowheads="1"/>
            </p:cNvSpPr>
            <p:nvPr/>
          </p:nvSpPr>
          <p:spPr bwMode="auto">
            <a:xfrm>
              <a:off x="0" y="2678721"/>
              <a:ext cx="11254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Linearly </a:t>
              </a:r>
            </a:p>
            <a:p>
              <a:pPr algn="ctr" eaLnBrk="0" hangingPunct="0"/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P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10" name="Text Box 135"/>
            <p:cNvSpPr txBox="1">
              <a:spLocks noChangeArrowheads="1"/>
            </p:cNvSpPr>
            <p:nvPr/>
          </p:nvSpPr>
          <p:spPr bwMode="auto">
            <a:xfrm>
              <a:off x="4261338" y="2819400"/>
              <a:ext cx="111955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Circularly </a:t>
              </a:r>
            </a:p>
            <a:p>
              <a:pPr algn="ctr" eaLnBrk="0" hangingPunct="0"/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Polarized </a:t>
              </a:r>
              <a:r>
                <a:rPr lang="en-US" sz="1600" dirty="0">
                  <a:solidFill>
                    <a:srgbClr val="0000FF"/>
                  </a:solidFill>
                  <a:latin typeface="+mn-lt"/>
                </a:rPr>
                <a:t>L</a:t>
              </a:r>
              <a:r>
                <a:rPr lang="en-US" sz="1600" dirty="0" smtClean="0">
                  <a:solidFill>
                    <a:srgbClr val="0000FF"/>
                  </a:solidFill>
                  <a:latin typeface="+mn-lt"/>
                </a:rPr>
                <a:t>ight</a:t>
              </a:r>
              <a:endParaRPr lang="en-US" sz="16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34" name="Text Placeholder 2"/>
            <p:cNvSpPr txBox="1">
              <a:spLocks/>
            </p:cNvSpPr>
            <p:nvPr/>
          </p:nvSpPr>
          <p:spPr bwMode="auto">
            <a:xfrm>
              <a:off x="1965470" y="2213194"/>
              <a:ext cx="1375608" cy="401052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1800" b="1" kern="0" dirty="0" smtClean="0">
                  <a:latin typeface="+mn-lt"/>
                </a:rPr>
                <a:t>E Field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1800" b="1" kern="0" dirty="0">
                <a:latin typeface="+mn-lt"/>
              </a:endParaRPr>
            </a:p>
          </p:txBody>
        </p:sp>
        <p:pic>
          <p:nvPicPr>
            <p:cNvPr id="35" name="Picture 34" descr="Linear_polarization_schematic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1061" y="2214928"/>
              <a:ext cx="722598" cy="1828800"/>
            </a:xfrm>
            <a:prstGeom prst="rect">
              <a:avLst/>
            </a:prstGeom>
          </p:spPr>
        </p:pic>
        <p:pic>
          <p:nvPicPr>
            <p:cNvPr id="36" name="Picture 35" descr="Circular_polarization_schemati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9122" y="2226652"/>
              <a:ext cx="722598" cy="182880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-1"/>
            <a:ext cx="8999228" cy="778477"/>
          </a:xfrm>
        </p:spPr>
        <p:txBody>
          <a:bodyPr/>
          <a:lstStyle/>
          <a:p>
            <a:r>
              <a:rPr lang="en-US" sz="4000" dirty="0" smtClean="0"/>
              <a:t>Helicity Correlated Beam Properties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US" sz="2000" dirty="0" smtClean="0"/>
                  <a:t>Charge Asymmetry: when average current of electron beam corresponding to one helicity state is different from other state,</a:t>
                </a:r>
                <a:endParaRPr lang="en-US" sz="2000" dirty="0"/>
              </a:p>
              <a:p>
                <a:pPr>
                  <a:buClrTx/>
                </a:pPr>
                <a:endParaRPr lang="en-US" dirty="0" smtClean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charge asymmetry is determined by experimental non-</a:t>
                </a:r>
                <a:r>
                  <a:rPr lang="en-US" sz="1600" dirty="0" err="1" smtClean="0"/>
                  <a:t>linearities</a:t>
                </a:r>
                <a:r>
                  <a:rPr lang="en-US" sz="1600" dirty="0" smtClean="0"/>
                  <a:t> (~few percent)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charge asymmetry of order </a:t>
                </a:r>
                <a:r>
                  <a:rPr lang="en-US" sz="1600" dirty="0"/>
                  <a:t>1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– </a:t>
                </a:r>
                <a:r>
                  <a:rPr lang="en-US" sz="1600" dirty="0" smtClean="0"/>
                  <a:t>50 ppm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800" dirty="0" smtClean="0"/>
              </a:p>
              <a:p>
                <a:pPr>
                  <a:buClrTx/>
                </a:pPr>
                <a:r>
                  <a:rPr lang="en-US" sz="2000" dirty="0" smtClean="0"/>
                  <a:t>Position Difference: when average position of electron beam corresponding to one helicity state is different from other state,</a:t>
                </a:r>
              </a:p>
              <a:p>
                <a:pPr>
                  <a:buClrTx/>
                </a:pPr>
                <a:endParaRPr lang="en-US" sz="2000" dirty="0">
                  <a:latin typeface="Times New Roman" pitchFamily="18" charset="0"/>
                </a:endParaRPr>
              </a:p>
              <a:p>
                <a:pPr>
                  <a:buClrTx/>
                </a:pPr>
                <a:endParaRPr lang="en-US" sz="1800" dirty="0" smtClean="0">
                  <a:latin typeface="Times New Roman" pitchFamily="18" charset="0"/>
                </a:endParaRP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Effect of position differences is determined by scattering cross section sensitivities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 smtClean="0"/>
                  <a:t>We measure position differences of order 1 – 40 nm</a:t>
                </a:r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endParaRPr lang="en-US" sz="1600" dirty="0"/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Polarization difference between two helicities,                        :</a:t>
                </a:r>
              </a:p>
              <a:p>
                <a:pPr marL="457200">
                  <a:buClrTx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Effect of polarization differences </a:t>
                </a:r>
                <a:r>
                  <a:rPr lang="en-US" sz="1600" dirty="0" smtClean="0"/>
                  <a:t>is a systematic uncertainty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600" dirty="0"/>
              </a:p>
              <a:p>
                <a:pPr marL="857250" lvl="1" indent="-342900">
                  <a:buClrTx/>
                  <a:buFont typeface="Wingdings" panose="05000000000000000000" pitchFamily="2" charset="2"/>
                  <a:buChar char="ü"/>
                </a:pPr>
                <a:r>
                  <a:rPr lang="en-US" sz="1600" dirty="0"/>
                  <a:t>We </a:t>
                </a:r>
                <a:r>
                  <a:rPr lang="en-US" sz="1600" dirty="0" smtClean="0"/>
                  <a:t>measure polarization differences of order &lt;1%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867" y="912025"/>
                <a:ext cx="9144000" cy="5945975"/>
              </a:xfrm>
              <a:blipFill>
                <a:blip r:embed="rId3"/>
                <a:stretch>
                  <a:fillRect l="-600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39558"/>
              </p:ext>
            </p:extLst>
          </p:nvPr>
        </p:nvGraphicFramePr>
        <p:xfrm>
          <a:off x="6013131" y="1411570"/>
          <a:ext cx="1312905" cy="56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" name="Equation" r:id="rId4" imgW="863280" imgH="419040" progId="Equation.3">
                  <p:embed/>
                </p:oleObj>
              </mc:Choice>
              <mc:Fallback>
                <p:oleObj name="Equation" r:id="rId4" imgW="863280" imgH="419040" progId="Equation.3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131" y="1411570"/>
                        <a:ext cx="1312905" cy="56558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067179"/>
              </p:ext>
            </p:extLst>
          </p:nvPr>
        </p:nvGraphicFramePr>
        <p:xfrm>
          <a:off x="6034088" y="3397250"/>
          <a:ext cx="13112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" name="Equation" r:id="rId6" imgW="812520" imgH="482400" progId="Equation.3">
                  <p:embed/>
                </p:oleObj>
              </mc:Choice>
              <mc:Fallback>
                <p:oleObj name="Equation" r:id="rId6" imgW="812520" imgH="48240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3397250"/>
                        <a:ext cx="1311275" cy="7318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90320"/>
              </p:ext>
            </p:extLst>
          </p:nvPr>
        </p:nvGraphicFramePr>
        <p:xfrm>
          <a:off x="5277346" y="5178896"/>
          <a:ext cx="139223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4" name="Equation" r:id="rId8" imgW="863280" imgH="190440" progId="Equation.3">
                  <p:embed/>
                </p:oleObj>
              </mc:Choice>
              <mc:Fallback>
                <p:oleObj name="Equation" r:id="rId8" imgW="863280" imgH="190440" progId="Equation.3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346" y="5178896"/>
                        <a:ext cx="1392237" cy="2889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6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9256"/>
            <a:ext cx="8316295" cy="1679944"/>
          </a:xfrm>
        </p:spPr>
        <p:txBody>
          <a:bodyPr/>
          <a:lstStyle/>
          <a:p>
            <a:r>
              <a:rPr lang="en-US" dirty="0" smtClean="0"/>
              <a:t>PQB Requirements </a:t>
            </a:r>
            <a:r>
              <a:rPr lang="en-US" dirty="0" smtClean="0"/>
              <a:t>at CEBAF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2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377464" y="960147"/>
            <a:ext cx="40233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799358" y="3561569"/>
            <a:ext cx="520284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389120" y="2688312"/>
            <a:ext cx="5486343" cy="146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731562" y="502952"/>
          <a:ext cx="1645902" cy="91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Rectangle 45"/>
          <p:cNvSpPr/>
          <p:nvPr/>
        </p:nvSpPr>
        <p:spPr>
          <a:xfrm>
            <a:off x="3840488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200415" y="228635"/>
            <a:ext cx="89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Attenuator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390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97683" y="1234464"/>
            <a:ext cx="1523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    PC          WP  LP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10800000" flipH="1" flipV="1">
            <a:off x="6217902" y="777269"/>
            <a:ext cx="365756" cy="3657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6200000">
            <a:off x="6263622" y="1463061"/>
            <a:ext cx="274317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675097" y="1600220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Shutter</a:t>
            </a:r>
          </a:p>
        </p:txBody>
      </p:sp>
      <p:cxnSp>
        <p:nvCxnSpPr>
          <p:cNvPr id="60" name="Straight Connector 59"/>
          <p:cNvCxnSpPr/>
          <p:nvPr/>
        </p:nvCxnSpPr>
        <p:spPr>
          <a:xfrm rot="5400000" flipH="1" flipV="1">
            <a:off x="6812256" y="1371622"/>
            <a:ext cx="1828781" cy="45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680926" y="137196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Rotatable GaAs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Photocathode</a:t>
            </a: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5436081" y="4567399"/>
            <a:ext cx="41239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92219" y="2697488"/>
            <a:ext cx="735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Vacuum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Window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80926" y="2231115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15° Dipole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6126463" y="6071553"/>
            <a:ext cx="548634" cy="182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900000">
            <a:off x="6941625" y="3213848"/>
            <a:ext cx="4571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89487" y="594391"/>
            <a:ext cx="640073" cy="182878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669268" y="5989292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PZT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Mirror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900000">
            <a:off x="6575869" y="576496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711232" y="588867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IHWP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900000">
            <a:off x="6758747" y="3936183"/>
            <a:ext cx="45719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00780" y="3602700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RHWP</a:t>
            </a:r>
          </a:p>
        </p:txBody>
      </p:sp>
      <p:sp>
        <p:nvSpPr>
          <p:cNvPr id="95" name="Rounded Rectangle 94"/>
          <p:cNvSpPr/>
          <p:nvPr/>
        </p:nvSpPr>
        <p:spPr>
          <a:xfrm rot="900000">
            <a:off x="6638150" y="4544801"/>
            <a:ext cx="274317" cy="4571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669554" y="497428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Pockels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Cell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rot="900000">
            <a:off x="6577632" y="5661664"/>
            <a:ext cx="3657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011708" y="6629365"/>
            <a:ext cx="54863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4754878" y="2148854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394951" y="4800585"/>
            <a:ext cx="182878" cy="274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463074" y="2788927"/>
            <a:ext cx="1071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Delayed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Fiber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26603" y="5074902"/>
            <a:ext cx="1114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±4000 V)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37756" y="2240293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HV Supply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(0 – 90 V)</a:t>
            </a:r>
          </a:p>
        </p:txBody>
      </p:sp>
      <p:cxnSp>
        <p:nvCxnSpPr>
          <p:cNvPr id="128" name="Straight Connector 127"/>
          <p:cNvCxnSpPr/>
          <p:nvPr/>
        </p:nvCxnSpPr>
        <p:spPr>
          <a:xfrm rot="5400000" flipH="1" flipV="1">
            <a:off x="6087281" y="4382572"/>
            <a:ext cx="0" cy="1018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548684" y="5623536"/>
            <a:ext cx="1645902" cy="100582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c 131"/>
          <p:cNvSpPr/>
          <p:nvPr/>
        </p:nvSpPr>
        <p:spPr>
          <a:xfrm>
            <a:off x="1828830" y="5166340"/>
            <a:ext cx="365756" cy="1005829"/>
          </a:xfrm>
          <a:prstGeom prst="arc">
            <a:avLst>
              <a:gd name="adj1" fmla="val 16739944"/>
              <a:gd name="adj2" fmla="val 29949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57245" y="3611878"/>
            <a:ext cx="1828779" cy="18287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731562" y="589785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CEBAF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82928" y="3429000"/>
            <a:ext cx="716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Hall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16200000" flipH="1">
            <a:off x="1783109" y="3474720"/>
            <a:ext cx="1737344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rot="5400000">
            <a:off x="1600232" y="3474720"/>
            <a:ext cx="1737343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560342" y="3198167"/>
            <a:ext cx="71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T-Settle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Fiber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926098" y="2331732"/>
            <a:ext cx="1828780" cy="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endCxn id="119" idx="0"/>
          </p:cNvCxnSpPr>
          <p:nvPr/>
        </p:nvCxnSpPr>
        <p:spPr>
          <a:xfrm rot="16200000" flipH="1">
            <a:off x="3703332" y="3017526"/>
            <a:ext cx="2468851" cy="1097266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3291854" y="4617707"/>
            <a:ext cx="188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(PITA)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498048" y="6080731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Electron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Beam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3055345" y="2057415"/>
            <a:ext cx="1361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Helicity Flip Fiber</a:t>
            </a:r>
          </a:p>
        </p:txBody>
      </p:sp>
      <p:cxnSp>
        <p:nvCxnSpPr>
          <p:cNvPr id="218" name="Elbow Connector 217"/>
          <p:cNvCxnSpPr>
            <a:stCxn id="136" idx="0"/>
            <a:endCxn id="119" idx="1"/>
          </p:cNvCxnSpPr>
          <p:nvPr/>
        </p:nvCxnSpPr>
        <p:spPr>
          <a:xfrm>
            <a:off x="2834659" y="4571993"/>
            <a:ext cx="2560292" cy="365751"/>
          </a:xfrm>
          <a:prstGeom prst="bentConnector3">
            <a:avLst>
              <a:gd name="adj1" fmla="val 17033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18" idx="2"/>
          </p:cNvCxnSpPr>
          <p:nvPr/>
        </p:nvCxnSpPr>
        <p:spPr>
          <a:xfrm rot="5400000" flipH="1" flipV="1">
            <a:off x="3017537" y="2697489"/>
            <a:ext cx="2103097" cy="1554463"/>
          </a:xfrm>
          <a:prstGeom prst="bentConnector3">
            <a:avLst>
              <a:gd name="adj1" fmla="val 30490"/>
            </a:avLst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3291854" y="3977634"/>
            <a:ext cx="1694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Charge Feedback (IA)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3291854" y="685831"/>
            <a:ext cx="182878" cy="548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3108976" y="1234464"/>
            <a:ext cx="1086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LP  HWP  LP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4572000" y="822960"/>
            <a:ext cx="548634" cy="27431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3" name="Straight Connector 272"/>
          <p:cNvCxnSpPr/>
          <p:nvPr/>
        </p:nvCxnSpPr>
        <p:spPr>
          <a:xfrm rot="5400000">
            <a:off x="5303512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 rot="5400000">
            <a:off x="3657610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 rot="5400000">
            <a:off x="3108976" y="868708"/>
            <a:ext cx="548634" cy="182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stCxn id="263" idx="2"/>
          </p:cNvCxnSpPr>
          <p:nvPr/>
        </p:nvCxnSpPr>
        <p:spPr>
          <a:xfrm rot="16200000" flipH="1">
            <a:off x="4331962" y="1611631"/>
            <a:ext cx="102871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extBox 288"/>
          <p:cNvSpPr txBox="1"/>
          <p:nvPr/>
        </p:nvSpPr>
        <p:spPr>
          <a:xfrm>
            <a:off x="4937756" y="228635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IA</a:t>
            </a:r>
          </a:p>
        </p:txBody>
      </p:sp>
      <p:cxnSp>
        <p:nvCxnSpPr>
          <p:cNvPr id="296" name="Straight Connector 295"/>
          <p:cNvCxnSpPr/>
          <p:nvPr/>
        </p:nvCxnSpPr>
        <p:spPr>
          <a:xfrm rot="16200000" flipH="1">
            <a:off x="3389934" y="953506"/>
            <a:ext cx="545952" cy="10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rot="5400000">
            <a:off x="5029195" y="960148"/>
            <a:ext cx="548636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7" name="Left Brace 306"/>
          <p:cNvSpPr/>
          <p:nvPr/>
        </p:nvSpPr>
        <p:spPr>
          <a:xfrm rot="5400000">
            <a:off x="3579891" y="123476"/>
            <a:ext cx="155448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Left Brace 308"/>
          <p:cNvSpPr>
            <a:spLocks noChangeAspect="1"/>
          </p:cNvSpPr>
          <p:nvPr/>
        </p:nvSpPr>
        <p:spPr>
          <a:xfrm rot="5400000">
            <a:off x="5065318" y="9633"/>
            <a:ext cx="202083" cy="11887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7315170" y="2057415"/>
            <a:ext cx="365756" cy="7315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132" idx="0"/>
            <a:endCxn id="133" idx="1"/>
          </p:cNvCxnSpPr>
          <p:nvPr/>
        </p:nvCxnSpPr>
        <p:spPr>
          <a:xfrm rot="10800000">
            <a:off x="725065" y="3879698"/>
            <a:ext cx="1359665" cy="1328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1554513" y="4709146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457245" y="4343390"/>
            <a:ext cx="61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Target</a:t>
            </a:r>
          </a:p>
        </p:txBody>
      </p:sp>
      <p:sp>
        <p:nvSpPr>
          <p:cNvPr id="113" name="Can 112"/>
          <p:cNvSpPr/>
          <p:nvPr/>
        </p:nvSpPr>
        <p:spPr>
          <a:xfrm rot="18900000">
            <a:off x="908454" y="4049365"/>
            <a:ext cx="365756" cy="393201"/>
          </a:xfrm>
          <a:prstGeom prst="can">
            <a:avLst>
              <a:gd name="adj" fmla="val 2811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23001" y="461770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BCM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97318" y="4892024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BPMs</a:t>
            </a:r>
          </a:p>
        </p:txBody>
      </p:sp>
      <p:sp>
        <p:nvSpPr>
          <p:cNvPr id="116" name="Isosceles Triangle 115"/>
          <p:cNvSpPr/>
          <p:nvPr/>
        </p:nvSpPr>
        <p:spPr>
          <a:xfrm>
            <a:off x="3108976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2926098" y="6355048"/>
            <a:ext cx="365756" cy="36575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383293" y="5989292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5 MeV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Helicity Magnets</a:t>
            </a:r>
          </a:p>
        </p:txBody>
      </p:sp>
      <p:sp>
        <p:nvSpPr>
          <p:cNvPr id="130" name="Oval 129"/>
          <p:cNvSpPr/>
          <p:nvPr/>
        </p:nvSpPr>
        <p:spPr>
          <a:xfrm>
            <a:off x="1280196" y="4434829"/>
            <a:ext cx="274317" cy="2743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Hexagon 135"/>
          <p:cNvSpPr/>
          <p:nvPr/>
        </p:nvSpPr>
        <p:spPr>
          <a:xfrm>
            <a:off x="2286025" y="4343390"/>
            <a:ext cx="548634" cy="457205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320489" y="4434829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DAQ</a:t>
            </a:r>
          </a:p>
        </p:txBody>
      </p:sp>
      <p:cxnSp>
        <p:nvCxnSpPr>
          <p:cNvPr id="163" name="Elbow Connector 162"/>
          <p:cNvCxnSpPr/>
          <p:nvPr/>
        </p:nvCxnSpPr>
        <p:spPr>
          <a:xfrm rot="5400000">
            <a:off x="1280990" y="4434035"/>
            <a:ext cx="3840438" cy="158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191598" y="2606049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nHelicity </a:t>
            </a:r>
          </a:p>
          <a:p>
            <a:pPr algn="ctr"/>
            <a:r>
              <a:rPr lang="en-US" sz="1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Flip Fiber</a:t>
            </a:r>
          </a:p>
        </p:txBody>
      </p:sp>
      <p:cxnSp>
        <p:nvCxnSpPr>
          <p:cNvPr id="168" name="Straight Connector 167"/>
          <p:cNvCxnSpPr>
            <a:endCxn id="136" idx="3"/>
          </p:cNvCxnSpPr>
          <p:nvPr/>
        </p:nvCxnSpPr>
        <p:spPr>
          <a:xfrm flipV="1">
            <a:off x="1828830" y="4571993"/>
            <a:ext cx="457195" cy="228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136" idx="3"/>
          </p:cNvCxnSpPr>
          <p:nvPr/>
        </p:nvCxnSpPr>
        <p:spPr>
          <a:xfrm>
            <a:off x="1554513" y="4571982"/>
            <a:ext cx="731512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926098" y="2514610"/>
            <a:ext cx="27431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>
            <a:off x="3017537" y="4572000"/>
            <a:ext cx="18943" cy="1781711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2216226" y="4892024"/>
            <a:ext cx="857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Position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Feedback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280196" y="2011680"/>
            <a:ext cx="1647755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Helicity Control Board </a:t>
            </a:r>
            <a:endParaRPr lang="en-US" sz="1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450034" y="3934209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7863804" y="4069073"/>
            <a:ext cx="1064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V-Wien Filter</a:t>
            </a:r>
          </a:p>
        </p:txBody>
      </p:sp>
      <p:sp>
        <p:nvSpPr>
          <p:cNvPr id="92" name="Rectangle 91"/>
          <p:cNvSpPr/>
          <p:nvPr/>
        </p:nvSpPr>
        <p:spPr>
          <a:xfrm rot="16200000">
            <a:off x="7450034" y="4482843"/>
            <a:ext cx="9602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63804" y="4617707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H-Wien Filter</a:t>
            </a:r>
          </a:p>
        </p:txBody>
      </p:sp>
      <p:sp>
        <p:nvSpPr>
          <p:cNvPr id="101" name="Rectangle 100"/>
          <p:cNvSpPr/>
          <p:nvPr/>
        </p:nvSpPr>
        <p:spPr>
          <a:xfrm rot="16200000">
            <a:off x="7475189" y="4274810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7772365" y="4343390"/>
            <a:ext cx="1371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Spin Solenoids</a:t>
            </a:r>
          </a:p>
        </p:txBody>
      </p:sp>
      <p:sp>
        <p:nvSpPr>
          <p:cNvPr id="103" name="Rectangle 102"/>
          <p:cNvSpPr/>
          <p:nvPr/>
        </p:nvSpPr>
        <p:spPr>
          <a:xfrm rot="16200000">
            <a:off x="7475189" y="4183371"/>
            <a:ext cx="45719" cy="548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7E07-A087-4AB8-A71E-150763CBA7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2927" y="137196"/>
          <a:ext cx="8778147" cy="657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3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78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90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423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(GeV)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Pol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(µA)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1" baseline="-25000" dirty="0" smtClean="0">
                          <a:solidFill>
                            <a:schemeClr val="tx1"/>
                          </a:solidFill>
                        </a:rPr>
                        <a:t>pv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Charge Asym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(ppb)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Position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(nm)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Angle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(nrad)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Size Diff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(δ</a:t>
                      </a:r>
                      <a:r>
                        <a:rPr lang="el-GR" sz="1200" b="1" dirty="0" smtClean="0">
                          <a:solidFill>
                            <a:schemeClr val="tx1"/>
                          </a:solidFill>
                        </a:rPr>
                        <a:t>σ/σ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HAPPEx-I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3.3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38.8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68.8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(15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15,050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G0-Forward (Achieved)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3.0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73.7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endParaRPr lang="en-US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20 cm)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3,000-40,000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300±300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7±4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3±1</a:t>
                      </a: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87.1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(20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1,580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400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HAPPEx-III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3.484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89.4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 (25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23,800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ym typeface="Wingdings"/>
                      </a:endParaRPr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200±10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ym typeface="Wingdings"/>
                        </a:rPr>
                        <a:t>0.5±0.1</a:t>
                      </a:r>
                      <a:endParaRPr lang="en-US" sz="1200" dirty="0" smtClean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-3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 (Achieved)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1.056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(0.5 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mm)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657±60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85±1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QWeak-I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(Achieved)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1.155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89.0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281±46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8±15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>
                          <a:sym typeface="Wingdings"/>
                        </a:rPr>
                        <a:t>5±1</a:t>
                      </a:r>
                      <a:endParaRPr lang="en-US" sz="1200" dirty="0"/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0.1±0.02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E0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QWeak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1.162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(35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234±5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&lt;2</a:t>
                      </a:r>
                      <a:r>
                        <a:rPr lang="en-US" sz="1200" dirty="0" smtClean="0">
                          <a:sym typeface="Wingdings"/>
                        </a:rPr>
                        <a:t>±1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&lt;30±3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</a:t>
                      </a:r>
                      <a:r>
                        <a:rPr lang="en-US" sz="1200" baseline="30000" dirty="0" smtClean="0"/>
                        <a:t>-4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PREx-II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1.0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208</a:t>
                      </a: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Pb (0.5mm)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500±15</a:t>
                      </a: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100±10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1±1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0.3±0.1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</a:pPr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-4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5259" marR="75259" marT="37630" marB="37630"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610">
                <a:tc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MOLLER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11.0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90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85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baseline="30000" dirty="0" smtClean="0"/>
                        <a:t>1</a:t>
                      </a:r>
                      <a:r>
                        <a:rPr lang="en-US" sz="1200" dirty="0" smtClean="0"/>
                        <a:t>H</a:t>
                      </a:r>
                    </a:p>
                    <a:p>
                      <a:pPr algn="ctr"/>
                      <a:r>
                        <a:rPr lang="en-US" sz="1200" dirty="0" smtClean="0"/>
                        <a:t>(150 cm)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35.6±0.74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&lt;10±10</a:t>
                      </a: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0.5±0.5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0.05±0.05</a:t>
                      </a:r>
                      <a:endParaRPr lang="en-US" sz="12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dirty="0" smtClean="0">
                          <a:sym typeface="Wingdings"/>
                        </a:rPr>
                        <a:t>10</a:t>
                      </a:r>
                      <a:r>
                        <a:rPr lang="en-US" sz="1200" baseline="30000" dirty="0" smtClean="0">
                          <a:sym typeface="Wingdings"/>
                        </a:rPr>
                        <a:t>-4</a:t>
                      </a:r>
                      <a:endParaRPr lang="en-US" sz="1200" baseline="30000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30252</TotalTime>
  <Words>1790</Words>
  <Application>Microsoft Office PowerPoint</Application>
  <PresentationFormat>On-screen Show (4:3)</PresentationFormat>
  <Paragraphs>599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MS PGothic</vt:lpstr>
      <vt:lpstr>SimSun</vt:lpstr>
      <vt:lpstr>Arial</vt:lpstr>
      <vt:lpstr>Calibri</vt:lpstr>
      <vt:lpstr>Cambria Math</vt:lpstr>
      <vt:lpstr>Courier New</vt:lpstr>
      <vt:lpstr>Times</vt:lpstr>
      <vt:lpstr>Times New Roman</vt:lpstr>
      <vt:lpstr>Wingdings</vt:lpstr>
      <vt:lpstr>Ops Review 2010</vt:lpstr>
      <vt:lpstr>Equation</vt:lpstr>
      <vt:lpstr>Microsoft Equation 3.0</vt:lpstr>
      <vt:lpstr>PowerPoint Presentation</vt:lpstr>
      <vt:lpstr>Parity Violation</vt:lpstr>
      <vt:lpstr>Parity Reversal</vt:lpstr>
      <vt:lpstr>Experimental Techniques</vt:lpstr>
      <vt:lpstr>Pockels Cell</vt:lpstr>
      <vt:lpstr>Helicity Correlated Beam Properties</vt:lpstr>
      <vt:lpstr>PQB Requirements at CEBAF</vt:lpstr>
      <vt:lpstr>PowerPoint Presentation</vt:lpstr>
      <vt:lpstr>PowerPoint Presentation</vt:lpstr>
      <vt:lpstr>PQB Requirements at JLEIC</vt:lpstr>
      <vt:lpstr>JLEIC</vt:lpstr>
      <vt:lpstr>JLEIC Polarized Source</vt:lpstr>
      <vt:lpstr>Time Structure of Polarized e- Injection</vt:lpstr>
      <vt:lpstr>Collider Ring Issues</vt:lpstr>
      <vt:lpstr>Polarized ions, non-polarized Electrons?</vt:lpstr>
      <vt:lpstr>Example</vt:lpstr>
      <vt:lpstr>Summary</vt:lpstr>
      <vt:lpstr>APPENDIX I: Report of the Community Review of EIC Accelerator R&amp;D</vt:lpstr>
      <vt:lpstr>G. Injectors</vt:lpstr>
      <vt:lpstr>K. Polarization Manipulation</vt:lpstr>
      <vt:lpstr>APPENDIX II: Electronic Cross-talk &amp; Ground Loop Elimination in CEBAF Injector</vt:lpstr>
      <vt:lpstr>Electronic Cross-talk &amp; Ground Loop Elimination in Injector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1475</cp:revision>
  <cp:lastPrinted>2014-01-09T17:51:36Z</cp:lastPrinted>
  <dcterms:created xsi:type="dcterms:W3CDTF">2010-09-20T13:48:43Z</dcterms:created>
  <dcterms:modified xsi:type="dcterms:W3CDTF">2017-04-06T20:20:46Z</dcterms:modified>
</cp:coreProperties>
</file>