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498" r:id="rId2"/>
    <p:sldId id="516" r:id="rId3"/>
    <p:sldId id="515" r:id="rId4"/>
    <p:sldId id="517" r:id="rId5"/>
    <p:sldId id="518" r:id="rId6"/>
    <p:sldId id="520" r:id="rId7"/>
    <p:sldId id="521" r:id="rId8"/>
    <p:sldId id="522" r:id="rId9"/>
    <p:sldId id="519" r:id="rId10"/>
    <p:sldId id="523" r:id="rId11"/>
    <p:sldId id="525" r:id="rId12"/>
    <p:sldId id="499" r:id="rId13"/>
    <p:sldId id="500" r:id="rId14"/>
    <p:sldId id="524" r:id="rId15"/>
    <p:sldId id="526" r:id="rId16"/>
    <p:sldId id="535" r:id="rId17"/>
    <p:sldId id="534" r:id="rId18"/>
    <p:sldId id="505" r:id="rId19"/>
    <p:sldId id="501" r:id="rId20"/>
    <p:sldId id="503" r:id="rId21"/>
    <p:sldId id="533" r:id="rId22"/>
    <p:sldId id="529" r:id="rId23"/>
    <p:sldId id="530" r:id="rId24"/>
    <p:sldId id="531" r:id="rId25"/>
    <p:sldId id="532" r:id="rId26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8">
          <p15:clr>
            <a:srgbClr val="A4A3A4"/>
          </p15:clr>
        </p15:guide>
        <p15:guide id="2" pos="287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9FF99"/>
    <a:srgbClr val="CCFF99"/>
    <a:srgbClr val="FF66CC"/>
    <a:srgbClr val="FF7C80"/>
    <a:srgbClr val="40911F"/>
    <a:srgbClr val="CCFF66"/>
    <a:srgbClr val="FFCCCC"/>
    <a:srgbClr val="FFFF99"/>
    <a:srgbClr val="99FF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1333" autoAdjust="0"/>
  </p:normalViewPr>
  <p:slideViewPr>
    <p:cSldViewPr snapToGrid="0" snapToObjects="1">
      <p:cViewPr varScale="1">
        <p:scale>
          <a:sx n="67" d="100"/>
          <a:sy n="67" d="100"/>
        </p:scale>
        <p:origin x="516" y="66"/>
      </p:cViewPr>
      <p:guideLst>
        <p:guide orient="horz" pos="2298"/>
        <p:guide pos="2873"/>
      </p:guideLst>
    </p:cSldViewPr>
  </p:slideViewPr>
  <p:outlineViewPr>
    <p:cViewPr>
      <p:scale>
        <a:sx n="33" d="100"/>
        <a:sy n="33" d="100"/>
      </p:scale>
      <p:origin x="0" y="19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6EC46D-D4AE-4966-8B03-CD737D2C976F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BDF2CD-7FFB-4872-B1B1-0AC59B864257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Gain-switched Diode Laser and Fiber Amplifier</a:t>
          </a:r>
        </a:p>
      </dgm:t>
    </dgm:pt>
    <dgm:pt modelId="{F414C2E7-AF81-4EA4-A3E5-5C1382DE3442}" type="parTrans" cxnId="{BF26EF3C-1474-42EA-9FC3-13052DC0EDE1}">
      <dgm:prSet/>
      <dgm:spPr/>
      <dgm:t>
        <a:bodyPr/>
        <a:lstStyle/>
        <a:p>
          <a:endParaRPr lang="en-US"/>
        </a:p>
      </dgm:t>
    </dgm:pt>
    <dgm:pt modelId="{AA22994D-109F-421E-97A9-A20A2228F7FC}" type="sibTrans" cxnId="{BF26EF3C-1474-42EA-9FC3-13052DC0EDE1}">
      <dgm:prSet/>
      <dgm:spPr/>
      <dgm:t>
        <a:bodyPr/>
        <a:lstStyle/>
        <a:p>
          <a:endParaRPr lang="en-US"/>
        </a:p>
      </dgm:t>
    </dgm:pt>
    <dgm:pt modelId="{DAE0D0CC-DA1C-4021-A3A3-1345495715C0}" type="pres">
      <dgm:prSet presAssocID="{C16EC46D-D4AE-4966-8B03-CD737D2C976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8757F1-1E43-4CC6-AE02-46796F8AB611}" type="pres">
      <dgm:prSet presAssocID="{DDBDF2CD-7FFB-4872-B1B1-0AC59B864257}" presName="node" presStyleLbl="node1" presStyleIdx="0" presStyleCnt="1" custLinFactNeighborX="35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90E663-1A53-444B-8244-E35A2F59C658}" type="presOf" srcId="{C16EC46D-D4AE-4966-8B03-CD737D2C976F}" destId="{DAE0D0CC-DA1C-4021-A3A3-1345495715C0}" srcOrd="0" destOrd="0" presId="urn:microsoft.com/office/officeart/2005/8/layout/default#1"/>
    <dgm:cxn modelId="{BF26EF3C-1474-42EA-9FC3-13052DC0EDE1}" srcId="{C16EC46D-D4AE-4966-8B03-CD737D2C976F}" destId="{DDBDF2CD-7FFB-4872-B1B1-0AC59B864257}" srcOrd="0" destOrd="0" parTransId="{F414C2E7-AF81-4EA4-A3E5-5C1382DE3442}" sibTransId="{AA22994D-109F-421E-97A9-A20A2228F7FC}"/>
    <dgm:cxn modelId="{DD38A210-1A5F-4BE3-8821-88BBACB926C8}" type="presOf" srcId="{DDBDF2CD-7FFB-4872-B1B1-0AC59B864257}" destId="{CC8757F1-1E43-4CC6-AE02-46796F8AB611}" srcOrd="0" destOrd="0" presId="urn:microsoft.com/office/officeart/2005/8/layout/default#1"/>
    <dgm:cxn modelId="{95780731-2D99-4259-B14C-0A8C348D8B31}" type="presParOf" srcId="{DAE0D0CC-DA1C-4021-A3A3-1345495715C0}" destId="{CC8757F1-1E43-4CC6-AE02-46796F8AB611}" srcOrd="0" destOrd="0" presId="urn:microsoft.com/office/officeart/2005/8/layout/default#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8757F1-1E43-4CC6-AE02-46796F8AB611}">
      <dsp:nvSpPr>
        <dsp:cNvPr id="0" name=""/>
        <dsp:cNvSpPr/>
      </dsp:nvSpPr>
      <dsp:spPr>
        <a:xfrm>
          <a:off x="115415" y="71"/>
          <a:ext cx="1523745" cy="914247"/>
        </a:xfrm>
        <a:prstGeom prst="rect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Gain-switched Diode Laser and Fiber Amplifier</a:t>
          </a:r>
        </a:p>
      </dsp:txBody>
      <dsp:txXfrm>
        <a:off x="115415" y="71"/>
        <a:ext cx="1523745" cy="9142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917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r">
              <a:defRPr sz="1200"/>
            </a:lvl1pPr>
          </a:lstStyle>
          <a:p>
            <a:fld id="{4637A610-679B-49FF-8AF3-90DA3488E87C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917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r">
              <a:defRPr sz="1200"/>
            </a:lvl1pPr>
          </a:lstStyle>
          <a:p>
            <a:fld id="{C27C83FD-F1BC-41FE-A5E9-6BC5B599A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960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8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r">
              <a:defRPr sz="1200"/>
            </a:lvl1pPr>
          </a:lstStyle>
          <a:p>
            <a:fld id="{AEE2A098-F6E1-4EA0-A707-FFBBE20BA5BB}" type="datetimeFigureOut">
              <a:rPr lang="en-US" smtClean="0"/>
              <a:pPr/>
              <a:t>4/12/2017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0563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18" tIns="46157" rIns="92318" bIns="461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33"/>
            <a:ext cx="5547360" cy="4154805"/>
          </a:xfrm>
          <a:prstGeom prst="rect">
            <a:avLst/>
          </a:prstGeom>
        </p:spPr>
        <p:txBody>
          <a:bodyPr vert="horz" lIns="92318" tIns="46157" rIns="92318" bIns="461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8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r">
              <a:defRPr sz="1200"/>
            </a:lvl1pPr>
          </a:lstStyle>
          <a:p>
            <a:fld id="{ADB4C350-8ACE-402A-8AA1-76A8138984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58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818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493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949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346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609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897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19909"/>
            <a:ext cx="7772400" cy="25805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9151" y="907367"/>
            <a:ext cx="8447649" cy="44172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10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905" y="970672"/>
            <a:ext cx="409364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70672"/>
            <a:ext cx="3810000" cy="255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23959"/>
            <a:ext cx="3810000" cy="25251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7E07-A087-4AB8-A71E-150763CBA7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36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8897440" cy="43671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341" y="921434"/>
            <a:ext cx="420501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517" y="921434"/>
            <a:ext cx="411128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682" y="907366"/>
            <a:ext cx="4135145" cy="7263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650" y="907366"/>
            <a:ext cx="4181150" cy="7263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303682" y="1633673"/>
            <a:ext cx="4135145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05651" y="1633673"/>
            <a:ext cx="4181150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3213"/>
            <a:ext cx="3008313" cy="9709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93213"/>
            <a:ext cx="5111750" cy="53173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64165"/>
            <a:ext cx="3008313" cy="39809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81831"/>
            <a:ext cx="5486400" cy="39187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271890" y="-1104270"/>
            <a:ext cx="4417342" cy="84124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7286" y="893298"/>
            <a:ext cx="8190914" cy="4705729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906" y="922323"/>
            <a:ext cx="8897440" cy="517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2" r:id="rId9"/>
    <p:sldLayoutId id="2147483673" r:id="rId10"/>
    <p:sldLayoutId id="2147483674" r:id="rId11"/>
    <p:sldLayoutId id="2147483675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66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99FF"/>
        </a:buClr>
        <a:buFont typeface="Arial" pitchFamily="34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CC33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1.pn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8900" y="2452805"/>
            <a:ext cx="6400800" cy="1752600"/>
          </a:xfrm>
        </p:spPr>
        <p:txBody>
          <a:bodyPr/>
          <a:lstStyle/>
          <a:p>
            <a:r>
              <a:rPr lang="en-US" sz="3600" b="1" dirty="0" smtClean="0">
                <a:latin typeface="+mj-lt"/>
              </a:rPr>
              <a:t>PQB Requirements at JLEIC</a:t>
            </a:r>
            <a:endParaRPr lang="en-US" sz="3600" b="1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7223" y="5503416"/>
            <a:ext cx="2712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April 13, 2017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8366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49256"/>
            <a:ext cx="8316295" cy="1679944"/>
          </a:xfrm>
        </p:spPr>
        <p:txBody>
          <a:bodyPr/>
          <a:lstStyle/>
          <a:p>
            <a:r>
              <a:rPr lang="en-US" dirty="0" smtClean="0"/>
              <a:t>PQB Requirements at JLEIC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775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58" y="1"/>
            <a:ext cx="8664542" cy="838200"/>
          </a:xfrm>
        </p:spPr>
        <p:txBody>
          <a:bodyPr/>
          <a:lstStyle/>
          <a:p>
            <a:pPr algn="l"/>
            <a:r>
              <a:rPr lang="en-US" sz="4000" dirty="0" smtClean="0"/>
              <a:t>JLEIC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64" descr="Complex.pdf"/>
          <p:cNvPicPr>
            <a:picLocks noChangeAspect="1"/>
          </p:cNvPicPr>
          <p:nvPr/>
        </p:nvPicPr>
        <p:blipFill>
          <a:blip r:embed="rId3"/>
          <a:srcRect l="7928" t="29008" r="5040" b="23157"/>
          <a:stretch>
            <a:fillRect/>
          </a:stretch>
        </p:blipFill>
        <p:spPr bwMode="auto">
          <a:xfrm>
            <a:off x="2559050" y="1055514"/>
            <a:ext cx="6127750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Screen Shot 2015-09-30 at 3.18.44 PM.png"/>
          <p:cNvPicPr>
            <a:picLocks noChangeAspect="1"/>
          </p:cNvPicPr>
          <p:nvPr/>
        </p:nvPicPr>
        <p:blipFill>
          <a:blip r:embed="rId4"/>
          <a:srcRect l="-336" t="12532" r="-53" b="2972"/>
          <a:stretch>
            <a:fillRect/>
          </a:stretch>
        </p:blipFill>
        <p:spPr bwMode="auto">
          <a:xfrm>
            <a:off x="485474" y="4070003"/>
            <a:ext cx="58134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417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58" y="1"/>
            <a:ext cx="8664542" cy="838200"/>
          </a:xfrm>
        </p:spPr>
        <p:txBody>
          <a:bodyPr/>
          <a:lstStyle/>
          <a:p>
            <a:pPr algn="l"/>
            <a:r>
              <a:rPr lang="en-US" sz="4000" dirty="0" smtClean="0"/>
              <a:t>JLEIC Polarized Source</a:t>
            </a:r>
            <a:endParaRPr lang="en-US" sz="4000" dirty="0"/>
          </a:p>
        </p:txBody>
      </p:sp>
      <p:grpSp>
        <p:nvGrpSpPr>
          <p:cNvPr id="6" name="Group 5"/>
          <p:cNvGrpSpPr/>
          <p:nvPr/>
        </p:nvGrpSpPr>
        <p:grpSpPr>
          <a:xfrm>
            <a:off x="187360" y="945908"/>
            <a:ext cx="8966793" cy="3359350"/>
            <a:chOff x="238158" y="1162734"/>
            <a:chExt cx="8966793" cy="3359350"/>
          </a:xfrm>
        </p:grpSpPr>
        <p:cxnSp>
          <p:nvCxnSpPr>
            <p:cNvPr id="4" name="Straight Arrow Connector 3"/>
            <p:cNvCxnSpPr/>
            <p:nvPr/>
          </p:nvCxnSpPr>
          <p:spPr bwMode="auto">
            <a:xfrm>
              <a:off x="238158" y="3429000"/>
              <a:ext cx="8778842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482786" y="2501900"/>
              <a:ext cx="736600" cy="927100"/>
              <a:chOff x="533400" y="2501900"/>
              <a:chExt cx="736600" cy="927100"/>
            </a:xfrm>
          </p:grpSpPr>
          <p:cxnSp>
            <p:nvCxnSpPr>
              <p:cNvPr id="8" name="Straight Arrow Connector 7"/>
              <p:cNvCxnSpPr/>
              <p:nvPr/>
            </p:nvCxnSpPr>
            <p:spPr bwMode="auto">
              <a:xfrm flipV="1">
                <a:off x="533400" y="2501900"/>
                <a:ext cx="0" cy="9271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 bwMode="auto">
              <a:xfrm flipV="1">
                <a:off x="673100" y="2501900"/>
                <a:ext cx="0" cy="9271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 bwMode="auto">
              <a:xfrm flipV="1">
                <a:off x="1101298" y="2501900"/>
                <a:ext cx="0" cy="9271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 bwMode="auto">
              <a:xfrm flipV="1">
                <a:off x="1270000" y="2501900"/>
                <a:ext cx="0" cy="9271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/>
              <p:cNvSpPr txBox="1"/>
              <p:nvPr/>
            </p:nvSpPr>
            <p:spPr>
              <a:xfrm>
                <a:off x="673100" y="2780784"/>
                <a:ext cx="44114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…</a:t>
                </a:r>
                <a:endParaRPr lang="en-US" sz="2000" dirty="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909288" y="2501900"/>
              <a:ext cx="736600" cy="927100"/>
              <a:chOff x="533400" y="2501900"/>
              <a:chExt cx="736600" cy="927100"/>
            </a:xfrm>
          </p:grpSpPr>
          <p:cxnSp>
            <p:nvCxnSpPr>
              <p:cNvPr id="16" name="Straight Arrow Connector 15"/>
              <p:cNvCxnSpPr/>
              <p:nvPr/>
            </p:nvCxnSpPr>
            <p:spPr bwMode="auto">
              <a:xfrm flipV="1">
                <a:off x="533400" y="2501900"/>
                <a:ext cx="0" cy="9271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 bwMode="auto">
              <a:xfrm flipV="1">
                <a:off x="673100" y="2501900"/>
                <a:ext cx="0" cy="9271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 bwMode="auto">
              <a:xfrm flipV="1">
                <a:off x="1101298" y="2501900"/>
                <a:ext cx="0" cy="9271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 bwMode="auto">
              <a:xfrm flipV="1">
                <a:off x="1270000" y="2501900"/>
                <a:ext cx="0" cy="9271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673100" y="2780784"/>
                <a:ext cx="44114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…</a:t>
                </a:r>
                <a:endParaRPr lang="en-US" sz="2000" dirty="0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2501900" y="2501900"/>
              <a:ext cx="736600" cy="927100"/>
              <a:chOff x="2730500" y="2501900"/>
              <a:chExt cx="736600" cy="927100"/>
            </a:xfrm>
          </p:grpSpPr>
          <p:cxnSp>
            <p:nvCxnSpPr>
              <p:cNvPr id="22" name="Straight Arrow Connector 21"/>
              <p:cNvCxnSpPr/>
              <p:nvPr/>
            </p:nvCxnSpPr>
            <p:spPr bwMode="auto">
              <a:xfrm flipV="1">
                <a:off x="2730500" y="2501900"/>
                <a:ext cx="0" cy="927100"/>
              </a:xfrm>
              <a:prstGeom prst="straightConnector1">
                <a:avLst/>
              </a:prstGeom>
              <a:ln>
                <a:solidFill>
                  <a:srgbClr val="FF7C80"/>
                </a:solidFill>
                <a:headEnd type="arrow" w="med" len="med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 bwMode="auto">
              <a:xfrm flipV="1">
                <a:off x="2870200" y="2501900"/>
                <a:ext cx="0" cy="927100"/>
              </a:xfrm>
              <a:prstGeom prst="straightConnector1">
                <a:avLst/>
              </a:prstGeom>
              <a:ln>
                <a:solidFill>
                  <a:srgbClr val="FF7C80"/>
                </a:solidFill>
                <a:headEnd type="arrow" w="med" len="med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 bwMode="auto">
              <a:xfrm flipV="1">
                <a:off x="3298398" y="2501900"/>
                <a:ext cx="0" cy="927100"/>
              </a:xfrm>
              <a:prstGeom prst="straightConnector1">
                <a:avLst/>
              </a:prstGeom>
              <a:ln>
                <a:solidFill>
                  <a:srgbClr val="FF7C80"/>
                </a:solidFill>
                <a:headEnd type="arrow" w="med" len="med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 bwMode="auto">
              <a:xfrm flipV="1">
                <a:off x="3467100" y="2501900"/>
                <a:ext cx="0" cy="927100"/>
              </a:xfrm>
              <a:prstGeom prst="straightConnector1">
                <a:avLst/>
              </a:prstGeom>
              <a:ln>
                <a:solidFill>
                  <a:srgbClr val="FF7C80"/>
                </a:solidFill>
                <a:headEnd type="arrow" w="med" len="med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2870200" y="2780784"/>
                <a:ext cx="44114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…</a:t>
                </a:r>
                <a:endParaRPr lang="en-US" sz="2000" dirty="0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7907550" y="2502934"/>
              <a:ext cx="736600" cy="927100"/>
              <a:chOff x="2730500" y="2501900"/>
              <a:chExt cx="736600" cy="927100"/>
            </a:xfrm>
          </p:grpSpPr>
          <p:cxnSp>
            <p:nvCxnSpPr>
              <p:cNvPr id="29" name="Straight Arrow Connector 28"/>
              <p:cNvCxnSpPr/>
              <p:nvPr/>
            </p:nvCxnSpPr>
            <p:spPr bwMode="auto">
              <a:xfrm flipV="1">
                <a:off x="2730500" y="2501900"/>
                <a:ext cx="0" cy="927100"/>
              </a:xfrm>
              <a:prstGeom prst="straightConnector1">
                <a:avLst/>
              </a:prstGeom>
              <a:ln>
                <a:solidFill>
                  <a:srgbClr val="FF7C80"/>
                </a:solidFill>
                <a:headEnd type="arrow" w="med" len="med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 bwMode="auto">
              <a:xfrm flipV="1">
                <a:off x="2870200" y="2501900"/>
                <a:ext cx="0" cy="927100"/>
              </a:xfrm>
              <a:prstGeom prst="straightConnector1">
                <a:avLst/>
              </a:prstGeom>
              <a:ln>
                <a:solidFill>
                  <a:srgbClr val="FF7C80"/>
                </a:solidFill>
                <a:headEnd type="arrow" w="med" len="med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 bwMode="auto">
              <a:xfrm flipV="1">
                <a:off x="3298398" y="2501900"/>
                <a:ext cx="0" cy="927100"/>
              </a:xfrm>
              <a:prstGeom prst="straightConnector1">
                <a:avLst/>
              </a:prstGeom>
              <a:ln>
                <a:solidFill>
                  <a:srgbClr val="FF7C80"/>
                </a:solidFill>
                <a:headEnd type="arrow" w="med" len="med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 bwMode="auto">
              <a:xfrm flipV="1">
                <a:off x="3467100" y="2501900"/>
                <a:ext cx="0" cy="927100"/>
              </a:xfrm>
              <a:prstGeom prst="straightConnector1">
                <a:avLst/>
              </a:prstGeom>
              <a:ln>
                <a:solidFill>
                  <a:srgbClr val="FF7C80"/>
                </a:solidFill>
                <a:headEnd type="arrow" w="med" len="med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/>
              <p:cNvSpPr txBox="1"/>
              <p:nvPr/>
            </p:nvSpPr>
            <p:spPr>
              <a:xfrm>
                <a:off x="2870200" y="2780784"/>
                <a:ext cx="44114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…</a:t>
                </a:r>
                <a:endParaRPr lang="en-US" sz="2000" dirty="0"/>
              </a:p>
            </p:txBody>
          </p:sp>
        </p:grpSp>
        <p:cxnSp>
          <p:nvCxnSpPr>
            <p:cNvPr id="36" name="Straight Arrow Connector 35"/>
            <p:cNvCxnSpPr/>
            <p:nvPr/>
          </p:nvCxnSpPr>
          <p:spPr bwMode="auto">
            <a:xfrm>
              <a:off x="1371600" y="2965450"/>
              <a:ext cx="10287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40" name="Straight Arrow Connector 39"/>
            <p:cNvCxnSpPr/>
            <p:nvPr/>
          </p:nvCxnSpPr>
          <p:spPr bwMode="auto">
            <a:xfrm>
              <a:off x="3327400" y="2940050"/>
              <a:ext cx="24892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2" name="Left Brace 41"/>
            <p:cNvSpPr/>
            <p:nvPr/>
          </p:nvSpPr>
          <p:spPr bwMode="auto">
            <a:xfrm rot="16200000">
              <a:off x="4435936" y="2347605"/>
              <a:ext cx="275923" cy="2670786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prstClr val="black"/>
                </a:solidFill>
                <a:latin typeface="Times" pitchFamily="18" charset="0"/>
              </a:endParaRPr>
            </a:p>
          </p:txBody>
        </p:sp>
        <p:sp>
          <p:nvSpPr>
            <p:cNvPr id="43" name="Left Brace 42"/>
            <p:cNvSpPr/>
            <p:nvPr/>
          </p:nvSpPr>
          <p:spPr bwMode="auto">
            <a:xfrm rot="16200000" flipH="1">
              <a:off x="1600294" y="1498694"/>
              <a:ext cx="520700" cy="1282513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prstClr val="black"/>
                </a:solidFill>
                <a:latin typeface="Times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09101" y="1485900"/>
              <a:ext cx="20970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Helicity Reversal</a:t>
              </a:r>
              <a:endParaRPr lang="en-US" sz="2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23476" y="2501552"/>
              <a:ext cx="11721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72.07 µs</a:t>
              </a:r>
              <a:endParaRPr lang="en-US" sz="20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635178" y="3814198"/>
              <a:ext cx="206338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Damping Time</a:t>
              </a:r>
            </a:p>
            <a:p>
              <a:r>
                <a:rPr lang="en-US" sz="2000" dirty="0" smtClean="0"/>
                <a:t>3 GeV – 12 GeV</a:t>
              </a:r>
              <a:endParaRPr lang="en-US" sz="20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620455" y="2501552"/>
              <a:ext cx="20056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700 </a:t>
              </a:r>
              <a:r>
                <a:rPr lang="en-US" sz="2000" dirty="0" err="1" smtClean="0"/>
                <a:t>ms</a:t>
              </a:r>
              <a:r>
                <a:rPr lang="en-US" sz="2000" dirty="0" smtClean="0"/>
                <a:t> – 12 </a:t>
              </a:r>
              <a:r>
                <a:rPr lang="en-US" sz="2000" dirty="0" err="1" smtClean="0"/>
                <a:t>ms</a:t>
              </a:r>
              <a:endParaRPr lang="en-US" sz="2000" dirty="0"/>
            </a:p>
          </p:txBody>
        </p:sp>
        <p:cxnSp>
          <p:nvCxnSpPr>
            <p:cNvPr id="48" name="Straight Arrow Connector 47"/>
            <p:cNvCxnSpPr/>
            <p:nvPr/>
          </p:nvCxnSpPr>
          <p:spPr bwMode="auto">
            <a:xfrm>
              <a:off x="436535" y="3587750"/>
              <a:ext cx="782852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50" name="TextBox 49"/>
            <p:cNvSpPr txBox="1"/>
            <p:nvPr/>
          </p:nvSpPr>
          <p:spPr>
            <a:xfrm>
              <a:off x="290794" y="3682998"/>
              <a:ext cx="11721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3.233 µs</a:t>
              </a:r>
            </a:p>
          </p:txBody>
        </p:sp>
        <p:sp>
          <p:nvSpPr>
            <p:cNvPr id="51" name="Left Brace 50"/>
            <p:cNvSpPr/>
            <p:nvPr/>
          </p:nvSpPr>
          <p:spPr bwMode="auto">
            <a:xfrm rot="16200000" flipH="1">
              <a:off x="5996387" y="1661699"/>
              <a:ext cx="520700" cy="907769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smtClean="0">
                <a:solidFill>
                  <a:prstClr val="black"/>
                </a:solidFill>
                <a:latin typeface="Times" pitchFamily="18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446596" y="1162734"/>
              <a:ext cx="19784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Bunch Charge</a:t>
              </a:r>
            </a:p>
            <a:p>
              <a:r>
                <a:rPr lang="en-US" sz="2000" dirty="0" smtClean="0"/>
                <a:t>26 pC </a:t>
              </a:r>
              <a:r>
                <a:rPr lang="en-US" sz="2000" dirty="0"/>
                <a:t>– </a:t>
              </a:r>
              <a:r>
                <a:rPr lang="en-US" sz="2000" dirty="0" smtClean="0"/>
                <a:t>6.6 pC 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497432" y="1393568"/>
              <a:ext cx="170751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220 bunches</a:t>
              </a:r>
              <a:endParaRPr lang="en-US" sz="2000" dirty="0"/>
            </a:p>
            <a:p>
              <a:r>
                <a:rPr lang="en-US" sz="2000" dirty="0" smtClean="0"/>
                <a:t>at 68.05 MHz</a:t>
              </a:r>
            </a:p>
            <a:p>
              <a:r>
                <a:rPr lang="en-US" sz="2000" dirty="0" smtClean="0"/>
                <a:t>(14.69 ns)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2232" y="4465508"/>
            <a:ext cx="9156385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Pockels cell switching time at CEBAF today ~70 µs. Planned for Moller Exp. ~10 µs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Source rate of 68.05 MHz is 1/7</a:t>
            </a:r>
            <a:r>
              <a:rPr lang="en-US" baseline="30000" dirty="0" smtClean="0"/>
              <a:t>th</a:t>
            </a:r>
            <a:r>
              <a:rPr lang="en-US" dirty="0" smtClean="0"/>
              <a:t> Collider collision rate of 476.3 MHz (PEP-II cavities)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Harmonic number of ring is 3416 and revolution time is 7.17 </a:t>
            </a:r>
            <a:r>
              <a:rPr lang="en-US" dirty="0"/>
              <a:t>µs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Half ring is filled with one helicity (1540 bunches – 3.233 µs) and second half is filled with opposite helicity (</a:t>
            </a:r>
            <a:r>
              <a:rPr lang="en-US" dirty="0"/>
              <a:t>1540 bunches </a:t>
            </a:r>
            <a:r>
              <a:rPr lang="en-US" dirty="0" smtClean="0"/>
              <a:t>– 3.233 </a:t>
            </a:r>
            <a:r>
              <a:rPr lang="en-US" dirty="0"/>
              <a:t>µs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Two gaps between two helicities (each </a:t>
            </a:r>
            <a:r>
              <a:rPr lang="en-US" dirty="0"/>
              <a:t>0.353 </a:t>
            </a:r>
            <a:r>
              <a:rPr lang="en-US" dirty="0" smtClean="0"/>
              <a:t>µs) </a:t>
            </a:r>
            <a:r>
              <a:rPr lang="en-US" dirty="0"/>
              <a:t>allow for beam abort, ion cleaning, turning on/off </a:t>
            </a:r>
            <a:r>
              <a:rPr lang="en-US" dirty="0" smtClean="0"/>
              <a:t>injection kicker</a:t>
            </a:r>
            <a:r>
              <a:rPr lang="en-US" dirty="0"/>
              <a:t>, and </a:t>
            </a:r>
            <a:r>
              <a:rPr lang="en-US" dirty="0" smtClean="0"/>
              <a:t>detector readout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Injection cycles repeat until ring is filled to required current </a:t>
            </a:r>
          </a:p>
        </p:txBody>
      </p:sp>
    </p:spTree>
    <p:extLst>
      <p:ext uri="{BB962C8B-B14F-4D97-AF65-F5344CB8AC3E}">
        <p14:creationId xmlns:p14="http://schemas.microsoft.com/office/powerpoint/2010/main" val="422655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2"/>
          <p:cNvSpPr>
            <a:spLocks noGrp="1"/>
          </p:cNvSpPr>
          <p:nvPr>
            <p:ph type="title"/>
          </p:nvPr>
        </p:nvSpPr>
        <p:spPr>
          <a:xfrm>
            <a:off x="190500" y="0"/>
            <a:ext cx="8734425" cy="914400"/>
          </a:xfrm>
        </p:spPr>
        <p:txBody>
          <a:bodyPr/>
          <a:lstStyle/>
          <a:p>
            <a:r>
              <a:rPr lang="en-US" altLang="en-US" smtClean="0"/>
              <a:t>Time Structure of Polarized e</a:t>
            </a:r>
            <a:r>
              <a:rPr lang="en-US" altLang="en-US" baseline="30000" smtClean="0"/>
              <a:t>-</a:t>
            </a:r>
            <a:r>
              <a:rPr lang="en-US" altLang="en-US" smtClean="0"/>
              <a:t> Injection</a:t>
            </a:r>
          </a:p>
        </p:txBody>
      </p:sp>
      <p:grpSp>
        <p:nvGrpSpPr>
          <p:cNvPr id="4099" name="Group 4"/>
          <p:cNvGrpSpPr>
            <a:grpSpLocks noChangeAspect="1"/>
          </p:cNvGrpSpPr>
          <p:nvPr/>
        </p:nvGrpSpPr>
        <p:grpSpPr bwMode="auto">
          <a:xfrm>
            <a:off x="612775" y="882650"/>
            <a:ext cx="8010525" cy="2894013"/>
            <a:chOff x="0" y="-154158"/>
            <a:chExt cx="7868195" cy="2714206"/>
          </a:xfrm>
        </p:grpSpPr>
        <p:grpSp>
          <p:nvGrpSpPr>
            <p:cNvPr id="4139" name="Group 5"/>
            <p:cNvGrpSpPr>
              <a:grpSpLocks/>
            </p:cNvGrpSpPr>
            <p:nvPr/>
          </p:nvGrpSpPr>
          <p:grpSpPr bwMode="auto">
            <a:xfrm>
              <a:off x="0" y="1970823"/>
              <a:ext cx="3878401" cy="340420"/>
              <a:chOff x="0" y="1970819"/>
              <a:chExt cx="3170650" cy="340322"/>
            </a:xfrm>
          </p:grpSpPr>
          <p:sp>
            <p:nvSpPr>
              <p:cNvPr id="4259" name="Content Placeholder 6"/>
              <p:cNvSpPr txBox="1">
                <a:spLocks/>
              </p:cNvSpPr>
              <p:nvPr/>
            </p:nvSpPr>
            <p:spPr bwMode="auto">
              <a:xfrm>
                <a:off x="537143" y="1987195"/>
                <a:ext cx="2098451" cy="323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ts val="238"/>
                  </a:spcBef>
                  <a:buFontTx/>
                  <a:buNone/>
                </a:pPr>
                <a:r>
                  <a:rPr lang="en-US" altLang="en-US" sz="900">
                    <a:solidFill>
                      <a:srgbClr val="000000"/>
                    </a:solidFill>
                  </a:rPr>
                  <a:t>3416*10.5turns/476.3MHz=75.3ms   </a:t>
                </a:r>
                <a:endParaRPr lang="en-US" altLang="en-US" sz="900">
                  <a:ea typeface="SimSun" panose="02010600030101010101" pitchFamily="2" charset="-122"/>
                </a:endParaRPr>
              </a:p>
            </p:txBody>
          </p:sp>
          <p:cxnSp>
            <p:nvCxnSpPr>
              <p:cNvPr id="4260" name="Straight Arrow Connector 126"/>
              <p:cNvCxnSpPr>
                <a:cxnSpLocks noChangeShapeType="1"/>
              </p:cNvCxnSpPr>
              <p:nvPr/>
            </p:nvCxnSpPr>
            <p:spPr bwMode="auto">
              <a:xfrm flipV="1">
                <a:off x="0" y="1970819"/>
                <a:ext cx="3170650" cy="2"/>
              </a:xfrm>
              <a:prstGeom prst="straightConnector1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 type="stealth" w="med" len="lg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140" name="Group 6"/>
            <p:cNvGrpSpPr>
              <a:grpSpLocks/>
            </p:cNvGrpSpPr>
            <p:nvPr/>
          </p:nvGrpSpPr>
          <p:grpSpPr bwMode="auto">
            <a:xfrm>
              <a:off x="2697" y="565726"/>
              <a:ext cx="7772344" cy="1841377"/>
              <a:chOff x="3778" y="565706"/>
              <a:chExt cx="5438669" cy="1382479"/>
            </a:xfrm>
          </p:grpSpPr>
          <p:cxnSp>
            <p:nvCxnSpPr>
              <p:cNvPr id="124" name="Straight Arrow Connector 123"/>
              <p:cNvCxnSpPr/>
              <p:nvPr/>
            </p:nvCxnSpPr>
            <p:spPr>
              <a:xfrm flipV="1">
                <a:off x="17166" y="1540991"/>
                <a:ext cx="5424998" cy="10061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tailEnd type="triangl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258" name="Straight Arrow Connector 124"/>
              <p:cNvCxnSpPr>
                <a:cxnSpLocks noChangeShapeType="1"/>
              </p:cNvCxnSpPr>
              <p:nvPr/>
            </p:nvCxnSpPr>
            <p:spPr bwMode="auto">
              <a:xfrm flipV="1">
                <a:off x="3778" y="565706"/>
                <a:ext cx="2255" cy="1382479"/>
              </a:xfrm>
              <a:prstGeom prst="straightConnector1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141" name="Content Placeholder 6"/>
            <p:cNvSpPr txBox="1">
              <a:spLocks/>
            </p:cNvSpPr>
            <p:nvPr/>
          </p:nvSpPr>
          <p:spPr bwMode="auto">
            <a:xfrm>
              <a:off x="0" y="1094665"/>
              <a:ext cx="2152251" cy="286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ts val="188"/>
                </a:spcBef>
                <a:buFontTx/>
                <a:buNone/>
              </a:pPr>
              <a:r>
                <a:rPr lang="en-US" altLang="en-US" sz="900">
                  <a:solidFill>
                    <a:srgbClr val="002060"/>
                  </a:solidFill>
                  <a:ea typeface="SimSun" panose="02010600030101010101" pitchFamily="2" charset="-122"/>
                </a:rPr>
                <a:t>14.69 ns,  68.05 MHz (7 ring buckets</a:t>
              </a:r>
              <a:r>
                <a:rPr lang="en-US" altLang="en-US" sz="600">
                  <a:solidFill>
                    <a:srgbClr val="002060"/>
                  </a:solidFill>
                  <a:ea typeface="SimSun" panose="02010600030101010101" pitchFamily="2" charset="-122"/>
                </a:rPr>
                <a:t>)</a:t>
              </a:r>
              <a:endParaRPr lang="en-US" altLang="en-US" sz="1200">
                <a:ea typeface="SimSun" panose="02010600030101010101" pitchFamily="2" charset="-122"/>
              </a:endParaRPr>
            </a:p>
          </p:txBody>
        </p:sp>
        <p:cxnSp>
          <p:nvCxnSpPr>
            <p:cNvPr id="4142" name="Straight Arrow Connector 8"/>
            <p:cNvCxnSpPr>
              <a:cxnSpLocks noChangeShapeType="1"/>
            </p:cNvCxnSpPr>
            <p:nvPr/>
          </p:nvCxnSpPr>
          <p:spPr bwMode="auto">
            <a:xfrm>
              <a:off x="509088" y="1343847"/>
              <a:ext cx="451534" cy="0"/>
            </a:xfrm>
            <a:prstGeom prst="straightConnector1">
              <a:avLst/>
            </a:prstGeom>
            <a:noFill/>
            <a:ln w="9525" algn="ctr">
              <a:solidFill>
                <a:srgbClr val="002060"/>
              </a:solidFill>
              <a:round/>
              <a:headEnd type="stealth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3" name="Content Placeholder 2"/>
            <p:cNvSpPr txBox="1">
              <a:spLocks/>
            </p:cNvSpPr>
            <p:nvPr/>
          </p:nvSpPr>
          <p:spPr bwMode="auto">
            <a:xfrm>
              <a:off x="69853" y="703581"/>
              <a:ext cx="2472431" cy="396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ts val="188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</a:rPr>
                <a:t>220 bunches, 3.233µs</a:t>
              </a:r>
            </a:p>
            <a:p>
              <a:pPr algn="ctr">
                <a:spcBef>
                  <a:spcPts val="188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</a:rPr>
                <a:t> (I</a:t>
              </a:r>
              <a:r>
                <a:rPr lang="en-US" altLang="en-US" sz="900" baseline="-25000">
                  <a:solidFill>
                    <a:srgbClr val="000000"/>
                  </a:solidFill>
                </a:rPr>
                <a:t>ave</a:t>
              </a:r>
              <a:r>
                <a:rPr lang="en-US" altLang="en-US" sz="900">
                  <a:solidFill>
                    <a:srgbClr val="000000"/>
                  </a:solidFill>
                </a:rPr>
                <a:t>= 0.9mA @6GeV CEBAF)</a:t>
              </a:r>
            </a:p>
          </p:txBody>
        </p:sp>
        <p:cxnSp>
          <p:nvCxnSpPr>
            <p:cNvPr id="4144" name="Straight Arrow Connector 10"/>
            <p:cNvCxnSpPr>
              <a:cxnSpLocks noChangeShapeType="1"/>
            </p:cNvCxnSpPr>
            <p:nvPr/>
          </p:nvCxnSpPr>
          <p:spPr bwMode="auto">
            <a:xfrm>
              <a:off x="2278610" y="938318"/>
              <a:ext cx="379640" cy="0"/>
            </a:xfrm>
            <a:prstGeom prst="straightConnector1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Content Placeholder 2"/>
            <p:cNvSpPr txBox="1">
              <a:spLocks/>
            </p:cNvSpPr>
            <p:nvPr/>
          </p:nvSpPr>
          <p:spPr bwMode="auto">
            <a:xfrm>
              <a:off x="274436" y="347591"/>
              <a:ext cx="2134673" cy="33648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ts val="190"/>
                </a:spcBef>
                <a:spcAft>
                  <a:spcPts val="0"/>
                </a:spcAft>
                <a:defRPr/>
              </a:pPr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ea typeface="MS PGothic"/>
                  <a:cs typeface="Arial" panose="020B0604020202020204" pitchFamily="34" charset="0"/>
                </a:rPr>
                <a:t>Bunch train, up polarization</a:t>
              </a:r>
              <a:endParaRPr lang="en-US" sz="1050" dirty="0">
                <a:latin typeface="Arial" panose="020B0604020202020204" pitchFamily="34" charset="0"/>
                <a:ea typeface="SimSun"/>
                <a:cs typeface="Arial" panose="020B0604020202020204" pitchFamily="34" charset="0"/>
              </a:endParaRPr>
            </a:p>
          </p:txBody>
        </p:sp>
        <p:sp>
          <p:nvSpPr>
            <p:cNvPr id="4146" name="Content Placeholder 6"/>
            <p:cNvSpPr txBox="1">
              <a:spLocks/>
            </p:cNvSpPr>
            <p:nvPr/>
          </p:nvSpPr>
          <p:spPr bwMode="auto">
            <a:xfrm>
              <a:off x="1742518" y="1548758"/>
              <a:ext cx="539750" cy="266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ts val="238"/>
                </a:spcBef>
                <a:buFontTx/>
                <a:buNone/>
              </a:pPr>
              <a:r>
                <a:rPr lang="en-US" altLang="en-US" sz="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……</a:t>
              </a:r>
              <a:endParaRPr lang="en-US" altLang="en-US" sz="12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cxnSp>
          <p:nvCxnSpPr>
            <p:cNvPr id="4147" name="Straight Arrow Connector 13"/>
            <p:cNvCxnSpPr>
              <a:cxnSpLocks noChangeShapeType="1"/>
            </p:cNvCxnSpPr>
            <p:nvPr/>
          </p:nvCxnSpPr>
          <p:spPr bwMode="auto">
            <a:xfrm flipH="1">
              <a:off x="18741" y="941366"/>
              <a:ext cx="338137" cy="0"/>
            </a:xfrm>
            <a:prstGeom prst="straightConnector1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" name="Content Placeholder 2"/>
            <p:cNvSpPr txBox="1">
              <a:spLocks/>
            </p:cNvSpPr>
            <p:nvPr/>
          </p:nvSpPr>
          <p:spPr bwMode="auto">
            <a:xfrm>
              <a:off x="4024537" y="346101"/>
              <a:ext cx="2733441" cy="31415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ts val="190"/>
                </a:spcBef>
                <a:spcAft>
                  <a:spcPts val="0"/>
                </a:spcAft>
                <a:defRPr/>
              </a:pPr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ea typeface="MS PGothic"/>
                  <a:cs typeface="Arial" panose="020B0604020202020204" pitchFamily="34" charset="0"/>
                </a:rPr>
                <a:t>Bunch train, down polarization</a:t>
              </a:r>
              <a:endParaRPr lang="en-US" sz="1050" dirty="0">
                <a:latin typeface="Arial" panose="020B0604020202020204" pitchFamily="34" charset="0"/>
                <a:ea typeface="SimSun"/>
                <a:cs typeface="Arial" panose="020B0604020202020204" pitchFamily="34" charset="0"/>
              </a:endParaRPr>
            </a:p>
          </p:txBody>
        </p:sp>
        <p:cxnSp>
          <p:nvCxnSpPr>
            <p:cNvPr id="4149" name="Straight Arrow Connector 15"/>
            <p:cNvCxnSpPr>
              <a:cxnSpLocks noChangeShapeType="1"/>
            </p:cNvCxnSpPr>
            <p:nvPr/>
          </p:nvCxnSpPr>
          <p:spPr bwMode="auto">
            <a:xfrm flipH="1">
              <a:off x="2580122" y="1576320"/>
              <a:ext cx="1306578" cy="3048"/>
            </a:xfrm>
            <a:prstGeom prst="straightConnector1">
              <a:avLst/>
            </a:prstGeom>
            <a:noFill/>
            <a:ln w="12700" algn="ctr">
              <a:solidFill>
                <a:srgbClr val="000000"/>
              </a:solidFill>
              <a:round/>
              <a:headEnd type="stealth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50" name="TextBox 14"/>
            <p:cNvSpPr txBox="1">
              <a:spLocks noChangeArrowheads="1"/>
            </p:cNvSpPr>
            <p:nvPr/>
          </p:nvSpPr>
          <p:spPr bwMode="auto">
            <a:xfrm>
              <a:off x="2609185" y="1616598"/>
              <a:ext cx="1242430" cy="299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ea typeface="SimSun" panose="02010600030101010101" pitchFamily="2" charset="-122"/>
                </a:rPr>
                <a:t>Waiting for 72.07µs</a:t>
              </a:r>
              <a:endParaRPr lang="en-US" altLang="en-US" sz="900">
                <a:ea typeface="SimSun" panose="02010600030101010101" pitchFamily="2" charset="-122"/>
              </a:endParaRPr>
            </a:p>
          </p:txBody>
        </p:sp>
        <p:cxnSp>
          <p:nvCxnSpPr>
            <p:cNvPr id="4151" name="Straight Connector 17"/>
            <p:cNvCxnSpPr>
              <a:cxnSpLocks noChangeShapeType="1"/>
            </p:cNvCxnSpPr>
            <p:nvPr/>
          </p:nvCxnSpPr>
          <p:spPr bwMode="auto">
            <a:xfrm flipH="1">
              <a:off x="7800566" y="1330743"/>
              <a:ext cx="2342" cy="1018401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152" name="Group 18"/>
            <p:cNvGrpSpPr>
              <a:grpSpLocks/>
            </p:cNvGrpSpPr>
            <p:nvPr/>
          </p:nvGrpSpPr>
          <p:grpSpPr bwMode="auto">
            <a:xfrm>
              <a:off x="18788" y="1416436"/>
              <a:ext cx="438912" cy="463014"/>
              <a:chOff x="18788" y="1416436"/>
              <a:chExt cx="438912" cy="463014"/>
            </a:xfrm>
          </p:grpSpPr>
          <p:sp>
            <p:nvSpPr>
              <p:cNvPr id="116" name="Rectangle 115"/>
              <p:cNvSpPr/>
              <p:nvPr/>
            </p:nvSpPr>
            <p:spPr bwMode="auto">
              <a:xfrm>
                <a:off x="18711" y="1416597"/>
                <a:ext cx="60813" cy="457082"/>
              </a:xfrm>
              <a:prstGeom prst="rect">
                <a:avLst/>
              </a:prstGeom>
              <a:solidFill>
                <a:srgbClr val="333399">
                  <a:lumMod val="40000"/>
                  <a:lumOff val="60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cxnSp>
            <p:nvCxnSpPr>
              <p:cNvPr id="4250" name="Straight Arrow Connector 116"/>
              <p:cNvCxnSpPr>
                <a:cxnSpLocks noChangeShapeType="1"/>
              </p:cNvCxnSpPr>
              <p:nvPr/>
            </p:nvCxnSpPr>
            <p:spPr bwMode="auto">
              <a:xfrm flipV="1">
                <a:off x="51888" y="1444047"/>
                <a:ext cx="0" cy="365805"/>
              </a:xfrm>
              <a:prstGeom prst="straightConnector1">
                <a:avLst/>
              </a:prstGeom>
              <a:noFill/>
              <a:ln w="19050" algn="ctr">
                <a:solidFill>
                  <a:srgbClr val="9900CC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18" name="Rectangle 117"/>
              <p:cNvSpPr/>
              <p:nvPr/>
            </p:nvSpPr>
            <p:spPr bwMode="auto">
              <a:xfrm>
                <a:off x="91999" y="1422553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 bwMode="auto">
              <a:xfrm>
                <a:off x="151252" y="1422553"/>
                <a:ext cx="60812" cy="451127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 bwMode="auto">
              <a:xfrm>
                <a:off x="212064" y="1422553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21" name="Rectangle 120"/>
              <p:cNvSpPr/>
              <p:nvPr/>
            </p:nvSpPr>
            <p:spPr bwMode="auto">
              <a:xfrm>
                <a:off x="272876" y="1422553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22" name="Rectangle 121"/>
              <p:cNvSpPr/>
              <p:nvPr/>
            </p:nvSpPr>
            <p:spPr bwMode="auto">
              <a:xfrm>
                <a:off x="332130" y="1422553"/>
                <a:ext cx="60812" cy="455594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 bwMode="auto">
              <a:xfrm>
                <a:off x="397620" y="1422553"/>
                <a:ext cx="60812" cy="454104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</p:grpSp>
        <p:sp>
          <p:nvSpPr>
            <p:cNvPr id="4153" name="TextBox 17"/>
            <p:cNvSpPr txBox="1">
              <a:spLocks noChangeArrowheads="1"/>
            </p:cNvSpPr>
            <p:nvPr/>
          </p:nvSpPr>
          <p:spPr bwMode="auto">
            <a:xfrm>
              <a:off x="1738189" y="-154158"/>
              <a:ext cx="4539063" cy="396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ea typeface="SimSun" panose="02010600030101010101" pitchFamily="2" charset="-122"/>
                </a:rPr>
                <a:t>Mid-cycle 1, inject the 1</a:t>
              </a:r>
              <a:r>
                <a:rPr lang="en-US" altLang="en-US" sz="1400" baseline="30000">
                  <a:solidFill>
                    <a:srgbClr val="000000"/>
                  </a:solidFill>
                  <a:ea typeface="SimSun" panose="02010600030101010101" pitchFamily="2" charset="-122"/>
                </a:rPr>
                <a:t>st</a:t>
              </a:r>
              <a:r>
                <a:rPr lang="en-US" altLang="en-US" sz="1400">
                  <a:solidFill>
                    <a:srgbClr val="000000"/>
                  </a:solidFill>
                  <a:ea typeface="SimSun" panose="02010600030101010101" pitchFamily="2" charset="-122"/>
                </a:rPr>
                <a:t> of every 7 buckets in the ring</a:t>
              </a:r>
              <a:endParaRPr lang="en-US" altLang="en-US" sz="1400">
                <a:ea typeface="SimSun" panose="02010600030101010101" pitchFamily="2" charset="-122"/>
              </a:endParaRPr>
            </a:p>
          </p:txBody>
        </p:sp>
        <p:sp>
          <p:nvSpPr>
            <p:cNvPr id="4154" name="Content Placeholder 6"/>
            <p:cNvSpPr txBox="1">
              <a:spLocks/>
            </p:cNvSpPr>
            <p:nvPr/>
          </p:nvSpPr>
          <p:spPr bwMode="auto">
            <a:xfrm>
              <a:off x="4875027" y="1162923"/>
              <a:ext cx="969053" cy="227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ts val="213"/>
                </a:spcBef>
                <a:buFontTx/>
                <a:buNone/>
              </a:pPr>
              <a:r>
                <a:rPr lang="en-US" altLang="en-US" sz="900">
                  <a:solidFill>
                    <a:srgbClr val="C00000"/>
                  </a:solidFill>
                </a:rPr>
                <a:t>13 pC bunch</a:t>
              </a:r>
              <a:endParaRPr lang="en-US" altLang="en-US" sz="900">
                <a:ea typeface="SimSun" panose="02010600030101010101" pitchFamily="2" charset="-122"/>
              </a:endParaRPr>
            </a:p>
          </p:txBody>
        </p:sp>
        <p:cxnSp>
          <p:nvCxnSpPr>
            <p:cNvPr id="4155" name="Straight Arrow Connector 21"/>
            <p:cNvCxnSpPr>
              <a:cxnSpLocks noChangeShapeType="1"/>
            </p:cNvCxnSpPr>
            <p:nvPr/>
          </p:nvCxnSpPr>
          <p:spPr bwMode="auto">
            <a:xfrm>
              <a:off x="6217165" y="929923"/>
              <a:ext cx="379640" cy="0"/>
            </a:xfrm>
            <a:prstGeom prst="straightConnector1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56" name="Content Placeholder 6"/>
            <p:cNvSpPr txBox="1">
              <a:spLocks/>
            </p:cNvSpPr>
            <p:nvPr/>
          </p:nvSpPr>
          <p:spPr bwMode="auto">
            <a:xfrm>
              <a:off x="5673662" y="1548760"/>
              <a:ext cx="539750" cy="309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ts val="238"/>
                </a:spcBef>
                <a:buFontTx/>
                <a:buNone/>
              </a:pPr>
              <a:r>
                <a:rPr lang="en-US" altLang="en-US" sz="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……</a:t>
              </a:r>
              <a:endParaRPr lang="en-US" altLang="en-US" sz="12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cxnSp>
          <p:nvCxnSpPr>
            <p:cNvPr id="4157" name="Straight Arrow Connector 23"/>
            <p:cNvCxnSpPr>
              <a:cxnSpLocks noChangeShapeType="1"/>
            </p:cNvCxnSpPr>
            <p:nvPr/>
          </p:nvCxnSpPr>
          <p:spPr bwMode="auto">
            <a:xfrm flipH="1">
              <a:off x="3910860" y="911721"/>
              <a:ext cx="338137" cy="0"/>
            </a:xfrm>
            <a:prstGeom prst="straightConnector1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58" name="Straight Arrow Connector 24"/>
            <p:cNvCxnSpPr>
              <a:cxnSpLocks noChangeShapeType="1"/>
            </p:cNvCxnSpPr>
            <p:nvPr/>
          </p:nvCxnSpPr>
          <p:spPr bwMode="auto">
            <a:xfrm flipH="1" flipV="1">
              <a:off x="6603485" y="1540854"/>
              <a:ext cx="1188353" cy="8265"/>
            </a:xfrm>
            <a:prstGeom prst="straightConnector1">
              <a:avLst/>
            </a:prstGeom>
            <a:noFill/>
            <a:ln w="12700" algn="ctr">
              <a:solidFill>
                <a:srgbClr val="000000"/>
              </a:solidFill>
              <a:round/>
              <a:headEnd type="stealth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59" name="TextBox 26"/>
            <p:cNvSpPr txBox="1">
              <a:spLocks noChangeArrowheads="1"/>
            </p:cNvSpPr>
            <p:nvPr/>
          </p:nvSpPr>
          <p:spPr bwMode="auto">
            <a:xfrm>
              <a:off x="6470271" y="1074541"/>
              <a:ext cx="1397924" cy="467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ea typeface="SimSun" panose="02010600030101010101" pitchFamily="2" charset="-122"/>
                </a:rPr>
                <a:t>Waiting for damping 12-700ms</a:t>
              </a:r>
              <a:endParaRPr lang="en-US" altLang="en-US" sz="900">
                <a:ea typeface="SimSun" panose="02010600030101010101" pitchFamily="2" charset="-122"/>
              </a:endParaRPr>
            </a:p>
          </p:txBody>
        </p:sp>
        <p:grpSp>
          <p:nvGrpSpPr>
            <p:cNvPr id="4160" name="Group 26"/>
            <p:cNvGrpSpPr>
              <a:grpSpLocks/>
            </p:cNvGrpSpPr>
            <p:nvPr/>
          </p:nvGrpSpPr>
          <p:grpSpPr bwMode="auto">
            <a:xfrm>
              <a:off x="3886700" y="1413388"/>
              <a:ext cx="438912" cy="460248"/>
              <a:chOff x="3886700" y="1413388"/>
              <a:chExt cx="438912" cy="460248"/>
            </a:xfrm>
          </p:grpSpPr>
          <p:sp>
            <p:nvSpPr>
              <p:cNvPr id="108" name="Rectangle 107"/>
              <p:cNvSpPr/>
              <p:nvPr/>
            </p:nvSpPr>
            <p:spPr bwMode="auto">
              <a:xfrm>
                <a:off x="3887319" y="1413620"/>
                <a:ext cx="60812" cy="457082"/>
              </a:xfrm>
              <a:prstGeom prst="rect">
                <a:avLst/>
              </a:prstGeom>
              <a:solidFill>
                <a:srgbClr val="BBE0E3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cxnSp>
            <p:nvCxnSpPr>
              <p:cNvPr id="4242" name="Straight Arrow Connector 108"/>
              <p:cNvCxnSpPr>
                <a:cxnSpLocks noChangeShapeType="1"/>
              </p:cNvCxnSpPr>
              <p:nvPr/>
            </p:nvCxnSpPr>
            <p:spPr bwMode="auto">
              <a:xfrm flipV="1">
                <a:off x="3919800" y="1440999"/>
                <a:ext cx="0" cy="365805"/>
              </a:xfrm>
              <a:prstGeom prst="straightConnector1">
                <a:avLst/>
              </a:prstGeom>
              <a:noFill/>
              <a:ln w="19050" algn="ctr">
                <a:solidFill>
                  <a:srgbClr val="00B050"/>
                </a:solidFill>
                <a:round/>
                <a:headEnd type="triangle" w="med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10" name="Rectangle 109"/>
              <p:cNvSpPr/>
              <p:nvPr/>
            </p:nvSpPr>
            <p:spPr bwMode="auto">
              <a:xfrm>
                <a:off x="3960605" y="1416597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4019858" y="1413620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 bwMode="auto">
              <a:xfrm>
                <a:off x="4080671" y="1413620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 bwMode="auto">
              <a:xfrm>
                <a:off x="4141483" y="1413620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 bwMode="auto">
              <a:xfrm>
                <a:off x="4202296" y="1416597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 bwMode="auto">
              <a:xfrm>
                <a:off x="4264667" y="1416597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</p:grpSp>
        <p:grpSp>
          <p:nvGrpSpPr>
            <p:cNvPr id="4161" name="Group 27"/>
            <p:cNvGrpSpPr>
              <a:grpSpLocks/>
            </p:cNvGrpSpPr>
            <p:nvPr/>
          </p:nvGrpSpPr>
          <p:grpSpPr bwMode="auto">
            <a:xfrm>
              <a:off x="4343900" y="1413388"/>
              <a:ext cx="438912" cy="460248"/>
              <a:chOff x="4343900" y="1413388"/>
              <a:chExt cx="438912" cy="460248"/>
            </a:xfrm>
          </p:grpSpPr>
          <p:sp>
            <p:nvSpPr>
              <p:cNvPr id="100" name="Rectangle 99"/>
              <p:cNvSpPr/>
              <p:nvPr/>
            </p:nvSpPr>
            <p:spPr bwMode="auto">
              <a:xfrm>
                <a:off x="4344192" y="1413620"/>
                <a:ext cx="60813" cy="457082"/>
              </a:xfrm>
              <a:prstGeom prst="rect">
                <a:avLst/>
              </a:prstGeom>
              <a:solidFill>
                <a:srgbClr val="BBE0E3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cxnSp>
            <p:nvCxnSpPr>
              <p:cNvPr id="4234" name="Straight Arrow Connector 100"/>
              <p:cNvCxnSpPr>
                <a:cxnSpLocks noChangeShapeType="1"/>
              </p:cNvCxnSpPr>
              <p:nvPr/>
            </p:nvCxnSpPr>
            <p:spPr bwMode="auto">
              <a:xfrm flipV="1">
                <a:off x="4377000" y="1440999"/>
                <a:ext cx="0" cy="365805"/>
              </a:xfrm>
              <a:prstGeom prst="straightConnector1">
                <a:avLst/>
              </a:prstGeom>
              <a:noFill/>
              <a:ln w="19050" algn="ctr">
                <a:solidFill>
                  <a:srgbClr val="00B050"/>
                </a:solidFill>
                <a:round/>
                <a:headEnd type="triangle" w="med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02" name="Rectangle 101"/>
              <p:cNvSpPr/>
              <p:nvPr/>
            </p:nvSpPr>
            <p:spPr bwMode="auto">
              <a:xfrm>
                <a:off x="4417479" y="1416597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 bwMode="auto">
              <a:xfrm>
                <a:off x="4476732" y="1413620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 bwMode="auto">
              <a:xfrm>
                <a:off x="4537544" y="1413620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 bwMode="auto">
              <a:xfrm>
                <a:off x="4598357" y="1413620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 bwMode="auto">
              <a:xfrm>
                <a:off x="4659169" y="1415108"/>
                <a:ext cx="60813" cy="457083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 bwMode="auto">
              <a:xfrm>
                <a:off x="4721540" y="1413620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</p:grpSp>
        <p:grpSp>
          <p:nvGrpSpPr>
            <p:cNvPr id="4162" name="Group 28"/>
            <p:cNvGrpSpPr>
              <a:grpSpLocks/>
            </p:cNvGrpSpPr>
            <p:nvPr/>
          </p:nvGrpSpPr>
          <p:grpSpPr bwMode="auto">
            <a:xfrm>
              <a:off x="4801100" y="1413388"/>
              <a:ext cx="438912" cy="460248"/>
              <a:chOff x="4801100" y="1413388"/>
              <a:chExt cx="438912" cy="460248"/>
            </a:xfrm>
          </p:grpSpPr>
          <p:sp>
            <p:nvSpPr>
              <p:cNvPr id="92" name="Rectangle 91"/>
              <p:cNvSpPr/>
              <p:nvPr/>
            </p:nvSpPr>
            <p:spPr bwMode="auto">
              <a:xfrm>
                <a:off x="4801066" y="1413620"/>
                <a:ext cx="60812" cy="457082"/>
              </a:xfrm>
              <a:prstGeom prst="rect">
                <a:avLst/>
              </a:prstGeom>
              <a:solidFill>
                <a:srgbClr val="BBE0E3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cxnSp>
            <p:nvCxnSpPr>
              <p:cNvPr id="4226" name="Straight Arrow Connector 92"/>
              <p:cNvCxnSpPr>
                <a:cxnSpLocks noChangeShapeType="1"/>
              </p:cNvCxnSpPr>
              <p:nvPr/>
            </p:nvCxnSpPr>
            <p:spPr bwMode="auto">
              <a:xfrm flipV="1">
                <a:off x="4834200" y="1440999"/>
                <a:ext cx="0" cy="365805"/>
              </a:xfrm>
              <a:prstGeom prst="straightConnector1">
                <a:avLst/>
              </a:prstGeom>
              <a:noFill/>
              <a:ln w="19050" algn="ctr">
                <a:solidFill>
                  <a:srgbClr val="00B050"/>
                </a:solidFill>
                <a:round/>
                <a:headEnd type="triangle" w="med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94" name="Rectangle 93"/>
              <p:cNvSpPr/>
              <p:nvPr/>
            </p:nvSpPr>
            <p:spPr bwMode="auto">
              <a:xfrm>
                <a:off x="4874352" y="1416597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 bwMode="auto">
              <a:xfrm>
                <a:off x="4933605" y="1413620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 bwMode="auto">
              <a:xfrm>
                <a:off x="4994418" y="1413620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 bwMode="auto">
              <a:xfrm>
                <a:off x="5055230" y="1413620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 bwMode="auto">
              <a:xfrm>
                <a:off x="5116043" y="1415108"/>
                <a:ext cx="62372" cy="457083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 bwMode="auto">
              <a:xfrm>
                <a:off x="5179973" y="1413620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</p:grpSp>
        <p:grpSp>
          <p:nvGrpSpPr>
            <p:cNvPr id="4163" name="Group 29"/>
            <p:cNvGrpSpPr>
              <a:grpSpLocks/>
            </p:cNvGrpSpPr>
            <p:nvPr/>
          </p:nvGrpSpPr>
          <p:grpSpPr bwMode="auto">
            <a:xfrm>
              <a:off x="5258300" y="1413388"/>
              <a:ext cx="438912" cy="460248"/>
              <a:chOff x="5258300" y="1413388"/>
              <a:chExt cx="438912" cy="460248"/>
            </a:xfrm>
          </p:grpSpPr>
          <p:sp>
            <p:nvSpPr>
              <p:cNvPr id="84" name="Rectangle 83"/>
              <p:cNvSpPr/>
              <p:nvPr/>
            </p:nvSpPr>
            <p:spPr bwMode="auto">
              <a:xfrm>
                <a:off x="5257938" y="1413620"/>
                <a:ext cx="60813" cy="457082"/>
              </a:xfrm>
              <a:prstGeom prst="rect">
                <a:avLst/>
              </a:prstGeom>
              <a:solidFill>
                <a:srgbClr val="BBE0E3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cxnSp>
            <p:nvCxnSpPr>
              <p:cNvPr id="4218" name="Straight Arrow Connector 84"/>
              <p:cNvCxnSpPr>
                <a:cxnSpLocks noChangeShapeType="1"/>
              </p:cNvCxnSpPr>
              <p:nvPr/>
            </p:nvCxnSpPr>
            <p:spPr bwMode="auto">
              <a:xfrm flipV="1">
                <a:off x="5291400" y="1440999"/>
                <a:ext cx="0" cy="365805"/>
              </a:xfrm>
              <a:prstGeom prst="straightConnector1">
                <a:avLst/>
              </a:prstGeom>
              <a:noFill/>
              <a:ln w="19050" algn="ctr">
                <a:solidFill>
                  <a:srgbClr val="00B050"/>
                </a:solidFill>
                <a:round/>
                <a:headEnd type="triangle" w="med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86" name="Rectangle 85"/>
              <p:cNvSpPr/>
              <p:nvPr/>
            </p:nvSpPr>
            <p:spPr bwMode="auto">
              <a:xfrm>
                <a:off x="5331225" y="1416597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 bwMode="auto">
              <a:xfrm>
                <a:off x="5390478" y="1413620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 bwMode="auto">
              <a:xfrm>
                <a:off x="5451290" y="1413620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 bwMode="auto">
              <a:xfrm>
                <a:off x="5512103" y="1413620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 bwMode="auto">
              <a:xfrm>
                <a:off x="5572915" y="1415108"/>
                <a:ext cx="62372" cy="457083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 bwMode="auto">
              <a:xfrm>
                <a:off x="5636846" y="1413620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</p:grpSp>
        <p:grpSp>
          <p:nvGrpSpPr>
            <p:cNvPr id="4164" name="Group 30"/>
            <p:cNvGrpSpPr>
              <a:grpSpLocks/>
            </p:cNvGrpSpPr>
            <p:nvPr/>
          </p:nvGrpSpPr>
          <p:grpSpPr bwMode="auto">
            <a:xfrm>
              <a:off x="6177327" y="1406846"/>
              <a:ext cx="438912" cy="473578"/>
              <a:chOff x="6177327" y="1406846"/>
              <a:chExt cx="438912" cy="473578"/>
            </a:xfrm>
          </p:grpSpPr>
          <p:sp>
            <p:nvSpPr>
              <p:cNvPr id="76" name="Rectangle 75"/>
              <p:cNvSpPr/>
              <p:nvPr/>
            </p:nvSpPr>
            <p:spPr bwMode="auto">
              <a:xfrm>
                <a:off x="6177921" y="1406175"/>
                <a:ext cx="60813" cy="458571"/>
              </a:xfrm>
              <a:prstGeom prst="rect">
                <a:avLst/>
              </a:prstGeom>
              <a:solidFill>
                <a:srgbClr val="BBE0E3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cxnSp>
            <p:nvCxnSpPr>
              <p:cNvPr id="4210" name="Straight Arrow Connector 76"/>
              <p:cNvCxnSpPr>
                <a:cxnSpLocks noChangeShapeType="1"/>
              </p:cNvCxnSpPr>
              <p:nvPr/>
            </p:nvCxnSpPr>
            <p:spPr bwMode="auto">
              <a:xfrm flipV="1">
                <a:off x="6210426" y="1449861"/>
                <a:ext cx="0" cy="365805"/>
              </a:xfrm>
              <a:prstGeom prst="straightConnector1">
                <a:avLst/>
              </a:prstGeom>
              <a:noFill/>
              <a:ln w="19050" algn="ctr">
                <a:solidFill>
                  <a:srgbClr val="00B050"/>
                </a:solidFill>
                <a:round/>
                <a:headEnd type="triangle" w="med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8" name="Rectangle 77"/>
              <p:cNvSpPr/>
              <p:nvPr/>
            </p:nvSpPr>
            <p:spPr bwMode="auto">
              <a:xfrm>
                <a:off x="6254327" y="1422553"/>
                <a:ext cx="57693" cy="451126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 bwMode="auto">
              <a:xfrm>
                <a:off x="6310462" y="1421064"/>
                <a:ext cx="60812" cy="458571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6371273" y="1421064"/>
                <a:ext cx="60813" cy="458571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 bwMode="auto">
              <a:xfrm>
                <a:off x="6432086" y="1421064"/>
                <a:ext cx="60812" cy="458571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 bwMode="auto">
              <a:xfrm>
                <a:off x="6492898" y="1422553"/>
                <a:ext cx="60813" cy="458571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6555270" y="1421064"/>
                <a:ext cx="60813" cy="458571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</p:grpSp>
        <p:cxnSp>
          <p:nvCxnSpPr>
            <p:cNvPr id="4165" name="Straight Arrow Connector 31"/>
            <p:cNvCxnSpPr>
              <a:cxnSpLocks noChangeShapeType="1"/>
            </p:cNvCxnSpPr>
            <p:nvPr/>
          </p:nvCxnSpPr>
          <p:spPr bwMode="auto">
            <a:xfrm flipH="1" flipV="1">
              <a:off x="5299386" y="1572074"/>
              <a:ext cx="243574" cy="235"/>
            </a:xfrm>
            <a:prstGeom prst="straightConnector1">
              <a:avLst/>
            </a:prstGeom>
            <a:noFill/>
            <a:ln w="9525" algn="ctr">
              <a:solidFill>
                <a:srgbClr val="C000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66" name="Straight Arrow Connector 32"/>
            <p:cNvCxnSpPr>
              <a:cxnSpLocks noChangeShapeType="1"/>
            </p:cNvCxnSpPr>
            <p:nvPr/>
          </p:nvCxnSpPr>
          <p:spPr bwMode="auto">
            <a:xfrm>
              <a:off x="5064516" y="1570088"/>
              <a:ext cx="215899" cy="1"/>
            </a:xfrm>
            <a:prstGeom prst="straightConnector1">
              <a:avLst/>
            </a:prstGeom>
            <a:noFill/>
            <a:ln w="9525" algn="ctr">
              <a:solidFill>
                <a:srgbClr val="C000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67" name="Straight Arrow Connector 33"/>
            <p:cNvCxnSpPr>
              <a:cxnSpLocks noChangeShapeType="1"/>
            </p:cNvCxnSpPr>
            <p:nvPr/>
          </p:nvCxnSpPr>
          <p:spPr bwMode="auto">
            <a:xfrm flipH="1">
              <a:off x="2593621" y="1486370"/>
              <a:ext cx="286343" cy="0"/>
            </a:xfrm>
            <a:prstGeom prst="straightConnector1">
              <a:avLst/>
            </a:prstGeom>
            <a:noFill/>
            <a:ln w="12700" algn="ctr">
              <a:solidFill>
                <a:srgbClr val="7030A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68" name="Straight Arrow Connector 34"/>
            <p:cNvCxnSpPr>
              <a:cxnSpLocks noChangeShapeType="1"/>
            </p:cNvCxnSpPr>
            <p:nvPr/>
          </p:nvCxnSpPr>
          <p:spPr bwMode="auto">
            <a:xfrm>
              <a:off x="2239383" y="1486370"/>
              <a:ext cx="291419" cy="0"/>
            </a:xfrm>
            <a:prstGeom prst="straightConnector1">
              <a:avLst/>
            </a:prstGeom>
            <a:noFill/>
            <a:ln w="12700" algn="ctr">
              <a:solidFill>
                <a:srgbClr val="7030A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69" name="Content Placeholder 6"/>
            <p:cNvSpPr txBox="1">
              <a:spLocks/>
            </p:cNvSpPr>
            <p:nvPr/>
          </p:nvSpPr>
          <p:spPr bwMode="auto">
            <a:xfrm>
              <a:off x="1992295" y="1186926"/>
              <a:ext cx="1618478" cy="255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ts val="188"/>
                </a:spcBef>
                <a:buFontTx/>
                <a:buNone/>
              </a:pPr>
              <a:r>
                <a:rPr lang="en-US" altLang="en-US" sz="900">
                  <a:solidFill>
                    <a:srgbClr val="7030A0"/>
                  </a:solidFill>
                </a:rPr>
                <a:t>2ns,  476.3 MHz(ring freq.)</a:t>
              </a:r>
            </a:p>
          </p:txBody>
        </p:sp>
        <p:grpSp>
          <p:nvGrpSpPr>
            <p:cNvPr id="4170" name="Group 36"/>
            <p:cNvGrpSpPr>
              <a:grpSpLocks/>
            </p:cNvGrpSpPr>
            <p:nvPr/>
          </p:nvGrpSpPr>
          <p:grpSpPr bwMode="auto">
            <a:xfrm>
              <a:off x="475988" y="1416436"/>
              <a:ext cx="438912" cy="463014"/>
              <a:chOff x="475988" y="1416436"/>
              <a:chExt cx="438912" cy="463014"/>
            </a:xfrm>
          </p:grpSpPr>
          <p:sp>
            <p:nvSpPr>
              <p:cNvPr id="68" name="Rectangle 67"/>
              <p:cNvSpPr/>
              <p:nvPr/>
            </p:nvSpPr>
            <p:spPr bwMode="auto">
              <a:xfrm>
                <a:off x="475585" y="1416597"/>
                <a:ext cx="60812" cy="457082"/>
              </a:xfrm>
              <a:prstGeom prst="rect">
                <a:avLst/>
              </a:prstGeom>
              <a:solidFill>
                <a:srgbClr val="333399">
                  <a:lumMod val="40000"/>
                  <a:lumOff val="60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cxnSp>
            <p:nvCxnSpPr>
              <p:cNvPr id="4202" name="Straight Arrow Connector 68"/>
              <p:cNvCxnSpPr>
                <a:cxnSpLocks noChangeShapeType="1"/>
              </p:cNvCxnSpPr>
              <p:nvPr/>
            </p:nvCxnSpPr>
            <p:spPr bwMode="auto">
              <a:xfrm flipV="1">
                <a:off x="509088" y="1444047"/>
                <a:ext cx="0" cy="365805"/>
              </a:xfrm>
              <a:prstGeom prst="straightConnector1">
                <a:avLst/>
              </a:prstGeom>
              <a:noFill/>
              <a:ln w="19050" algn="ctr">
                <a:solidFill>
                  <a:srgbClr val="9900CC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0" name="Rectangle 69"/>
              <p:cNvSpPr/>
              <p:nvPr/>
            </p:nvSpPr>
            <p:spPr bwMode="auto">
              <a:xfrm>
                <a:off x="548872" y="1422553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608125" y="1422553"/>
                <a:ext cx="60813" cy="451127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668938" y="1422553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729749" y="1422553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789003" y="1422553"/>
                <a:ext cx="60813" cy="455594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854493" y="1422553"/>
                <a:ext cx="60813" cy="454104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</p:grpSp>
        <p:grpSp>
          <p:nvGrpSpPr>
            <p:cNvPr id="4171" name="Group 37"/>
            <p:cNvGrpSpPr>
              <a:grpSpLocks/>
            </p:cNvGrpSpPr>
            <p:nvPr/>
          </p:nvGrpSpPr>
          <p:grpSpPr bwMode="auto">
            <a:xfrm>
              <a:off x="933188" y="1416436"/>
              <a:ext cx="438912" cy="463014"/>
              <a:chOff x="933188" y="1416436"/>
              <a:chExt cx="438912" cy="463014"/>
            </a:xfrm>
          </p:grpSpPr>
          <p:sp>
            <p:nvSpPr>
              <p:cNvPr id="60" name="Rectangle 59"/>
              <p:cNvSpPr/>
              <p:nvPr/>
            </p:nvSpPr>
            <p:spPr bwMode="auto">
              <a:xfrm>
                <a:off x="932457" y="1416597"/>
                <a:ext cx="60813" cy="457082"/>
              </a:xfrm>
              <a:prstGeom prst="rect">
                <a:avLst/>
              </a:prstGeom>
              <a:solidFill>
                <a:srgbClr val="333399">
                  <a:lumMod val="40000"/>
                  <a:lumOff val="60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cxnSp>
            <p:nvCxnSpPr>
              <p:cNvPr id="4194" name="Straight Arrow Connector 60"/>
              <p:cNvCxnSpPr>
                <a:cxnSpLocks noChangeShapeType="1"/>
              </p:cNvCxnSpPr>
              <p:nvPr/>
            </p:nvCxnSpPr>
            <p:spPr bwMode="auto">
              <a:xfrm flipV="1">
                <a:off x="966288" y="1444047"/>
                <a:ext cx="0" cy="365805"/>
              </a:xfrm>
              <a:prstGeom prst="straightConnector1">
                <a:avLst/>
              </a:prstGeom>
              <a:noFill/>
              <a:ln w="19050" algn="ctr">
                <a:solidFill>
                  <a:srgbClr val="9900CC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2" name="Rectangle 61"/>
              <p:cNvSpPr/>
              <p:nvPr/>
            </p:nvSpPr>
            <p:spPr bwMode="auto">
              <a:xfrm>
                <a:off x="1005744" y="1422553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1064998" y="1422553"/>
                <a:ext cx="60812" cy="451127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1125809" y="1422553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>
                <a:off x="1186622" y="1422553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1245875" y="1422553"/>
                <a:ext cx="60812" cy="455594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1311366" y="1422553"/>
                <a:ext cx="60812" cy="454104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</p:grpSp>
        <p:grpSp>
          <p:nvGrpSpPr>
            <p:cNvPr id="4172" name="Group 38"/>
            <p:cNvGrpSpPr>
              <a:grpSpLocks/>
            </p:cNvGrpSpPr>
            <p:nvPr/>
          </p:nvGrpSpPr>
          <p:grpSpPr bwMode="auto">
            <a:xfrm>
              <a:off x="1390388" y="1416436"/>
              <a:ext cx="438912" cy="463014"/>
              <a:chOff x="1390388" y="1416436"/>
              <a:chExt cx="438912" cy="463014"/>
            </a:xfrm>
          </p:grpSpPr>
          <p:sp>
            <p:nvSpPr>
              <p:cNvPr id="52" name="Rectangle 51"/>
              <p:cNvSpPr/>
              <p:nvPr/>
            </p:nvSpPr>
            <p:spPr bwMode="auto">
              <a:xfrm>
                <a:off x="1390890" y="1416597"/>
                <a:ext cx="60813" cy="457082"/>
              </a:xfrm>
              <a:prstGeom prst="rect">
                <a:avLst/>
              </a:prstGeom>
              <a:solidFill>
                <a:srgbClr val="333399">
                  <a:lumMod val="40000"/>
                  <a:lumOff val="60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cxnSp>
            <p:nvCxnSpPr>
              <p:cNvPr id="4186" name="Straight Arrow Connector 52"/>
              <p:cNvCxnSpPr>
                <a:cxnSpLocks noChangeShapeType="1"/>
              </p:cNvCxnSpPr>
              <p:nvPr/>
            </p:nvCxnSpPr>
            <p:spPr bwMode="auto">
              <a:xfrm flipV="1">
                <a:off x="1423488" y="1444047"/>
                <a:ext cx="0" cy="365805"/>
              </a:xfrm>
              <a:prstGeom prst="straightConnector1">
                <a:avLst/>
              </a:prstGeom>
              <a:noFill/>
              <a:ln w="19050" algn="ctr">
                <a:solidFill>
                  <a:srgbClr val="9900CC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4" name="Rectangle 53"/>
              <p:cNvSpPr/>
              <p:nvPr/>
            </p:nvSpPr>
            <p:spPr bwMode="auto">
              <a:xfrm>
                <a:off x="1464177" y="1422553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1523430" y="1422553"/>
                <a:ext cx="60812" cy="451127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 bwMode="auto">
              <a:xfrm>
                <a:off x="1584242" y="1422553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 bwMode="auto">
              <a:xfrm>
                <a:off x="1645055" y="1422553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 bwMode="auto">
              <a:xfrm>
                <a:off x="1704308" y="1422553"/>
                <a:ext cx="60812" cy="455594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 bwMode="auto">
              <a:xfrm>
                <a:off x="1768239" y="1422553"/>
                <a:ext cx="60813" cy="454104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</p:grpSp>
        <p:grpSp>
          <p:nvGrpSpPr>
            <p:cNvPr id="4173" name="Group 39"/>
            <p:cNvGrpSpPr>
              <a:grpSpLocks/>
            </p:cNvGrpSpPr>
            <p:nvPr/>
          </p:nvGrpSpPr>
          <p:grpSpPr bwMode="auto">
            <a:xfrm>
              <a:off x="2152388" y="1416436"/>
              <a:ext cx="438912" cy="463014"/>
              <a:chOff x="2152388" y="1416436"/>
              <a:chExt cx="438912" cy="463014"/>
            </a:xfrm>
          </p:grpSpPr>
          <p:sp>
            <p:nvSpPr>
              <p:cNvPr id="44" name="Rectangle 43"/>
              <p:cNvSpPr/>
              <p:nvPr/>
            </p:nvSpPr>
            <p:spPr bwMode="auto">
              <a:xfrm>
                <a:off x="2151825" y="1416597"/>
                <a:ext cx="60813" cy="457082"/>
              </a:xfrm>
              <a:prstGeom prst="rect">
                <a:avLst/>
              </a:prstGeom>
              <a:solidFill>
                <a:srgbClr val="333399">
                  <a:lumMod val="40000"/>
                  <a:lumOff val="60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cxnSp>
            <p:nvCxnSpPr>
              <p:cNvPr id="4178" name="Straight Arrow Connector 44"/>
              <p:cNvCxnSpPr>
                <a:cxnSpLocks noChangeShapeType="1"/>
              </p:cNvCxnSpPr>
              <p:nvPr/>
            </p:nvCxnSpPr>
            <p:spPr bwMode="auto">
              <a:xfrm flipV="1">
                <a:off x="2185488" y="1444047"/>
                <a:ext cx="0" cy="365805"/>
              </a:xfrm>
              <a:prstGeom prst="straightConnector1">
                <a:avLst/>
              </a:prstGeom>
              <a:noFill/>
              <a:ln w="19050" algn="ctr">
                <a:solidFill>
                  <a:srgbClr val="9900CC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6" name="Rectangle 45"/>
              <p:cNvSpPr/>
              <p:nvPr/>
            </p:nvSpPr>
            <p:spPr bwMode="auto">
              <a:xfrm>
                <a:off x="2225112" y="1422553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 bwMode="auto">
              <a:xfrm>
                <a:off x="2284366" y="1422553"/>
                <a:ext cx="60812" cy="451127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 bwMode="auto">
              <a:xfrm>
                <a:off x="2345177" y="1422553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 bwMode="auto">
              <a:xfrm>
                <a:off x="2405990" y="1422553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 bwMode="auto">
              <a:xfrm>
                <a:off x="2465243" y="1422553"/>
                <a:ext cx="60812" cy="455594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 bwMode="auto">
              <a:xfrm>
                <a:off x="2530734" y="1422553"/>
                <a:ext cx="60812" cy="454104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</p:grpSp>
        <p:grpSp>
          <p:nvGrpSpPr>
            <p:cNvPr id="4174" name="Group 40"/>
            <p:cNvGrpSpPr>
              <a:grpSpLocks/>
            </p:cNvGrpSpPr>
            <p:nvPr/>
          </p:nvGrpSpPr>
          <p:grpSpPr bwMode="auto">
            <a:xfrm>
              <a:off x="33064" y="2235909"/>
              <a:ext cx="7741920" cy="324139"/>
              <a:chOff x="30457" y="2235868"/>
              <a:chExt cx="6329134" cy="324046"/>
            </a:xfrm>
          </p:grpSpPr>
          <p:sp>
            <p:nvSpPr>
              <p:cNvPr id="4175" name="Content Placeholder 6"/>
              <p:cNvSpPr txBox="1">
                <a:spLocks/>
              </p:cNvSpPr>
              <p:nvPr/>
            </p:nvSpPr>
            <p:spPr bwMode="auto">
              <a:xfrm>
                <a:off x="2068894" y="2235868"/>
                <a:ext cx="3458664" cy="324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9pPr>
              </a:lstStyle>
              <a:p>
                <a:pPr algn="just">
                  <a:spcBef>
                    <a:spcPts val="238"/>
                  </a:spcBef>
                  <a:buFontTx/>
                  <a:buNone/>
                </a:pPr>
                <a:r>
                  <a:rPr lang="en-US" altLang="en-US" sz="900">
                    <a:solidFill>
                      <a:srgbClr val="0000FF"/>
                    </a:solidFill>
                  </a:rPr>
                  <a:t>12-700ms, ~2× e-ring damping time at different energy</a:t>
                </a:r>
                <a:endParaRPr lang="en-US" altLang="en-US" sz="900">
                  <a:solidFill>
                    <a:srgbClr val="0000FF"/>
                  </a:solidFill>
                  <a:ea typeface="SimSun" panose="02010600030101010101" pitchFamily="2" charset="-122"/>
                </a:endParaRPr>
              </a:p>
            </p:txBody>
          </p:sp>
          <p:cxnSp>
            <p:nvCxnSpPr>
              <p:cNvPr id="4176" name="Straight Arrow Connector 42"/>
              <p:cNvCxnSpPr>
                <a:cxnSpLocks noChangeShapeType="1"/>
              </p:cNvCxnSpPr>
              <p:nvPr/>
            </p:nvCxnSpPr>
            <p:spPr bwMode="auto">
              <a:xfrm>
                <a:off x="30457" y="2254583"/>
                <a:ext cx="6329134" cy="0"/>
              </a:xfrm>
              <a:prstGeom prst="straightConnector1">
                <a:avLst/>
              </a:prstGeom>
              <a:noFill/>
              <a:ln w="9525" algn="ctr">
                <a:solidFill>
                  <a:srgbClr val="0000FF"/>
                </a:solidFill>
                <a:round/>
                <a:headEnd type="stealth" w="med" len="lg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aphicFrame>
        <p:nvGraphicFramePr>
          <p:cNvPr id="130" name="Table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411380"/>
              </p:ext>
            </p:extLst>
          </p:nvPr>
        </p:nvGraphicFramePr>
        <p:xfrm>
          <a:off x="5040029" y="4260782"/>
          <a:ext cx="3906042" cy="198379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464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57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78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6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0632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9" marR="91449" marT="45733" marB="4573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Unit</a:t>
                      </a:r>
                      <a:endParaRPr lang="en-US" sz="1200" dirty="0"/>
                    </a:p>
                  </a:txBody>
                  <a:tcPr marL="91449" marR="91449" marT="45733" marB="4573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Energy</a:t>
                      </a:r>
                      <a:r>
                        <a:rPr lang="en-US" sz="1200" baseline="0" dirty="0" smtClean="0"/>
                        <a:t> </a:t>
                      </a:r>
                      <a:endParaRPr lang="en-US" sz="1200" dirty="0"/>
                    </a:p>
                  </a:txBody>
                  <a:tcPr marL="91449" marR="91449" marT="45733" marB="4573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632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GeV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Charge per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bunch</a:t>
                      </a:r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pC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26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63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Peak current (CW)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mA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1.8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0.9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0.55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63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Pulse current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µA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0.015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0.035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0.175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63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Injection time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min.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23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0.5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28" name="Content Placeholder 1"/>
          <p:cNvSpPr>
            <a:spLocks noGrp="1"/>
          </p:cNvSpPr>
          <p:nvPr>
            <p:ph idx="1"/>
          </p:nvPr>
        </p:nvSpPr>
        <p:spPr>
          <a:xfrm>
            <a:off x="3869" y="4156539"/>
            <a:ext cx="4833520" cy="2701461"/>
          </a:xfrm>
        </p:spPr>
        <p:txBody>
          <a:bodyPr/>
          <a:lstStyle/>
          <a:p>
            <a:pPr marL="0" indent="0">
              <a:buSzPct val="100000"/>
              <a:buFontTx/>
              <a:buNone/>
              <a:defRPr/>
            </a:pPr>
            <a:r>
              <a:rPr lang="en-US" dirty="0" smtClean="0"/>
              <a:t>Note that: </a:t>
            </a:r>
          </a:p>
          <a:p>
            <a:pPr marL="182880" indent="-182880"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latin typeface="Arial" charset="0"/>
                <a:cs typeface="Arial" charset="0"/>
              </a:rPr>
              <a:t>An average injected beam current of tens-of-</a:t>
            </a:r>
            <a:r>
              <a:rPr lang="en-US" altLang="en-US" sz="1600" dirty="0" err="1" smtClean="0">
                <a:latin typeface="Arial" charset="0"/>
                <a:cs typeface="Arial" charset="0"/>
              </a:rPr>
              <a:t>nA</a:t>
            </a:r>
            <a:r>
              <a:rPr lang="en-US" altLang="en-US" sz="1600" dirty="0" smtClean="0">
                <a:latin typeface="Arial" charset="0"/>
                <a:cs typeface="Arial" charset="0"/>
              </a:rPr>
              <a:t> level (same as or lower than initial injection beam current) can </a:t>
            </a:r>
            <a:r>
              <a:rPr lang="en-US" altLang="en-US" sz="1600" dirty="0">
                <a:latin typeface="Arial" charset="0"/>
                <a:cs typeface="Arial" charset="0"/>
              </a:rPr>
              <a:t>maintain a high equilibrium polarization in </a:t>
            </a:r>
            <a:r>
              <a:rPr lang="en-US" altLang="en-US" sz="1600" dirty="0" smtClean="0">
                <a:latin typeface="Arial" charset="0"/>
                <a:cs typeface="Arial" charset="0"/>
              </a:rPr>
              <a:t>whole </a:t>
            </a:r>
            <a:r>
              <a:rPr lang="en-US" altLang="en-US" sz="1600" dirty="0">
                <a:latin typeface="Arial" charset="0"/>
                <a:cs typeface="Arial" charset="0"/>
              </a:rPr>
              <a:t>energy </a:t>
            </a:r>
            <a:r>
              <a:rPr lang="en-US" altLang="en-US" sz="1600" dirty="0" smtClean="0">
                <a:latin typeface="Arial" charset="0"/>
                <a:cs typeface="Arial" charset="0"/>
              </a:rPr>
              <a:t>range</a:t>
            </a:r>
            <a:endParaRPr lang="en-US" sz="1600" dirty="0" smtClean="0"/>
          </a:p>
          <a:p>
            <a:pPr marL="182880" indent="-182880"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Same time structure of polarized electron injection can be applied to both initial and top-off injections at a certain energy, but charge per bunch may/can vary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58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58" y="0"/>
            <a:ext cx="8664542" cy="1359567"/>
          </a:xfrm>
        </p:spPr>
        <p:txBody>
          <a:bodyPr/>
          <a:lstStyle/>
          <a:p>
            <a:pPr algn="l"/>
            <a:r>
              <a:rPr lang="en-US" sz="4000" dirty="0" smtClean="0"/>
              <a:t>Polarized ions, non-polarized Electrons?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775" y="1535172"/>
            <a:ext cx="9109161" cy="32332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Physics asymmetry is comparable: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Access different combination </a:t>
            </a:r>
            <a:r>
              <a:rPr lang="en-US" dirty="0" smtClean="0"/>
              <a:t>of weak neutral-current coupling constants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Can fill ion ring with two helicities or one helicity – may use weak solenoid to flip helicity. With one ion helicity, this solenoid maybe used to generate random flipping and delayed reporting.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Ion Ring has 1 </a:t>
            </a:r>
            <a:r>
              <a:rPr lang="en-US" dirty="0" err="1" smtClean="0"/>
              <a:t>ms</a:t>
            </a:r>
            <a:r>
              <a:rPr lang="en-US" dirty="0" smtClean="0"/>
              <a:t> to 0.1 sec spin flipping with </a:t>
            </a:r>
            <a:r>
              <a:rPr lang="en-US" dirty="0" smtClean="0"/>
              <a:t>weak </a:t>
            </a:r>
            <a:r>
              <a:rPr lang="en-US" dirty="0" smtClean="0"/>
              <a:t>solenoid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415325"/>
              </p:ext>
            </p:extLst>
          </p:nvPr>
        </p:nvGraphicFramePr>
        <p:xfrm>
          <a:off x="4136726" y="1416719"/>
          <a:ext cx="2486026" cy="614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8" name="Equation" r:id="rId4" imgW="723600" imgH="241200" progId="Equation.3">
                  <p:embed/>
                </p:oleObj>
              </mc:Choice>
              <mc:Fallback>
                <p:oleObj name="Equation" r:id="rId4" imgW="723600" imgH="241200" progId="Equation.3">
                  <p:embed/>
                  <p:pic>
                    <p:nvPicPr>
                      <p:cNvPr id="276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6726" y="1416719"/>
                        <a:ext cx="2486026" cy="614364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675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58" y="1"/>
            <a:ext cx="8664542" cy="838200"/>
          </a:xfrm>
        </p:spPr>
        <p:txBody>
          <a:bodyPr/>
          <a:lstStyle/>
          <a:p>
            <a:pPr algn="l"/>
            <a:r>
              <a:rPr lang="en-US" sz="4000" dirty="0" smtClean="0"/>
              <a:t>Collider Ring Issues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030" y="1088534"/>
            <a:ext cx="9131970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Helicity stable time is </a:t>
            </a:r>
            <a:r>
              <a:rPr lang="en-US" dirty="0"/>
              <a:t>3.233 </a:t>
            </a:r>
            <a:r>
              <a:rPr lang="en-US" dirty="0" smtClean="0"/>
              <a:t>µs and detector readout time is 0.353</a:t>
            </a:r>
            <a:r>
              <a:rPr lang="en-US" dirty="0"/>
              <a:t> µs</a:t>
            </a:r>
            <a:r>
              <a:rPr lang="en-US" dirty="0" smtClean="0"/>
              <a:t> – for CEBAF, helicity </a:t>
            </a:r>
            <a:r>
              <a:rPr lang="en-US" dirty="0"/>
              <a:t>stable time </a:t>
            </a:r>
            <a:r>
              <a:rPr lang="en-US" dirty="0" smtClean="0"/>
              <a:t>is 1 </a:t>
            </a:r>
            <a:r>
              <a:rPr lang="en-US" dirty="0" err="1" smtClean="0"/>
              <a:t>ms</a:t>
            </a:r>
            <a:r>
              <a:rPr lang="en-US" dirty="0" smtClean="0"/>
              <a:t> to 33 </a:t>
            </a:r>
            <a:r>
              <a:rPr lang="en-US" dirty="0" err="1" smtClean="0"/>
              <a:t>ms</a:t>
            </a:r>
            <a:r>
              <a:rPr lang="en-US" dirty="0" smtClean="0"/>
              <a:t> </a:t>
            </a:r>
            <a:r>
              <a:rPr lang="en-US" dirty="0"/>
              <a:t>and detector readout time </a:t>
            </a:r>
            <a:r>
              <a:rPr lang="en-US" dirty="0" smtClean="0"/>
              <a:t>is 70 µs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Electron-ion bunches collides for many hours before bunches are aborted and fresh ones are injected in rings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Continuous </a:t>
            </a:r>
            <a:r>
              <a:rPr lang="en-US" dirty="0"/>
              <a:t>t</a:t>
            </a:r>
            <a:r>
              <a:rPr lang="en-US" dirty="0" smtClean="0"/>
              <a:t>op-off  </a:t>
            </a:r>
            <a:r>
              <a:rPr lang="en-US" dirty="0"/>
              <a:t>injections </a:t>
            </a:r>
            <a:r>
              <a:rPr lang="en-US" dirty="0" smtClean="0"/>
              <a:t>will be used to apply charge feedback to zero charge asymmetry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Gear switching, where number of ion bunches is different than electron punches, is necessary – each electron bunch will interact with all ion bunches instead of one electron bunch interacts with same ion bunch all times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</a:t>
            </a:r>
            <a:r>
              <a:rPr lang="en-US" dirty="0"/>
              <a:t>random helicity flipping or delayed helicity </a:t>
            </a:r>
            <a:r>
              <a:rPr lang="en-US" dirty="0" smtClean="0"/>
              <a:t>reporting from </a:t>
            </a:r>
            <a:r>
              <a:rPr lang="en-US" dirty="0" err="1" smtClean="0"/>
              <a:t>Pockels</a:t>
            </a:r>
            <a:r>
              <a:rPr lang="en-US" smtClean="0"/>
              <a:t> </a:t>
            </a:r>
            <a:r>
              <a:rPr lang="en-US" smtClean="0"/>
              <a:t>Cell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 asked CASA to consider spin flipping in the electron ring similar to the ion ring</a:t>
            </a:r>
          </a:p>
        </p:txBody>
      </p:sp>
    </p:spTree>
    <p:extLst>
      <p:ext uri="{BB962C8B-B14F-4D97-AF65-F5344CB8AC3E}">
        <p14:creationId xmlns:p14="http://schemas.microsoft.com/office/powerpoint/2010/main" val="414034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58" y="1"/>
            <a:ext cx="8664542" cy="838200"/>
          </a:xfrm>
        </p:spPr>
        <p:txBody>
          <a:bodyPr/>
          <a:lstStyle/>
          <a:p>
            <a:pPr algn="l"/>
            <a:r>
              <a:rPr lang="en-US" sz="4000" dirty="0" smtClean="0"/>
              <a:t>Example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030" y="1286242"/>
            <a:ext cx="9131970" cy="36933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Assume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physics</a:t>
            </a:r>
            <a:r>
              <a:rPr lang="en-US" dirty="0" smtClean="0"/>
              <a:t> = 100 </a:t>
            </a:r>
            <a:r>
              <a:rPr lang="en-US" dirty="0" smtClean="0"/>
              <a:t>ppm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Charge asymmetry of 1% and detector non-</a:t>
            </a:r>
            <a:r>
              <a:rPr lang="en-US" dirty="0" err="1" smtClean="0"/>
              <a:t>linearities</a:t>
            </a:r>
            <a:r>
              <a:rPr lang="en-US" dirty="0" smtClean="0"/>
              <a:t> of 2%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Error on asymmetry is 200 ppm → must implement charge feedback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the ring is filled with one helicity – flipping of helicity is done with a solenoid, then the charge asymmetry can be very small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</a:t>
            </a:r>
            <a:r>
              <a:rPr lang="en-US" baseline="30000" dirty="0" smtClean="0"/>
              <a:t>+</a:t>
            </a:r>
            <a:r>
              <a:rPr lang="en-US" dirty="0" smtClean="0"/>
              <a:t> = 80% and P</a:t>
            </a:r>
            <a:r>
              <a:rPr lang="en-US" baseline="30000" dirty="0" smtClean="0"/>
              <a:t>–</a:t>
            </a:r>
            <a:r>
              <a:rPr lang="en-US" dirty="0" smtClean="0"/>
              <a:t> =70%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Error on asymmetry is </a:t>
            </a:r>
            <a:r>
              <a:rPr lang="en-US" dirty="0" smtClean="0"/>
              <a:t>about 13 ppm, no need for polarization feedback.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Again, with one helicity in the ring, polarization differences and depolarization can be kept very small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41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58" y="1"/>
            <a:ext cx="8664542" cy="838200"/>
          </a:xfrm>
        </p:spPr>
        <p:txBody>
          <a:bodyPr/>
          <a:lstStyle/>
          <a:p>
            <a:pPr algn="l"/>
            <a:r>
              <a:rPr lang="en-US" sz="4000" dirty="0" smtClean="0"/>
              <a:t>Summary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030" y="963419"/>
                <a:ext cx="9131970" cy="56584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Measure charge and polarization per helicity window in Collider Ring – do not assume polarization is equal for two helicities, may have different depolarization for two helicities</a:t>
                </a: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Gear Switching is very important for parity violation experiments – eliminate requirement on “helicity” correlated properties of ion beam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Measurement of parity violation asymmetry in Collider Ring is limited by:</a:t>
                </a:r>
              </a:p>
              <a:p>
                <a:pPr marL="857250" lvl="1" indent="-400050">
                  <a:buFont typeface="+mj-lt"/>
                  <a:buAutoNum type="romanUcPeriod"/>
                </a:pPr>
                <a:endParaRPr lang="en-US" dirty="0" smtClean="0"/>
              </a:p>
              <a:p>
                <a:pPr marL="857250" lvl="1" indent="-400050">
                  <a:buFont typeface="+mj-lt"/>
                  <a:buAutoNum type="romanUcPeriod"/>
                </a:pPr>
                <a:r>
                  <a:rPr lang="en-US" dirty="0" smtClean="0"/>
                  <a:t>Statistical Errors: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~1/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</m:rad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34</m:t>
                        </m:r>
                      </m:sup>
                    </m:sSup>
                  </m:oMath>
                </a14:m>
                <a:r>
                  <a:rPr lang="en-US" dirty="0" smtClean="0"/>
                  <a:t> cm</a:t>
                </a:r>
                <a:r>
                  <a:rPr lang="en-US" baseline="30000" dirty="0" smtClean="0"/>
                  <a:t>-2</a:t>
                </a:r>
                <a:r>
                  <a:rPr lang="en-US" dirty="0" smtClean="0"/>
                  <a:t> s</a:t>
                </a:r>
                <a:r>
                  <a:rPr lang="en-US" baseline="30000" dirty="0" smtClean="0"/>
                  <a:t>-1</a:t>
                </a:r>
                <a:r>
                  <a:rPr lang="en-US" dirty="0" smtClean="0"/>
                  <a:t> (compared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39</m:t>
                        </m:r>
                      </m:sup>
                    </m:sSup>
                  </m:oMath>
                </a14:m>
                <a:r>
                  <a:rPr lang="en-US" dirty="0" smtClean="0"/>
                  <a:t> at CEBAF)</a:t>
                </a:r>
              </a:p>
              <a:p>
                <a:pPr marL="857250" lvl="1" indent="-400050">
                  <a:buFont typeface="+mj-lt"/>
                  <a:buAutoNum type="romanUcPeriod"/>
                </a:pPr>
                <a:endParaRPr lang="en-US" dirty="0"/>
              </a:p>
              <a:p>
                <a:pPr marL="857250" lvl="1" indent="-400050">
                  <a:buFont typeface="+mj-lt"/>
                  <a:buAutoNum type="romanUcPeriod"/>
                </a:pPr>
                <a:r>
                  <a:rPr lang="en-US" dirty="0" smtClean="0"/>
                  <a:t>Systematic Errors: due mainly to electronics cross talk since helicities must be known in real time – no random helicity flipping or delayed helicity reporting</a:t>
                </a:r>
              </a:p>
              <a:p>
                <a:pPr marL="857250" lvl="1" indent="-400050">
                  <a:buFont typeface="+mj-lt"/>
                  <a:buAutoNum type="romanUcPeriod"/>
                </a:pPr>
                <a:endParaRPr lang="en-US" dirty="0"/>
              </a:p>
              <a:p>
                <a:pPr marL="400050" indent="-4000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Expect to measure parity violation asymmetries in Collider Ring to systematic errors of about </a:t>
                </a:r>
                <a:r>
                  <a:rPr lang="en-US" b="1" u="sng" dirty="0"/>
                  <a:t>?</a:t>
                </a:r>
                <a:r>
                  <a:rPr lang="en-US" b="1" u="sng" dirty="0" smtClean="0"/>
                  <a:t> ppm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– compared to CEBAF systematics of about </a:t>
                </a:r>
                <a:r>
                  <a:rPr lang="en-US" b="1" u="sng" dirty="0" smtClean="0"/>
                  <a:t>0.01 ppm,</a:t>
                </a:r>
                <a:r>
                  <a:rPr lang="en-US" dirty="0" smtClean="0"/>
                  <a:t> dominated by beam polarization uncertainty.</a:t>
                </a:r>
              </a:p>
              <a:p>
                <a:pPr marL="400050" indent="-400050">
                  <a:buFont typeface="Arial" panose="020B0604020202020204" pitchFamily="34" charset="0"/>
                  <a:buChar char="•"/>
                </a:pPr>
                <a:endParaRPr lang="en-US" b="1" u="sng" dirty="0"/>
              </a:p>
              <a:p>
                <a:pPr marL="400050" indent="-400050">
                  <a:buFont typeface="Arial" panose="020B0604020202020204" pitchFamily="34" charset="0"/>
                  <a:buChar char="•"/>
                </a:pPr>
                <a:r>
                  <a:rPr lang="en-US" b="1" u="sng" dirty="0" smtClean="0"/>
                  <a:t>Parity violation experiment in a collider ring has never been done before</a:t>
                </a:r>
                <a:endParaRPr lang="en-US" b="1" u="sng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0" y="963419"/>
                <a:ext cx="9131970" cy="5658408"/>
              </a:xfrm>
              <a:prstGeom prst="rect">
                <a:avLst/>
              </a:prstGeom>
              <a:blipFill>
                <a:blip r:embed="rId3"/>
                <a:stretch>
                  <a:fillRect l="-467" t="-539" r="-267" b="-8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557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49255"/>
            <a:ext cx="9144000" cy="2347209"/>
          </a:xfrm>
        </p:spPr>
        <p:txBody>
          <a:bodyPr/>
          <a:lstStyle/>
          <a:p>
            <a:r>
              <a:rPr lang="en-US" dirty="0" smtClean="0"/>
              <a:t>APPENDIX I: Report </a:t>
            </a:r>
            <a:r>
              <a:rPr lang="en-US" dirty="0"/>
              <a:t>of the Community Review of EIC Accelerator R&amp;D</a:t>
            </a:r>
          </a:p>
        </p:txBody>
      </p:sp>
    </p:spTree>
    <p:extLst>
      <p:ext uri="{BB962C8B-B14F-4D97-AF65-F5344CB8AC3E}">
        <p14:creationId xmlns:p14="http://schemas.microsoft.com/office/powerpoint/2010/main" val="136104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G. Injectors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123825" y="866774"/>
            <a:ext cx="8915400" cy="5991225"/>
          </a:xfrm>
        </p:spPr>
        <p:txBody>
          <a:bodyPr/>
          <a:lstStyle/>
          <a:p>
            <a:pPr>
              <a:buClrTx/>
              <a:buSzPct val="100000"/>
              <a:defRPr/>
            </a:pPr>
            <a:r>
              <a:rPr lang="en-US" dirty="0" smtClean="0"/>
              <a:t>Discussion :</a:t>
            </a:r>
          </a:p>
          <a:p>
            <a:pPr>
              <a:buClrTx/>
              <a:buSzPct val="100000"/>
              <a:defRPr/>
            </a:pPr>
            <a:endParaRPr lang="en-US" dirty="0"/>
          </a:p>
          <a:p>
            <a:pPr>
              <a:buClrTx/>
              <a:buSzPct val="100000"/>
              <a:defRPr/>
            </a:pPr>
            <a:endParaRPr lang="en-US" dirty="0" smtClean="0"/>
          </a:p>
          <a:p>
            <a:pPr>
              <a:buClrTx/>
              <a:buSzPct val="100000"/>
              <a:defRPr/>
            </a:pPr>
            <a:endParaRPr lang="en-US" dirty="0"/>
          </a:p>
          <a:p>
            <a:pPr>
              <a:buClrTx/>
              <a:buSzPct val="100000"/>
              <a:defRPr/>
            </a:pPr>
            <a:endParaRPr lang="en-US" dirty="0"/>
          </a:p>
          <a:p>
            <a:pPr>
              <a:buClrTx/>
              <a:buSzPct val="100000"/>
              <a:defRPr/>
            </a:pPr>
            <a:r>
              <a:rPr lang="en-US" dirty="0" smtClean="0"/>
              <a:t>Risk :</a:t>
            </a:r>
          </a:p>
          <a:p>
            <a:pPr>
              <a:buClrTx/>
              <a:buSzPct val="100000"/>
              <a:defRPr/>
            </a:pPr>
            <a:endParaRPr lang="en-US" dirty="0"/>
          </a:p>
          <a:p>
            <a:pPr>
              <a:buClrTx/>
              <a:buSzPct val="100000"/>
              <a:defRPr/>
            </a:pPr>
            <a:endParaRPr lang="en-US" dirty="0" smtClean="0"/>
          </a:p>
          <a:p>
            <a:pPr>
              <a:buClrTx/>
              <a:buSzPct val="100000"/>
              <a:defRPr/>
            </a:pPr>
            <a:endParaRPr lang="en-US" dirty="0" smtClean="0"/>
          </a:p>
          <a:p>
            <a:pPr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Recommendations : </a:t>
            </a:r>
            <a:endParaRPr lang="en-US" dirty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" y="1386656"/>
            <a:ext cx="825182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" y="3638469"/>
            <a:ext cx="8277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" y="5329896"/>
            <a:ext cx="76041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31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0" y="1090765"/>
            <a:ext cx="9144000" cy="5767235"/>
          </a:xfrm>
        </p:spPr>
        <p:txBody>
          <a:bodyPr/>
          <a:lstStyle/>
          <a:p>
            <a:pPr marL="514350" indent="-514350" eaLnBrk="0" hangingPunct="0"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514350" indent="-514350" eaLnBrk="0" hangingPunct="0"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514350" indent="-514350" eaLnBrk="0" hangingPunct="0"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514350" indent="-514350" eaLnBrk="0" hangingPunct="0"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514350" indent="-514350" eaLnBrk="0" hangingPunct="0"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514350" indent="-514350" eaLnBrk="0" hangingPunct="0">
              <a:buNone/>
              <a:defRPr/>
            </a:pPr>
            <a:endParaRPr lang="en-US" dirty="0" smtClean="0"/>
          </a:p>
          <a:p>
            <a:pPr marL="514350" indent="-514350" eaLnBrk="0" hangingPunct="0">
              <a:buNone/>
              <a:defRPr/>
            </a:pPr>
            <a:endParaRPr lang="en-US" dirty="0" smtClean="0"/>
          </a:p>
          <a:p>
            <a:pPr marL="514350" indent="-514350" eaLnBrk="0" hangingPunct="0">
              <a:buNone/>
              <a:defRPr/>
            </a:pPr>
            <a:endParaRPr lang="en-US" dirty="0" smtClean="0"/>
          </a:p>
          <a:p>
            <a:pPr marL="514350" indent="-514350" eaLnBrk="0" hangingPunct="0">
              <a:buClrTx/>
              <a:buFont typeface="Arial" pitchFamily="34" charset="0"/>
              <a:buChar char="•"/>
              <a:defRPr/>
            </a:pPr>
            <a:r>
              <a:rPr lang="en-US" dirty="0" smtClean="0"/>
              <a:t>Electromagnetic (EM) interaction is same for Right-handed and Left- handed electrons (Parity is conserved)</a:t>
            </a:r>
          </a:p>
          <a:p>
            <a:pPr marL="514350" indent="-514350" eaLnBrk="0" hangingPunct="0">
              <a:buClrTx/>
              <a:buFont typeface="Arial" pitchFamily="34" charset="0"/>
              <a:buChar char="•"/>
              <a:defRPr/>
            </a:pPr>
            <a:r>
              <a:rPr lang="en-US" dirty="0" smtClean="0"/>
              <a:t>Weak interaction is different for Right-handed and Left-handed electrons: Left-handed electrons interact weakly but Right-handed do not (Parity is violated)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Parity Violation</a:t>
            </a:r>
            <a:endParaRPr lang="en-US" sz="4000" dirty="0"/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115254"/>
              </p:ext>
            </p:extLst>
          </p:nvPr>
        </p:nvGraphicFramePr>
        <p:xfrm>
          <a:off x="504092" y="1090766"/>
          <a:ext cx="8135816" cy="30611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3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39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39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39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7301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Particle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Electric Charge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Weak Charge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30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Right/Left</a:t>
                      </a:r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Right-handed</a:t>
                      </a:r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Left-handed</a:t>
                      </a:r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301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-½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301">
                <a:tc>
                  <a:txBody>
                    <a:bodyPr/>
                    <a:lstStyle/>
                    <a:p>
                      <a:r>
                        <a:rPr lang="en-US" dirty="0" smtClean="0"/>
                        <a:t>Up</a:t>
                      </a:r>
                      <a:r>
                        <a:rPr lang="en-US" baseline="0" dirty="0" smtClean="0"/>
                        <a:t> quark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7184197"/>
                  </a:ext>
                </a:extLst>
              </a:tr>
              <a:tr h="437301">
                <a:tc>
                  <a:txBody>
                    <a:bodyPr/>
                    <a:lstStyle/>
                    <a:p>
                      <a:r>
                        <a:rPr lang="en-US" dirty="0" smtClean="0"/>
                        <a:t>Down</a:t>
                      </a:r>
                      <a:r>
                        <a:rPr lang="en-US" baseline="0" dirty="0" smtClean="0"/>
                        <a:t> quark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-⅓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819246"/>
                  </a:ext>
                </a:extLst>
              </a:tr>
              <a:tr h="437301">
                <a:tc>
                  <a:txBody>
                    <a:bodyPr/>
                    <a:lstStyle/>
                    <a:p>
                      <a:r>
                        <a:rPr lang="en-US" dirty="0" smtClean="0"/>
                        <a:t>proton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1-4sin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l-GR" baseline="0" dirty="0" smtClean="0"/>
                        <a:t>θ</a:t>
                      </a:r>
                      <a:r>
                        <a:rPr lang="en-US" baseline="-25000" dirty="0" smtClean="0"/>
                        <a:t>W</a:t>
                      </a:r>
                      <a:r>
                        <a:rPr lang="en-US" baseline="0" dirty="0" smtClean="0"/>
                        <a:t> (=0.08)</a:t>
                      </a:r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7301">
                <a:tc>
                  <a:txBody>
                    <a:bodyPr/>
                    <a:lstStyle/>
                    <a:p>
                      <a:r>
                        <a:rPr lang="en-US" dirty="0" smtClean="0"/>
                        <a:t>Neutron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22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K. Polarization Manipulation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23825" y="866774"/>
            <a:ext cx="8915400" cy="5991225"/>
          </a:xfrm>
        </p:spPr>
        <p:txBody>
          <a:bodyPr/>
          <a:lstStyle/>
          <a:p>
            <a:pPr>
              <a:buClrTx/>
              <a:buSzPct val="100000"/>
              <a:defRPr/>
            </a:pPr>
            <a:r>
              <a:rPr lang="en-US" dirty="0" smtClean="0"/>
              <a:t>Discussion :</a:t>
            </a:r>
          </a:p>
          <a:p>
            <a:pPr>
              <a:buClrTx/>
              <a:buSzPct val="100000"/>
              <a:defRPr/>
            </a:pPr>
            <a:endParaRPr lang="en-US" dirty="0"/>
          </a:p>
          <a:p>
            <a:pPr>
              <a:buClrTx/>
              <a:buSzPct val="100000"/>
              <a:defRPr/>
            </a:pPr>
            <a:endParaRPr lang="en-US" dirty="0" smtClean="0"/>
          </a:p>
          <a:p>
            <a:pPr>
              <a:buClrTx/>
              <a:buSzPct val="100000"/>
              <a:defRPr/>
            </a:pPr>
            <a:endParaRPr lang="en-US" dirty="0"/>
          </a:p>
          <a:p>
            <a:pPr>
              <a:buClrTx/>
              <a:buSzPct val="100000"/>
              <a:defRPr/>
            </a:pPr>
            <a:endParaRPr lang="en-US" dirty="0" smtClean="0"/>
          </a:p>
          <a:p>
            <a:pPr>
              <a:buClrTx/>
              <a:buSzPct val="100000"/>
              <a:defRPr/>
            </a:pPr>
            <a:endParaRPr lang="en-US" dirty="0"/>
          </a:p>
          <a:p>
            <a:pPr>
              <a:buClrTx/>
              <a:buSzPct val="100000"/>
              <a:defRPr/>
            </a:pPr>
            <a:r>
              <a:rPr lang="en-US" dirty="0" smtClean="0"/>
              <a:t>Risk :</a:t>
            </a:r>
          </a:p>
          <a:p>
            <a:pPr>
              <a:buClrTx/>
              <a:buSzPct val="100000"/>
              <a:defRPr/>
            </a:pPr>
            <a:endParaRPr lang="en-US" dirty="0"/>
          </a:p>
          <a:p>
            <a:pPr>
              <a:buClrTx/>
              <a:buSzPct val="100000"/>
              <a:defRPr/>
            </a:pPr>
            <a:endParaRPr lang="en-US" dirty="0" smtClean="0"/>
          </a:p>
          <a:p>
            <a:pPr>
              <a:buClrTx/>
              <a:buSzPct val="100000"/>
              <a:defRPr/>
            </a:pPr>
            <a:endParaRPr lang="en-US" dirty="0"/>
          </a:p>
          <a:p>
            <a:pPr>
              <a:buClrTx/>
              <a:buSzPct val="100000"/>
              <a:defRPr/>
            </a:pPr>
            <a:r>
              <a:rPr lang="en-US" dirty="0" smtClean="0"/>
              <a:t>Recommendations :  </a:t>
            </a:r>
            <a:endParaRPr lang="en-US" dirty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387477"/>
            <a:ext cx="82264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" y="1828802"/>
            <a:ext cx="83566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4025900"/>
            <a:ext cx="795655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5730873"/>
            <a:ext cx="76708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68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49255"/>
            <a:ext cx="9144000" cy="2347209"/>
          </a:xfrm>
        </p:spPr>
        <p:txBody>
          <a:bodyPr/>
          <a:lstStyle/>
          <a:p>
            <a:r>
              <a:rPr lang="en-US" dirty="0" smtClean="0"/>
              <a:t>APPENDIX II: </a:t>
            </a:r>
            <a:r>
              <a:rPr lang="en-US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E</a:t>
            </a:r>
            <a:r>
              <a:rPr lang="en-US" dirty="0" bmk="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lectronic Cross-talk &amp; Ground Loop Elimination in </a:t>
            </a:r>
            <a:r>
              <a:rPr lang="en-US" dirty="0" smtClean="0" bmk="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CEBAF Injector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5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34464"/>
          </a:xfrm>
        </p:spPr>
        <p:txBody>
          <a:bodyPr/>
          <a:lstStyle/>
          <a:p>
            <a:pPr lvl="0"/>
            <a:r>
              <a:rPr lang="en-US" sz="3600" b="1" dirty="0" smtClean="0">
                <a:solidFill>
                  <a:srgbClr val="365F91"/>
                </a:solidFill>
                <a:ea typeface="Times New Roman" pitchFamily="18" charset="0"/>
                <a:cs typeface="Times New Roman" pitchFamily="18" charset="0"/>
              </a:rPr>
              <a:t>E</a:t>
            </a:r>
            <a:r>
              <a:rPr lang="en-US" sz="3600" b="1" dirty="0" smtClean="0" bmk="">
                <a:solidFill>
                  <a:srgbClr val="365F91"/>
                </a:solidFill>
                <a:ea typeface="Times New Roman" pitchFamily="18" charset="0"/>
                <a:cs typeface="Times New Roman" pitchFamily="18" charset="0"/>
              </a:rPr>
              <a:t>lectronic Cross-talk &amp; Ground Loop Elimination in Injector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1234464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sz="1600" dirty="0" smtClean="0">
                <a:ea typeface="Calibri" pitchFamily="34" charset="0"/>
                <a:cs typeface="Times New Roman" pitchFamily="18" charset="0"/>
              </a:rPr>
              <a:t>VME Crate of Helicity Control Board is floating and powered with isolation transformer.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endParaRPr lang="en-US" sz="1600" dirty="0" smtClean="0"/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sz="1600" dirty="0" smtClean="0">
                <a:ea typeface="Calibri" pitchFamily="34" charset="0"/>
                <a:cs typeface="Times New Roman" pitchFamily="18" charset="0"/>
              </a:rPr>
              <a:t>Helicity Board generates two real time helicity signals: Helicity Flip and nHelicity Flip. Current drawn by board does not depend on helicity state.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endParaRPr lang="en-US" sz="1600" dirty="0" smtClean="0">
              <a:ea typeface="Calibri" pitchFamily="34" charset="0"/>
              <a:cs typeface="Times New Roman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sz="1600" dirty="0" smtClean="0">
                <a:ea typeface="Calibri" pitchFamily="34" charset="0"/>
                <a:cs typeface="Times New Roman" pitchFamily="18" charset="0"/>
              </a:rPr>
              <a:t>Helicity signal is generated by pseudo-random bit generator. No correlation between helicity signal and any other signal in Accelerator or in Hall.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endParaRPr lang="en-US" sz="1600" dirty="0" smtClean="0"/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sz="1600" dirty="0" smtClean="0">
                <a:ea typeface="Calibri" pitchFamily="34" charset="0"/>
                <a:cs typeface="Times New Roman" pitchFamily="18" charset="0"/>
              </a:rPr>
              <a:t>Outside world receives only Delayed Helicity signal. This signal tells what helicity was in the past so there is no knowledge of real time helicity.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endParaRPr lang="en-US" sz="1600" dirty="0" smtClean="0"/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sz="1600" dirty="0" smtClean="0">
                <a:ea typeface="Calibri" pitchFamily="34" charset="0"/>
                <a:cs typeface="Times New Roman" pitchFamily="18" charset="0"/>
              </a:rPr>
              <a:t>Helicity Magnets VME Crate which receives one of the two real time helicity signals (nHelicity Flip) is also floating and powered by isolation transformer.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endParaRPr lang="en-US" sz="1600" dirty="0" smtClean="0"/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sz="1600" dirty="0" smtClean="0">
                <a:ea typeface="Calibri" pitchFamily="34" charset="0"/>
                <a:cs typeface="Times New Roman" pitchFamily="18" charset="0"/>
              </a:rPr>
              <a:t>Real time helicity signal (Helicity Flip) that goes to Laser Hut is isolated. All electronics that can see real time helicity are floating (next slide).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endParaRPr lang="en-US" sz="1600" dirty="0" smtClean="0"/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sz="1600" dirty="0" smtClean="0">
                <a:ea typeface="Calibri" pitchFamily="34" charset="0"/>
                <a:cs typeface="Times New Roman" pitchFamily="18" charset="0"/>
              </a:rPr>
              <a:t>All helicity-correlated beam asymmetries (position, angle, charge, energy, and size – and thus </a:t>
            </a:r>
            <a:r>
              <a:rPr lang="en-US" sz="1600" smtClean="0">
                <a:ea typeface="Calibri" pitchFamily="34" charset="0"/>
                <a:cs typeface="Times New Roman" pitchFamily="18" charset="0"/>
              </a:rPr>
              <a:t>beam scraping) </a:t>
            </a:r>
            <a:r>
              <a:rPr lang="en-US" sz="1600" dirty="0" smtClean="0">
                <a:ea typeface="Calibri" pitchFamily="34" charset="0"/>
                <a:cs typeface="Times New Roman" pitchFamily="18" charset="0"/>
              </a:rPr>
              <a:t>are minimized so helicity is the only real time property of beam that </a:t>
            </a:r>
            <a:r>
              <a:rPr lang="en-US" sz="1600" smtClean="0">
                <a:ea typeface="Calibri" pitchFamily="34" charset="0"/>
                <a:cs typeface="Times New Roman" pitchFamily="18" charset="0"/>
              </a:rPr>
              <a:t>is changing.</a:t>
            </a:r>
            <a:endParaRPr lang="en-US" sz="1600" dirty="0" smtClean="0">
              <a:ea typeface="Calibri" pitchFamily="34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endParaRPr lang="en-US" sz="1600" dirty="0" smtClean="0">
              <a:ea typeface="Calibri" pitchFamily="34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sz="1600" dirty="0" smtClean="0">
                <a:ea typeface="Calibri" pitchFamily="34" charset="0"/>
                <a:cs typeface="Times New Roman" pitchFamily="18" charset="0"/>
              </a:rPr>
              <a:t>Programming of voltage setpoints of Pockels Cell and IA’s (both receive Helicity Flip signal) in Laser Hut passes through galvanic isolation card and there are no readbacks of these voltages.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7941322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Down Arrow 272"/>
          <p:cNvSpPr/>
          <p:nvPr/>
        </p:nvSpPr>
        <p:spPr>
          <a:xfrm>
            <a:off x="8229560" y="5623536"/>
            <a:ext cx="182878" cy="365756"/>
          </a:xfrm>
          <a:prstGeom prst="downArrow">
            <a:avLst>
              <a:gd name="adj1" fmla="val 0"/>
              <a:gd name="adj2" fmla="val 50000"/>
            </a:avLst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Line 117"/>
          <p:cNvSpPr>
            <a:spLocks noChangeShapeType="1"/>
          </p:cNvSpPr>
          <p:nvPr/>
        </p:nvSpPr>
        <p:spPr bwMode="auto">
          <a:xfrm>
            <a:off x="8595316" y="5623536"/>
            <a:ext cx="365756" cy="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52" name="Line 117"/>
          <p:cNvSpPr>
            <a:spLocks noChangeShapeType="1"/>
          </p:cNvSpPr>
          <p:nvPr/>
        </p:nvSpPr>
        <p:spPr bwMode="auto">
          <a:xfrm flipV="1">
            <a:off x="6675097" y="5623536"/>
            <a:ext cx="1371585" cy="274317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51" name="Line 117"/>
          <p:cNvSpPr>
            <a:spLocks noChangeShapeType="1"/>
          </p:cNvSpPr>
          <p:nvPr/>
        </p:nvSpPr>
        <p:spPr bwMode="auto">
          <a:xfrm>
            <a:off x="6675097" y="5623536"/>
            <a:ext cx="1371585" cy="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159" name="Line 117"/>
          <p:cNvSpPr>
            <a:spLocks noChangeShapeType="1"/>
          </p:cNvSpPr>
          <p:nvPr/>
        </p:nvSpPr>
        <p:spPr bwMode="auto">
          <a:xfrm>
            <a:off x="6675097" y="5349219"/>
            <a:ext cx="1387816" cy="26672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54" name="Down Arrow 253"/>
          <p:cNvSpPr/>
          <p:nvPr/>
        </p:nvSpPr>
        <p:spPr>
          <a:xfrm>
            <a:off x="1828830" y="6355048"/>
            <a:ext cx="182878" cy="365756"/>
          </a:xfrm>
          <a:prstGeom prst="downArrow">
            <a:avLst>
              <a:gd name="adj1" fmla="val 0"/>
              <a:gd name="adj2" fmla="val 50000"/>
            </a:avLst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5" name="Group 234"/>
          <p:cNvGrpSpPr/>
          <p:nvPr/>
        </p:nvGrpSpPr>
        <p:grpSpPr>
          <a:xfrm>
            <a:off x="669925" y="6405563"/>
            <a:ext cx="228600" cy="246062"/>
            <a:chOff x="669925" y="6405563"/>
            <a:chExt cx="228600" cy="246062"/>
          </a:xfrm>
        </p:grpSpPr>
        <p:sp>
          <p:nvSpPr>
            <p:cNvPr id="2098" name="Line 92"/>
            <p:cNvSpPr>
              <a:spLocks noChangeShapeType="1"/>
            </p:cNvSpPr>
            <p:nvPr/>
          </p:nvSpPr>
          <p:spPr bwMode="auto">
            <a:xfrm>
              <a:off x="803275" y="6405563"/>
              <a:ext cx="0" cy="1666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9" name="Line 93"/>
            <p:cNvSpPr>
              <a:spLocks noChangeShapeType="1"/>
            </p:cNvSpPr>
            <p:nvPr/>
          </p:nvSpPr>
          <p:spPr bwMode="auto">
            <a:xfrm>
              <a:off x="708025" y="6572250"/>
              <a:ext cx="1905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0" name="Line 94"/>
            <p:cNvSpPr>
              <a:spLocks noChangeShapeType="1"/>
            </p:cNvSpPr>
            <p:nvPr/>
          </p:nvSpPr>
          <p:spPr bwMode="auto">
            <a:xfrm flipH="1">
              <a:off x="669925" y="6572250"/>
              <a:ext cx="39688" cy="666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1" name="Line 95"/>
            <p:cNvSpPr>
              <a:spLocks noChangeShapeType="1"/>
            </p:cNvSpPr>
            <p:nvPr/>
          </p:nvSpPr>
          <p:spPr bwMode="auto">
            <a:xfrm flipH="1">
              <a:off x="757238" y="6577013"/>
              <a:ext cx="42862" cy="698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2" name="Line 96"/>
            <p:cNvSpPr>
              <a:spLocks noChangeShapeType="1"/>
            </p:cNvSpPr>
            <p:nvPr/>
          </p:nvSpPr>
          <p:spPr bwMode="auto">
            <a:xfrm flipH="1">
              <a:off x="862013" y="6577013"/>
              <a:ext cx="36512" cy="746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5943584" y="502952"/>
            <a:ext cx="2651731" cy="707886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FLOATING VME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CRATE</a:t>
            </a:r>
          </a:p>
          <a:p>
            <a:pPr algn="ctr">
              <a:spcBef>
                <a:spcPct val="50000"/>
              </a:spcBef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Helicity Control Board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182928" y="502952"/>
            <a:ext cx="4571949" cy="1723549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Normal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Grounded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VME CRATE </a:t>
            </a:r>
          </a:p>
          <a:p>
            <a:pPr>
              <a:spcBef>
                <a:spcPct val="50000"/>
              </a:spcBef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(slow status and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control - nothing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occurs at helicity flip rate)</a:t>
            </a:r>
          </a:p>
          <a:p>
            <a:pPr algn="l">
              <a:spcBef>
                <a:spcPct val="50000"/>
              </a:spcBef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16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bit DAC: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Pockels Cell (PC) ±HV setpoints (0 –  ±4000 V)</a:t>
            </a: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16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bit DAC: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Hall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B, C  Intensity Attenuator (IA) HV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setpoints</a:t>
            </a:r>
          </a:p>
          <a:p>
            <a:pPr algn="l">
              <a:spcBef>
                <a:spcPct val="50000"/>
              </a:spcBef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RS-232: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Rotating half-wave plate (RHWP)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and laser attenuators</a:t>
            </a:r>
          </a:p>
          <a:p>
            <a:pPr algn="l">
              <a:spcBef>
                <a:spcPct val="50000"/>
              </a:spcBef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Discrete Digital I/O: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Insertable half-wave plate  (IHWP)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Line 19"/>
          <p:cNvSpPr>
            <a:spLocks noChangeShapeType="1"/>
          </p:cNvSpPr>
          <p:nvPr/>
        </p:nvSpPr>
        <p:spPr bwMode="auto">
          <a:xfrm>
            <a:off x="0" y="2788927"/>
            <a:ext cx="9144000" cy="0"/>
          </a:xfrm>
          <a:prstGeom prst="line">
            <a:avLst/>
          </a:prstGeom>
          <a:noFill/>
          <a:ln w="38100" cap="rnd">
            <a:solidFill>
              <a:srgbClr val="996633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7" name="Text Box 20"/>
          <p:cNvSpPr txBox="1">
            <a:spLocks noChangeArrowheads="1"/>
          </p:cNvSpPr>
          <p:nvPr/>
        </p:nvSpPr>
        <p:spPr bwMode="auto">
          <a:xfrm>
            <a:off x="2834659" y="2423171"/>
            <a:ext cx="23577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Injector Service Building</a:t>
            </a:r>
          </a:p>
        </p:txBody>
      </p:sp>
      <p:sp>
        <p:nvSpPr>
          <p:cNvPr id="2058" name="Text Box 21"/>
          <p:cNvSpPr txBox="1">
            <a:spLocks noChangeArrowheads="1"/>
          </p:cNvSpPr>
          <p:nvPr/>
        </p:nvSpPr>
        <p:spPr bwMode="auto">
          <a:xfrm>
            <a:off x="2834659" y="2788927"/>
            <a:ext cx="2424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Injector Tunnel Laser Hut</a:t>
            </a:r>
          </a:p>
        </p:txBody>
      </p:sp>
      <p:sp>
        <p:nvSpPr>
          <p:cNvPr id="2065" name="Text Box 38"/>
          <p:cNvSpPr txBox="1">
            <a:spLocks noChangeArrowheads="1"/>
          </p:cNvSpPr>
          <p:nvPr/>
        </p:nvSpPr>
        <p:spPr bwMode="auto">
          <a:xfrm>
            <a:off x="1097318" y="3152001"/>
            <a:ext cx="3093722" cy="27699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Galvanic Analog/Digital Isolation Card</a:t>
            </a:r>
          </a:p>
        </p:txBody>
      </p:sp>
      <p:sp>
        <p:nvSpPr>
          <p:cNvPr id="2066" name="Text Box 39"/>
          <p:cNvSpPr txBox="1">
            <a:spLocks noChangeArrowheads="1"/>
          </p:cNvSpPr>
          <p:nvPr/>
        </p:nvSpPr>
        <p:spPr bwMode="auto">
          <a:xfrm>
            <a:off x="1554513" y="3611878"/>
            <a:ext cx="2285975" cy="276999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Floating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Analog/Digital 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I/O</a:t>
            </a:r>
          </a:p>
        </p:txBody>
      </p:sp>
      <p:grpSp>
        <p:nvGrpSpPr>
          <p:cNvPr id="171" name="Group 170"/>
          <p:cNvGrpSpPr/>
          <p:nvPr/>
        </p:nvGrpSpPr>
        <p:grpSpPr>
          <a:xfrm>
            <a:off x="2011708" y="3447288"/>
            <a:ext cx="1371600" cy="152400"/>
            <a:chOff x="1905000" y="3357563"/>
            <a:chExt cx="1371600" cy="152400"/>
          </a:xfrm>
        </p:grpSpPr>
        <p:sp>
          <p:nvSpPr>
            <p:cNvPr id="2067" name="Line 41"/>
            <p:cNvSpPr>
              <a:spLocks noChangeShapeType="1"/>
            </p:cNvSpPr>
            <p:nvPr/>
          </p:nvSpPr>
          <p:spPr bwMode="auto">
            <a:xfrm>
              <a:off x="1905000" y="3357563"/>
              <a:ext cx="0" cy="152400"/>
            </a:xfrm>
            <a:prstGeom prst="line">
              <a:avLst/>
            </a:prstGeom>
            <a:noFill/>
            <a:ln w="15875">
              <a:solidFill>
                <a:srgbClr val="00CC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Line 42"/>
            <p:cNvSpPr>
              <a:spLocks noChangeShapeType="1"/>
            </p:cNvSpPr>
            <p:nvPr/>
          </p:nvSpPr>
          <p:spPr bwMode="auto">
            <a:xfrm>
              <a:off x="2057400" y="3357563"/>
              <a:ext cx="0" cy="152400"/>
            </a:xfrm>
            <a:prstGeom prst="line">
              <a:avLst/>
            </a:prstGeom>
            <a:noFill/>
            <a:ln w="15875">
              <a:solidFill>
                <a:srgbClr val="00CC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Line 43"/>
            <p:cNvSpPr>
              <a:spLocks noChangeShapeType="1"/>
            </p:cNvSpPr>
            <p:nvPr/>
          </p:nvSpPr>
          <p:spPr bwMode="auto">
            <a:xfrm>
              <a:off x="2209800" y="3357563"/>
              <a:ext cx="0" cy="152400"/>
            </a:xfrm>
            <a:prstGeom prst="line">
              <a:avLst/>
            </a:prstGeom>
            <a:noFill/>
            <a:ln w="15875">
              <a:solidFill>
                <a:srgbClr val="00CC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Line 44"/>
            <p:cNvSpPr>
              <a:spLocks noChangeShapeType="1"/>
            </p:cNvSpPr>
            <p:nvPr/>
          </p:nvSpPr>
          <p:spPr bwMode="auto">
            <a:xfrm>
              <a:off x="2362200" y="3357563"/>
              <a:ext cx="0" cy="152400"/>
            </a:xfrm>
            <a:prstGeom prst="line">
              <a:avLst/>
            </a:prstGeom>
            <a:noFill/>
            <a:ln w="15875">
              <a:solidFill>
                <a:srgbClr val="00CC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Line 45"/>
            <p:cNvSpPr>
              <a:spLocks noChangeShapeType="1"/>
            </p:cNvSpPr>
            <p:nvPr/>
          </p:nvSpPr>
          <p:spPr bwMode="auto">
            <a:xfrm>
              <a:off x="2514600" y="3357563"/>
              <a:ext cx="0" cy="152400"/>
            </a:xfrm>
            <a:prstGeom prst="line">
              <a:avLst/>
            </a:prstGeom>
            <a:noFill/>
            <a:ln w="15875">
              <a:solidFill>
                <a:srgbClr val="00CC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Line 46"/>
            <p:cNvSpPr>
              <a:spLocks noChangeShapeType="1"/>
            </p:cNvSpPr>
            <p:nvPr/>
          </p:nvSpPr>
          <p:spPr bwMode="auto">
            <a:xfrm>
              <a:off x="2667000" y="3357563"/>
              <a:ext cx="0" cy="152400"/>
            </a:xfrm>
            <a:prstGeom prst="line">
              <a:avLst/>
            </a:prstGeom>
            <a:noFill/>
            <a:ln w="15875">
              <a:solidFill>
                <a:srgbClr val="00CC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Line 47"/>
            <p:cNvSpPr>
              <a:spLocks noChangeShapeType="1"/>
            </p:cNvSpPr>
            <p:nvPr/>
          </p:nvSpPr>
          <p:spPr bwMode="auto">
            <a:xfrm>
              <a:off x="2819400" y="3357563"/>
              <a:ext cx="0" cy="152400"/>
            </a:xfrm>
            <a:prstGeom prst="line">
              <a:avLst/>
            </a:prstGeom>
            <a:noFill/>
            <a:ln w="15875">
              <a:solidFill>
                <a:srgbClr val="00CC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Line 48"/>
            <p:cNvSpPr>
              <a:spLocks noChangeShapeType="1"/>
            </p:cNvSpPr>
            <p:nvPr/>
          </p:nvSpPr>
          <p:spPr bwMode="auto">
            <a:xfrm>
              <a:off x="2971800" y="3357563"/>
              <a:ext cx="0" cy="152400"/>
            </a:xfrm>
            <a:prstGeom prst="line">
              <a:avLst/>
            </a:prstGeom>
            <a:noFill/>
            <a:ln w="15875">
              <a:solidFill>
                <a:srgbClr val="00CC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Line 49"/>
            <p:cNvSpPr>
              <a:spLocks noChangeShapeType="1"/>
            </p:cNvSpPr>
            <p:nvPr/>
          </p:nvSpPr>
          <p:spPr bwMode="auto">
            <a:xfrm>
              <a:off x="3124200" y="3357563"/>
              <a:ext cx="0" cy="152400"/>
            </a:xfrm>
            <a:prstGeom prst="line">
              <a:avLst/>
            </a:prstGeom>
            <a:noFill/>
            <a:ln w="15875">
              <a:solidFill>
                <a:srgbClr val="00CC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Line 50"/>
            <p:cNvSpPr>
              <a:spLocks noChangeShapeType="1"/>
            </p:cNvSpPr>
            <p:nvPr/>
          </p:nvSpPr>
          <p:spPr bwMode="auto">
            <a:xfrm>
              <a:off x="3276600" y="3357563"/>
              <a:ext cx="0" cy="152400"/>
            </a:xfrm>
            <a:prstGeom prst="line">
              <a:avLst/>
            </a:prstGeom>
            <a:noFill/>
            <a:ln w="15875">
              <a:solidFill>
                <a:srgbClr val="00CC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78" name="Text Box 64"/>
          <p:cNvSpPr txBox="1">
            <a:spLocks noChangeArrowheads="1"/>
          </p:cNvSpPr>
          <p:nvPr/>
        </p:nvSpPr>
        <p:spPr bwMode="auto">
          <a:xfrm>
            <a:off x="1463074" y="5989292"/>
            <a:ext cx="1005829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Floating DC Power</a:t>
            </a:r>
          </a:p>
        </p:txBody>
      </p:sp>
      <p:sp>
        <p:nvSpPr>
          <p:cNvPr id="2077" name="Text Box 63"/>
          <p:cNvSpPr txBox="1">
            <a:spLocks noChangeArrowheads="1"/>
          </p:cNvSpPr>
          <p:nvPr/>
        </p:nvSpPr>
        <p:spPr bwMode="auto">
          <a:xfrm>
            <a:off x="548684" y="5989292"/>
            <a:ext cx="914400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AC Power Source</a:t>
            </a:r>
          </a:p>
        </p:txBody>
      </p:sp>
      <p:pic>
        <p:nvPicPr>
          <p:cNvPr id="2079" name="Picture 65" descr="MCj042606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928" y="5989292"/>
            <a:ext cx="436563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1" name="Text Box 71"/>
          <p:cNvSpPr txBox="1">
            <a:spLocks noChangeArrowheads="1"/>
          </p:cNvSpPr>
          <p:nvPr/>
        </p:nvSpPr>
        <p:spPr bwMode="auto">
          <a:xfrm>
            <a:off x="2743220" y="5989292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To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Floating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omponents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82" name="Text Box 72"/>
          <p:cNvSpPr txBox="1">
            <a:spLocks noChangeArrowheads="1"/>
          </p:cNvSpPr>
          <p:nvPr/>
        </p:nvSpPr>
        <p:spPr bwMode="auto">
          <a:xfrm>
            <a:off x="6038850" y="3211513"/>
            <a:ext cx="1270000" cy="58477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PC +HV Supply</a:t>
            </a:r>
            <a:endParaRPr lang="en-US" sz="1600" b="1" u="sng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90" name="Text Box 81"/>
          <p:cNvSpPr txBox="1">
            <a:spLocks noChangeArrowheads="1"/>
          </p:cNvSpPr>
          <p:nvPr/>
        </p:nvSpPr>
        <p:spPr bwMode="auto">
          <a:xfrm>
            <a:off x="7498048" y="3337561"/>
            <a:ext cx="1463023" cy="877163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Fast High Voltage Switch</a:t>
            </a:r>
          </a:p>
          <a:p>
            <a:pPr>
              <a:spcBef>
                <a:spcPct val="50000"/>
              </a:spcBef>
            </a:pPr>
            <a:endParaRPr lang="en-US" sz="900" b="1" dirty="0"/>
          </a:p>
          <a:p>
            <a:pPr>
              <a:spcBef>
                <a:spcPct val="50000"/>
              </a:spcBef>
            </a:pPr>
            <a:endParaRPr lang="en-US" sz="900" dirty="0"/>
          </a:p>
        </p:txBody>
      </p:sp>
      <p:sp>
        <p:nvSpPr>
          <p:cNvPr id="2092" name="Line 85"/>
          <p:cNvSpPr>
            <a:spLocks noChangeShapeType="1"/>
          </p:cNvSpPr>
          <p:nvPr/>
        </p:nvSpPr>
        <p:spPr bwMode="auto">
          <a:xfrm flipH="1">
            <a:off x="7315170" y="3703317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4" name="Line 87"/>
          <p:cNvSpPr>
            <a:spLocks noChangeShapeType="1"/>
          </p:cNvSpPr>
          <p:nvPr/>
        </p:nvSpPr>
        <p:spPr bwMode="auto">
          <a:xfrm flipH="1">
            <a:off x="7315170" y="3977634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6" name="Line 89"/>
          <p:cNvSpPr>
            <a:spLocks noChangeShapeType="1"/>
          </p:cNvSpPr>
          <p:nvPr/>
        </p:nvSpPr>
        <p:spPr bwMode="auto">
          <a:xfrm flipH="1" flipV="1">
            <a:off x="7772365" y="3703316"/>
            <a:ext cx="274316" cy="137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97" name="Text Box 90"/>
          <p:cNvSpPr txBox="1">
            <a:spLocks noChangeArrowheads="1"/>
          </p:cNvSpPr>
          <p:nvPr/>
        </p:nvSpPr>
        <p:spPr bwMode="auto">
          <a:xfrm>
            <a:off x="7498049" y="2880366"/>
            <a:ext cx="1463024" cy="461665"/>
          </a:xfrm>
          <a:prstGeom prst="rect">
            <a:avLst/>
          </a:prstGeom>
          <a:solidFill>
            <a:srgbClr val="FFC000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Optical Switch Control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19" name="Text Box 120"/>
          <p:cNvSpPr txBox="1">
            <a:spLocks noChangeArrowheads="1"/>
          </p:cNvSpPr>
          <p:nvPr/>
        </p:nvSpPr>
        <p:spPr bwMode="auto">
          <a:xfrm>
            <a:off x="7315170" y="5806414"/>
            <a:ext cx="9600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PockelsCell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20" name="Text Box 121"/>
          <p:cNvSpPr txBox="1">
            <a:spLocks noChangeArrowheads="1"/>
          </p:cNvSpPr>
          <p:nvPr/>
        </p:nvSpPr>
        <p:spPr bwMode="auto">
          <a:xfrm>
            <a:off x="2011708" y="6446487"/>
            <a:ext cx="20116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Floating Circuit Common</a:t>
            </a:r>
          </a:p>
        </p:txBody>
      </p:sp>
      <p:sp>
        <p:nvSpPr>
          <p:cNvPr id="2139" name="Text Box 141"/>
          <p:cNvSpPr txBox="1">
            <a:spLocks noChangeArrowheads="1"/>
          </p:cNvSpPr>
          <p:nvPr/>
        </p:nvSpPr>
        <p:spPr bwMode="auto">
          <a:xfrm>
            <a:off x="5852146" y="6080731"/>
            <a:ext cx="10972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Halls IA’s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40" name="Text Box 142"/>
          <p:cNvSpPr txBox="1">
            <a:spLocks noChangeArrowheads="1"/>
          </p:cNvSpPr>
          <p:nvPr/>
        </p:nvSpPr>
        <p:spPr bwMode="auto">
          <a:xfrm>
            <a:off x="182928" y="4892024"/>
            <a:ext cx="1096683" cy="55399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RHWP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&amp;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Attenuators</a:t>
            </a:r>
            <a:endParaRPr lang="el-GR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42" name="Text Box 150"/>
          <p:cNvSpPr txBox="1">
            <a:spLocks noChangeArrowheads="1"/>
          </p:cNvSpPr>
          <p:nvPr/>
        </p:nvSpPr>
        <p:spPr bwMode="auto">
          <a:xfrm>
            <a:off x="548684" y="4343390"/>
            <a:ext cx="640072" cy="27699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IHWP</a:t>
            </a:r>
            <a:endParaRPr lang="el-GR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49" name="Rectangle 137"/>
          <p:cNvSpPr>
            <a:spLocks noChangeArrowheads="1"/>
          </p:cNvSpPr>
          <p:nvPr/>
        </p:nvSpPr>
        <p:spPr bwMode="auto">
          <a:xfrm>
            <a:off x="5852146" y="1691659"/>
            <a:ext cx="5486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IA0 Fiber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1" name="Rectangle 139"/>
          <p:cNvSpPr>
            <a:spLocks noChangeArrowheads="1"/>
          </p:cNvSpPr>
          <p:nvPr/>
        </p:nvSpPr>
        <p:spPr bwMode="auto">
          <a:xfrm>
            <a:off x="7223731" y="1325903"/>
            <a:ext cx="10058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Helicity Flip Fiber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53" name="Straight Connector 145"/>
          <p:cNvCxnSpPr>
            <a:cxnSpLocks noChangeShapeType="1"/>
          </p:cNvCxnSpPr>
          <p:nvPr/>
        </p:nvCxnSpPr>
        <p:spPr bwMode="auto">
          <a:xfrm rot="5400000" flipH="1" flipV="1">
            <a:off x="7424928" y="4718304"/>
            <a:ext cx="1757681" cy="2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162" name="Text Box 122"/>
          <p:cNvSpPr txBox="1">
            <a:spLocks noChangeArrowheads="1"/>
          </p:cNvSpPr>
          <p:nvPr/>
        </p:nvSpPr>
        <p:spPr bwMode="auto">
          <a:xfrm>
            <a:off x="4572000" y="5257780"/>
            <a:ext cx="1280146" cy="707886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IA </a:t>
            </a:r>
          </a:p>
          <a:p>
            <a:pPr algn="ctr">
              <a:spcBef>
                <a:spcPct val="50000"/>
              </a:spcBef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HV Supply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2" name="Straight Connector 131"/>
          <p:cNvCxnSpPr/>
          <p:nvPr/>
        </p:nvCxnSpPr>
        <p:spPr>
          <a:xfrm rot="5400000">
            <a:off x="1554513" y="2697488"/>
            <a:ext cx="91439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rot="5400000">
            <a:off x="1737391" y="2697488"/>
            <a:ext cx="91439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rot="5400000">
            <a:off x="1920269" y="2697488"/>
            <a:ext cx="91439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rot="5400000">
            <a:off x="2103147" y="2697488"/>
            <a:ext cx="91439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rot="5400000">
            <a:off x="2286025" y="2697488"/>
            <a:ext cx="91439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Elbow Connector 144"/>
          <p:cNvCxnSpPr/>
          <p:nvPr/>
        </p:nvCxnSpPr>
        <p:spPr>
          <a:xfrm rot="5400000">
            <a:off x="3840488" y="2697488"/>
            <a:ext cx="4023316" cy="1097268"/>
          </a:xfrm>
          <a:prstGeom prst="bentConnector3">
            <a:avLst>
              <a:gd name="adj1" fmla="val 27814"/>
            </a:avLst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Elbow Connector 150"/>
          <p:cNvCxnSpPr/>
          <p:nvPr/>
        </p:nvCxnSpPr>
        <p:spPr>
          <a:xfrm rot="5400000">
            <a:off x="4114805" y="2697488"/>
            <a:ext cx="4023316" cy="1097268"/>
          </a:xfrm>
          <a:prstGeom prst="bentConnector3">
            <a:avLst>
              <a:gd name="adj1" fmla="val 34579"/>
            </a:avLst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Rectangle 137"/>
          <p:cNvSpPr>
            <a:spLocks noChangeArrowheads="1"/>
          </p:cNvSpPr>
          <p:nvPr/>
        </p:nvSpPr>
        <p:spPr bwMode="auto">
          <a:xfrm>
            <a:off x="6675097" y="1691659"/>
            <a:ext cx="5486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IA1 Fiber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1" name="Elbow Connector 160"/>
          <p:cNvCxnSpPr>
            <a:stCxn id="2097" idx="1"/>
          </p:cNvCxnSpPr>
          <p:nvPr/>
        </p:nvCxnSpPr>
        <p:spPr>
          <a:xfrm rot="10800000" flipV="1">
            <a:off x="5760707" y="3111199"/>
            <a:ext cx="1737342" cy="2146580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 rot="5400000">
            <a:off x="1783111" y="4754866"/>
            <a:ext cx="1737343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/>
          <p:nvPr/>
        </p:nvCxnSpPr>
        <p:spPr>
          <a:xfrm>
            <a:off x="2834659" y="5440658"/>
            <a:ext cx="1737341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Text Box 72"/>
          <p:cNvSpPr txBox="1">
            <a:spLocks noChangeArrowheads="1"/>
          </p:cNvSpPr>
          <p:nvPr/>
        </p:nvSpPr>
        <p:spPr bwMode="auto">
          <a:xfrm>
            <a:off x="6035024" y="3886195"/>
            <a:ext cx="1270000" cy="58477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PC -HV Supply</a:t>
            </a:r>
            <a:endParaRPr lang="en-US" sz="1600" b="1" u="sng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1" name="Elbow Connector 220"/>
          <p:cNvCxnSpPr/>
          <p:nvPr/>
        </p:nvCxnSpPr>
        <p:spPr>
          <a:xfrm>
            <a:off x="3108976" y="3886195"/>
            <a:ext cx="2926048" cy="274317"/>
          </a:xfrm>
          <a:prstGeom prst="bentConnector3">
            <a:avLst>
              <a:gd name="adj1" fmla="val 148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Elbow Connector 226"/>
          <p:cNvCxnSpPr/>
          <p:nvPr/>
        </p:nvCxnSpPr>
        <p:spPr>
          <a:xfrm flipV="1">
            <a:off x="3291854" y="3520441"/>
            <a:ext cx="2746996" cy="548632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 rot="5400000">
            <a:off x="3200415" y="3977634"/>
            <a:ext cx="18287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 rot="5400000">
            <a:off x="2057427" y="4663427"/>
            <a:ext cx="15544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 rot="5400000">
            <a:off x="1508793" y="4846305"/>
            <a:ext cx="19202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Arrow Connector 244"/>
          <p:cNvCxnSpPr/>
          <p:nvPr/>
        </p:nvCxnSpPr>
        <p:spPr>
          <a:xfrm>
            <a:off x="2651781" y="5623536"/>
            <a:ext cx="1920219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Arrow Connector 245"/>
          <p:cNvCxnSpPr/>
          <p:nvPr/>
        </p:nvCxnSpPr>
        <p:spPr>
          <a:xfrm>
            <a:off x="2468903" y="5806414"/>
            <a:ext cx="2103097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9" name="Line 67"/>
          <p:cNvSpPr>
            <a:spLocks noChangeShapeType="1"/>
          </p:cNvSpPr>
          <p:nvPr/>
        </p:nvSpPr>
        <p:spPr bwMode="auto">
          <a:xfrm>
            <a:off x="5852145" y="5440658"/>
            <a:ext cx="45719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60" name="Group 259"/>
          <p:cNvGrpSpPr/>
          <p:nvPr/>
        </p:nvGrpSpPr>
        <p:grpSpPr>
          <a:xfrm>
            <a:off x="8046682" y="5495544"/>
            <a:ext cx="561975" cy="260350"/>
            <a:chOff x="8062913" y="5395913"/>
            <a:chExt cx="561975" cy="260350"/>
          </a:xfrm>
        </p:grpSpPr>
        <p:sp>
          <p:nvSpPr>
            <p:cNvPr id="2116" name="Rectangle 110"/>
            <p:cNvSpPr>
              <a:spLocks noChangeArrowheads="1"/>
            </p:cNvSpPr>
            <p:nvPr/>
          </p:nvSpPr>
          <p:spPr bwMode="auto">
            <a:xfrm>
              <a:off x="8153400" y="5395913"/>
              <a:ext cx="381000" cy="26035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7" name="Rectangle 118"/>
            <p:cNvSpPr>
              <a:spLocks noChangeArrowheads="1"/>
            </p:cNvSpPr>
            <p:nvPr/>
          </p:nvSpPr>
          <p:spPr bwMode="auto">
            <a:xfrm>
              <a:off x="8062913" y="5472113"/>
              <a:ext cx="90487" cy="889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8" name="Rectangle 119"/>
            <p:cNvSpPr>
              <a:spLocks noChangeArrowheads="1"/>
            </p:cNvSpPr>
            <p:nvPr/>
          </p:nvSpPr>
          <p:spPr bwMode="auto">
            <a:xfrm>
              <a:off x="8534400" y="5480050"/>
              <a:ext cx="90488" cy="889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0" name="Line 67"/>
          <p:cNvSpPr>
            <a:spLocks noChangeShapeType="1"/>
          </p:cNvSpPr>
          <p:nvPr/>
        </p:nvSpPr>
        <p:spPr bwMode="auto">
          <a:xfrm>
            <a:off x="5852146" y="5714975"/>
            <a:ext cx="45719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1" name="Line 67"/>
          <p:cNvSpPr>
            <a:spLocks noChangeShapeType="1"/>
          </p:cNvSpPr>
          <p:nvPr/>
        </p:nvSpPr>
        <p:spPr bwMode="auto">
          <a:xfrm>
            <a:off x="5852146" y="5852160"/>
            <a:ext cx="45719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296" name="Straight Connector 147"/>
          <p:cNvCxnSpPr>
            <a:cxnSpLocks noChangeShapeType="1"/>
          </p:cNvCxnSpPr>
          <p:nvPr/>
        </p:nvCxnSpPr>
        <p:spPr bwMode="auto">
          <a:xfrm rot="10800000">
            <a:off x="8046682" y="3840480"/>
            <a:ext cx="25015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8" name="Straight Arrow Connector 307"/>
          <p:cNvCxnSpPr/>
          <p:nvPr/>
        </p:nvCxnSpPr>
        <p:spPr>
          <a:xfrm rot="5400000">
            <a:off x="-868620" y="3566157"/>
            <a:ext cx="2651731" cy="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Arrow Connector 311"/>
          <p:cNvCxnSpPr>
            <a:stCxn id="2078" idx="3"/>
            <a:endCxn id="2081" idx="1"/>
          </p:cNvCxnSpPr>
          <p:nvPr/>
        </p:nvCxnSpPr>
        <p:spPr>
          <a:xfrm>
            <a:off x="2468903" y="6220125"/>
            <a:ext cx="274317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Arrow Connector 321"/>
          <p:cNvCxnSpPr>
            <a:endCxn id="2097" idx="0"/>
          </p:cNvCxnSpPr>
          <p:nvPr/>
        </p:nvCxnSpPr>
        <p:spPr>
          <a:xfrm rot="16200000" flipH="1">
            <a:off x="7406609" y="2057414"/>
            <a:ext cx="1645902" cy="1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6" name="Group 235"/>
          <p:cNvGrpSpPr/>
          <p:nvPr/>
        </p:nvGrpSpPr>
        <p:grpSpPr>
          <a:xfrm>
            <a:off x="6126463" y="5212080"/>
            <a:ext cx="571500" cy="846138"/>
            <a:chOff x="6454775" y="5105400"/>
            <a:chExt cx="571500" cy="846138"/>
          </a:xfrm>
        </p:grpSpPr>
        <p:sp>
          <p:nvSpPr>
            <p:cNvPr id="2127" name="Rectangle 129"/>
            <p:cNvSpPr>
              <a:spLocks noChangeArrowheads="1"/>
            </p:cNvSpPr>
            <p:nvPr/>
          </p:nvSpPr>
          <p:spPr bwMode="auto">
            <a:xfrm>
              <a:off x="6554788" y="5105400"/>
              <a:ext cx="381000" cy="26035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8" name="Rectangle 130"/>
            <p:cNvSpPr>
              <a:spLocks noChangeArrowheads="1"/>
            </p:cNvSpPr>
            <p:nvPr/>
          </p:nvSpPr>
          <p:spPr bwMode="auto">
            <a:xfrm>
              <a:off x="6464300" y="5181600"/>
              <a:ext cx="90488" cy="889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9" name="Rectangle 131"/>
            <p:cNvSpPr>
              <a:spLocks noChangeArrowheads="1"/>
            </p:cNvSpPr>
            <p:nvPr/>
          </p:nvSpPr>
          <p:spPr bwMode="auto">
            <a:xfrm>
              <a:off x="6935788" y="5189538"/>
              <a:ext cx="90487" cy="889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" name="Rectangle 132"/>
            <p:cNvSpPr>
              <a:spLocks noChangeArrowheads="1"/>
            </p:cNvSpPr>
            <p:nvPr/>
          </p:nvSpPr>
          <p:spPr bwMode="auto">
            <a:xfrm>
              <a:off x="6545263" y="5395913"/>
              <a:ext cx="381000" cy="26035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1" name="Rectangle 133"/>
            <p:cNvSpPr>
              <a:spLocks noChangeArrowheads="1"/>
            </p:cNvSpPr>
            <p:nvPr/>
          </p:nvSpPr>
          <p:spPr bwMode="auto">
            <a:xfrm>
              <a:off x="6454775" y="5472113"/>
              <a:ext cx="90488" cy="889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2" name="Rectangle 134"/>
            <p:cNvSpPr>
              <a:spLocks noChangeArrowheads="1"/>
            </p:cNvSpPr>
            <p:nvPr/>
          </p:nvSpPr>
          <p:spPr bwMode="auto">
            <a:xfrm>
              <a:off x="6926263" y="5480050"/>
              <a:ext cx="90487" cy="889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3" name="Rectangle 135"/>
            <p:cNvSpPr>
              <a:spLocks noChangeArrowheads="1"/>
            </p:cNvSpPr>
            <p:nvPr/>
          </p:nvSpPr>
          <p:spPr bwMode="auto">
            <a:xfrm>
              <a:off x="6545263" y="5691188"/>
              <a:ext cx="381000" cy="26035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4" name="Rectangle 136"/>
            <p:cNvSpPr>
              <a:spLocks noChangeArrowheads="1"/>
            </p:cNvSpPr>
            <p:nvPr/>
          </p:nvSpPr>
          <p:spPr bwMode="auto">
            <a:xfrm>
              <a:off x="6454775" y="5767388"/>
              <a:ext cx="90488" cy="889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5" name="Rectangle 137"/>
            <p:cNvSpPr>
              <a:spLocks noChangeArrowheads="1"/>
            </p:cNvSpPr>
            <p:nvPr/>
          </p:nvSpPr>
          <p:spPr bwMode="auto">
            <a:xfrm>
              <a:off x="6926263" y="5775325"/>
              <a:ext cx="90487" cy="889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325" name="Straight Arrow Connector 324"/>
          <p:cNvCxnSpPr/>
          <p:nvPr/>
        </p:nvCxnSpPr>
        <p:spPr>
          <a:xfrm rot="5400000">
            <a:off x="-228548" y="3291842"/>
            <a:ext cx="2103100" cy="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97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9"/>
          <p:cNvSpPr>
            <a:spLocks noChangeArrowheads="1"/>
          </p:cNvSpPr>
          <p:nvPr/>
        </p:nvSpPr>
        <p:spPr bwMode="auto">
          <a:xfrm>
            <a:off x="4756150" y="1035050"/>
            <a:ext cx="2301875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Isolation Transformer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1" name="Picture 1" descr="PIC_001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-533400" y="800100"/>
            <a:ext cx="5486400" cy="4114800"/>
          </a:xfrm>
          <a:prstGeom prst="rect">
            <a:avLst/>
          </a:prstGeom>
          <a:noFill/>
        </p:spPr>
      </p:pic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3" name="Picture 22" descr="IMG_05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92750" y="3060700"/>
            <a:ext cx="3471710" cy="3657600"/>
          </a:xfrm>
          <a:prstGeom prst="rect">
            <a:avLst/>
          </a:prstGeom>
        </p:spPr>
      </p:pic>
      <p:cxnSp>
        <p:nvCxnSpPr>
          <p:cNvPr id="25" name="Straight Arrow Connector 24"/>
          <p:cNvCxnSpPr>
            <a:stCxn id="7" idx="1"/>
          </p:cNvCxnSpPr>
          <p:nvPr/>
        </p:nvCxnSpPr>
        <p:spPr>
          <a:xfrm rot="10800000" flipV="1">
            <a:off x="3282950" y="1204326"/>
            <a:ext cx="1473200" cy="13039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31" idx="1"/>
          </p:cNvCxnSpPr>
          <p:nvPr/>
        </p:nvCxnSpPr>
        <p:spPr>
          <a:xfrm rot="10800000" flipV="1">
            <a:off x="3651250" y="559802"/>
            <a:ext cx="1104900" cy="8435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139"/>
          <p:cNvSpPr>
            <a:spLocks noChangeArrowheads="1"/>
          </p:cNvSpPr>
          <p:nvPr/>
        </p:nvSpPr>
        <p:spPr bwMode="auto">
          <a:xfrm>
            <a:off x="4756150" y="390525"/>
            <a:ext cx="1381124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Fiber Cable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" name="Straight Arrow Connector 37"/>
          <p:cNvCxnSpPr>
            <a:stCxn id="40" idx="1"/>
          </p:cNvCxnSpPr>
          <p:nvPr/>
        </p:nvCxnSpPr>
        <p:spPr>
          <a:xfrm rot="10800000" flipV="1">
            <a:off x="2638426" y="2677526"/>
            <a:ext cx="2117725" cy="16722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139"/>
          <p:cNvSpPr>
            <a:spLocks noChangeArrowheads="1"/>
          </p:cNvSpPr>
          <p:nvPr/>
        </p:nvSpPr>
        <p:spPr bwMode="auto">
          <a:xfrm>
            <a:off x="4756150" y="2508250"/>
            <a:ext cx="1381125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Ground Rod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3" name="Straight Arrow Connector 42"/>
          <p:cNvCxnSpPr>
            <a:stCxn id="48" idx="1"/>
          </p:cNvCxnSpPr>
          <p:nvPr/>
        </p:nvCxnSpPr>
        <p:spPr>
          <a:xfrm rot="10800000" flipV="1">
            <a:off x="3835400" y="1971963"/>
            <a:ext cx="920750" cy="8125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139"/>
          <p:cNvSpPr>
            <a:spLocks noChangeArrowheads="1"/>
          </p:cNvSpPr>
          <p:nvPr/>
        </p:nvSpPr>
        <p:spPr bwMode="auto">
          <a:xfrm>
            <a:off x="4756150" y="1679575"/>
            <a:ext cx="1933575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Power Cable with Ground Pin Cut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3" name="Straight Arrow Connector 52"/>
          <p:cNvCxnSpPr>
            <a:stCxn id="55" idx="3"/>
          </p:cNvCxnSpPr>
          <p:nvPr/>
        </p:nvCxnSpPr>
        <p:spPr>
          <a:xfrm flipV="1">
            <a:off x="4848225" y="5178425"/>
            <a:ext cx="3683000" cy="9369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139"/>
          <p:cNvSpPr>
            <a:spLocks noChangeArrowheads="1"/>
          </p:cNvSpPr>
          <p:nvPr/>
        </p:nvSpPr>
        <p:spPr bwMode="auto">
          <a:xfrm>
            <a:off x="3467100" y="5822950"/>
            <a:ext cx="1381125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Floating VME Crate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5460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I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68903" y="960147"/>
            <a:ext cx="6111350" cy="4572000"/>
          </a:xfrm>
          <a:prstGeom prst="rect">
            <a:avLst/>
          </a:prstGeom>
        </p:spPr>
      </p:pic>
      <p:sp>
        <p:nvSpPr>
          <p:cNvPr id="5" name="Rectangle 139"/>
          <p:cNvSpPr>
            <a:spLocks noChangeArrowheads="1"/>
          </p:cNvSpPr>
          <p:nvPr/>
        </p:nvSpPr>
        <p:spPr bwMode="auto">
          <a:xfrm>
            <a:off x="1371635" y="2331732"/>
            <a:ext cx="10058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Helicity Flip</a:t>
            </a:r>
            <a:endParaRPr lang="en-US" sz="1600" b="1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39"/>
          <p:cNvSpPr>
            <a:spLocks noChangeArrowheads="1"/>
          </p:cNvSpPr>
          <p:nvPr/>
        </p:nvSpPr>
        <p:spPr bwMode="auto">
          <a:xfrm>
            <a:off x="1280196" y="3429000"/>
            <a:ext cx="10972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AF018A"/>
                </a:solidFill>
                <a:latin typeface="Arial" pitchFamily="34" charset="0"/>
                <a:cs typeface="Arial" pitchFamily="34" charset="0"/>
              </a:rPr>
              <a:t>nHelicity Flip</a:t>
            </a:r>
            <a:endParaRPr lang="en-US" sz="1600" b="1" dirty="0">
              <a:solidFill>
                <a:srgbClr val="AF01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39"/>
          <p:cNvSpPr>
            <a:spLocks noChangeArrowheads="1"/>
          </p:cNvSpPr>
          <p:nvPr/>
        </p:nvSpPr>
        <p:spPr bwMode="auto">
          <a:xfrm>
            <a:off x="1371635" y="4251951"/>
            <a:ext cx="10058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Delayed Helicity</a:t>
            </a:r>
            <a:endParaRPr lang="en-US" sz="1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39"/>
          <p:cNvSpPr>
            <a:spLocks noChangeArrowheads="1"/>
          </p:cNvSpPr>
          <p:nvPr/>
        </p:nvSpPr>
        <p:spPr bwMode="auto">
          <a:xfrm>
            <a:off x="1371635" y="1325903"/>
            <a:ext cx="100582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T_Settle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5029196" y="2423170"/>
            <a:ext cx="1737338" cy="1554462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Rectangle 139"/>
          <p:cNvSpPr>
            <a:spLocks noChangeArrowheads="1"/>
          </p:cNvSpPr>
          <p:nvPr/>
        </p:nvSpPr>
        <p:spPr bwMode="auto">
          <a:xfrm>
            <a:off x="5120634" y="3090446"/>
            <a:ext cx="1463024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8– flips delay</a:t>
            </a:r>
            <a:endParaRPr lang="en-US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20634" y="3429000"/>
            <a:ext cx="1463024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6492219" y="3429000"/>
            <a:ext cx="18287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5029195" y="3429000"/>
            <a:ext cx="18287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845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0" y="922323"/>
            <a:ext cx="9144000" cy="5935677"/>
          </a:xfrm>
        </p:spPr>
        <p:txBody>
          <a:bodyPr/>
          <a:lstStyle/>
          <a:p>
            <a:pPr marL="0" indent="0" eaLnBrk="0" hangingPunct="0">
              <a:buNone/>
              <a:defRPr/>
            </a:pPr>
            <a:endParaRPr lang="en-US" dirty="0" smtClean="0"/>
          </a:p>
          <a:p>
            <a:pPr marL="0" indent="0" eaLnBrk="0" hangingPunct="0">
              <a:buNone/>
              <a:defRPr/>
            </a:pPr>
            <a:endParaRPr lang="en-US" dirty="0" smtClean="0"/>
          </a:p>
          <a:p>
            <a:pPr marL="0" indent="0" eaLnBrk="0" hangingPunct="0">
              <a:buNone/>
              <a:defRPr/>
            </a:pPr>
            <a:endParaRPr lang="en-US" dirty="0" smtClean="0"/>
          </a:p>
          <a:p>
            <a:pPr marL="0" indent="0" eaLnBrk="0" hangingPunct="0">
              <a:buNone/>
              <a:defRPr/>
            </a:pPr>
            <a:endParaRPr lang="en-US" dirty="0" smtClean="0"/>
          </a:p>
          <a:p>
            <a:pPr marL="0" indent="0" eaLnBrk="0" hangingPunct="0">
              <a:buNone/>
              <a:defRPr/>
            </a:pPr>
            <a:endParaRPr lang="en-US" dirty="0" smtClean="0"/>
          </a:p>
          <a:p>
            <a:pPr marL="0" indent="0" eaLnBrk="0" hangingPunct="0">
              <a:buNone/>
              <a:defRPr/>
            </a:pPr>
            <a:endParaRPr lang="en-US" dirty="0" smtClean="0"/>
          </a:p>
          <a:p>
            <a:pPr marL="0" indent="0" eaLnBrk="0" hangingPunct="0">
              <a:buNone/>
              <a:defRPr/>
            </a:pPr>
            <a:endParaRPr lang="en-US" dirty="0" smtClean="0"/>
          </a:p>
          <a:p>
            <a:pPr marL="0" indent="0" eaLnBrk="0" hangingPunct="0">
              <a:buNone/>
              <a:defRPr/>
            </a:pPr>
            <a:endParaRPr lang="en-US" dirty="0" smtClean="0"/>
          </a:p>
          <a:p>
            <a:pPr marL="514350" indent="-514350" eaLnBrk="0" hangingPunct="0">
              <a:buClrTx/>
              <a:buFont typeface="Arial" pitchFamily="34" charset="0"/>
              <a:buChar char="•"/>
              <a:defRPr/>
            </a:pPr>
            <a:r>
              <a:rPr lang="en-US" dirty="0" smtClean="0"/>
              <a:t>Under Parity Reversal, Right-handed electron becomes Left-handed electron (Helicity Reversal)</a:t>
            </a:r>
          </a:p>
          <a:p>
            <a:pPr marL="0" indent="0" eaLnBrk="0" hangingPunct="0">
              <a:buClrTx/>
              <a:buNone/>
              <a:defRPr/>
            </a:pPr>
            <a:endParaRPr lang="en-US" dirty="0" smtClean="0"/>
          </a:p>
          <a:p>
            <a:pPr marL="914400" lvl="1" indent="-514350" eaLnBrk="0" hangingPunct="0">
              <a:buClrTx/>
              <a:buFont typeface="Wingdings" pitchFamily="2" charset="2"/>
              <a:buChar char="Ø"/>
              <a:defRPr/>
            </a:pPr>
            <a:r>
              <a:rPr lang="en-US" sz="1800" dirty="0" smtClean="0"/>
              <a:t>Changing electron’s spin direction (Helicity Reversal) is equivalent to Parity Reversal</a:t>
            </a:r>
          </a:p>
        </p:txBody>
      </p:sp>
      <p:sp>
        <p:nvSpPr>
          <p:cNvPr id="11" name="Curved Down Arrow 10"/>
          <p:cNvSpPr/>
          <p:nvPr/>
        </p:nvSpPr>
        <p:spPr bwMode="auto">
          <a:xfrm>
            <a:off x="2168769" y="1746739"/>
            <a:ext cx="1216152" cy="731520"/>
          </a:xfrm>
          <a:prstGeom prst="curved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1359877" y="2110154"/>
            <a:ext cx="1606062" cy="152401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Parity Reversal</a:t>
            </a:r>
            <a:endParaRPr lang="en-US" sz="4000" dirty="0"/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4472197" y="1143895"/>
            <a:ext cx="0" cy="24140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ight Arrow 15"/>
          <p:cNvSpPr/>
          <p:nvPr/>
        </p:nvSpPr>
        <p:spPr bwMode="auto">
          <a:xfrm flipH="1">
            <a:off x="6271845" y="2121878"/>
            <a:ext cx="1465384" cy="152400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7" name="Curved Down Arrow 16"/>
          <p:cNvSpPr/>
          <p:nvPr/>
        </p:nvSpPr>
        <p:spPr bwMode="auto">
          <a:xfrm>
            <a:off x="6013937" y="1781908"/>
            <a:ext cx="1216152" cy="731520"/>
          </a:xfrm>
          <a:prstGeom prst="curved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9" name="Text Placeholder 2"/>
          <p:cNvSpPr txBox="1">
            <a:spLocks/>
          </p:cNvSpPr>
          <p:nvPr/>
        </p:nvSpPr>
        <p:spPr bwMode="auto">
          <a:xfrm>
            <a:off x="586153" y="3557953"/>
            <a:ext cx="2028092" cy="521677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200" b="1" kern="0" dirty="0" smtClean="0">
                <a:latin typeface="+mn-lt"/>
              </a:rPr>
              <a:t>Right-handed Electron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200" b="1" kern="0" dirty="0" smtClean="0">
                <a:latin typeface="+mn-lt"/>
              </a:rPr>
              <a:t> (+Helicity)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1400" b="1" kern="0" dirty="0">
              <a:latin typeface="+mn-lt"/>
            </a:endParaRPr>
          </a:p>
        </p:txBody>
      </p:sp>
      <p:sp>
        <p:nvSpPr>
          <p:cNvPr id="20" name="Text Placeholder 2"/>
          <p:cNvSpPr txBox="1">
            <a:spLocks/>
          </p:cNvSpPr>
          <p:nvPr/>
        </p:nvSpPr>
        <p:spPr bwMode="auto">
          <a:xfrm>
            <a:off x="6646986" y="3534507"/>
            <a:ext cx="1969476" cy="521677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200" b="1" kern="0" dirty="0" smtClean="0">
                <a:latin typeface="+mn-lt"/>
              </a:rPr>
              <a:t>Left-handed Electron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200" b="1" kern="0" dirty="0" smtClean="0">
                <a:latin typeface="+mn-lt"/>
              </a:rPr>
              <a:t> (–Helicity)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1400" b="1" kern="0" dirty="0">
              <a:latin typeface="+mn-lt"/>
            </a:endParaRPr>
          </a:p>
        </p:txBody>
      </p:sp>
      <p:sp>
        <p:nvSpPr>
          <p:cNvPr id="21" name="Text Placeholder 2"/>
          <p:cNvSpPr txBox="1">
            <a:spLocks/>
          </p:cNvSpPr>
          <p:nvPr/>
        </p:nvSpPr>
        <p:spPr bwMode="auto">
          <a:xfrm>
            <a:off x="2450122" y="1365740"/>
            <a:ext cx="621324" cy="28721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200" b="1" kern="0" dirty="0" smtClean="0">
                <a:latin typeface="+mn-lt"/>
              </a:rPr>
              <a:t>Spin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1400" b="1" kern="0" dirty="0">
              <a:latin typeface="+mn-lt"/>
            </a:endParaRPr>
          </a:p>
        </p:txBody>
      </p:sp>
      <p:sp>
        <p:nvSpPr>
          <p:cNvPr id="22" name="Text Placeholder 2"/>
          <p:cNvSpPr txBox="1">
            <a:spLocks/>
          </p:cNvSpPr>
          <p:nvPr/>
        </p:nvSpPr>
        <p:spPr bwMode="auto">
          <a:xfrm>
            <a:off x="1863968" y="2350478"/>
            <a:ext cx="1113693" cy="29893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200" b="1" kern="0" dirty="0" smtClean="0">
                <a:latin typeface="+mn-lt"/>
              </a:rPr>
              <a:t>Momentum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1400" b="1" kern="0" dirty="0">
              <a:latin typeface="+mn-lt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7620000" y="2063261"/>
            <a:ext cx="281355" cy="283699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207477" y="2028091"/>
            <a:ext cx="281355" cy="283699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7" name="Text Placeholder 2"/>
          <p:cNvSpPr txBox="1">
            <a:spLocks/>
          </p:cNvSpPr>
          <p:nvPr/>
        </p:nvSpPr>
        <p:spPr bwMode="auto">
          <a:xfrm>
            <a:off x="820616" y="1652953"/>
            <a:ext cx="820616" cy="246186"/>
          </a:xfrm>
          <a:prstGeom prst="rect">
            <a:avLst/>
          </a:prstGeom>
          <a:solidFill>
            <a:schemeClr val="accent1"/>
          </a:solidFill>
          <a:ln w="9525">
            <a:solidFill>
              <a:srgbClr val="CCECFF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200" b="1" kern="0" dirty="0" smtClean="0">
                <a:latin typeface="+mn-lt"/>
              </a:rPr>
              <a:t>Electron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1400" b="1" kern="0" dirty="0">
              <a:latin typeface="+mn-lt"/>
            </a:endParaRPr>
          </a:p>
        </p:txBody>
      </p:sp>
      <p:sp>
        <p:nvSpPr>
          <p:cNvPr id="28" name="Text Placeholder 2"/>
          <p:cNvSpPr txBox="1">
            <a:spLocks/>
          </p:cNvSpPr>
          <p:nvPr/>
        </p:nvSpPr>
        <p:spPr bwMode="auto">
          <a:xfrm>
            <a:off x="4097216" y="3620529"/>
            <a:ext cx="738553" cy="26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200" b="1" kern="0" dirty="0" smtClean="0">
                <a:latin typeface="+mn-lt"/>
              </a:rPr>
              <a:t>Mirror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1400" b="1" kern="0" dirty="0">
              <a:latin typeface="+mn-lt"/>
            </a:endParaRPr>
          </a:p>
        </p:txBody>
      </p:sp>
      <p:pic>
        <p:nvPicPr>
          <p:cNvPr id="29" name="Picture 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462" y="2743200"/>
            <a:ext cx="1504950" cy="714375"/>
          </a:xfrm>
          <a:prstGeom prst="rect">
            <a:avLst/>
          </a:prstGeom>
          <a:noFill/>
        </p:spPr>
      </p:pic>
      <p:pic>
        <p:nvPicPr>
          <p:cNvPr id="30" name="Picture 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0739" y="2743200"/>
            <a:ext cx="1504950" cy="714375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88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922323"/>
            <a:ext cx="9144000" cy="5935677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en-US" dirty="0" smtClean="0"/>
              <a:t>How to carry out a parity violation (PV) experiment:</a:t>
            </a:r>
          </a:p>
          <a:p>
            <a:pPr lvl="1">
              <a:lnSpc>
                <a:spcPct val="80000"/>
              </a:lnSpc>
              <a:buClrTx/>
            </a:pPr>
            <a:endParaRPr lang="en-US" sz="1800" dirty="0" smtClean="0"/>
          </a:p>
          <a:p>
            <a:pPr lvl="1">
              <a:lnSpc>
                <a:spcPct val="80000"/>
              </a:lnSpc>
              <a:buClrTx/>
            </a:pPr>
            <a:r>
              <a:rPr lang="en-US" sz="1800" dirty="0" smtClean="0"/>
              <a:t>Scatter longitudinally polarized electrons off un-polarized target (</a:t>
            </a:r>
            <a:r>
              <a:rPr lang="en-US" sz="1800" i="1" dirty="0" smtClean="0"/>
              <a:t>i.e.</a:t>
            </a:r>
            <a:r>
              <a:rPr lang="en-US" sz="1800" dirty="0" smtClean="0"/>
              <a:t>, hydrogen, deuterium, helium, lead)</a:t>
            </a:r>
          </a:p>
          <a:p>
            <a:pPr lvl="1">
              <a:lnSpc>
                <a:spcPct val="80000"/>
              </a:lnSpc>
              <a:buClrTx/>
            </a:pPr>
            <a:endParaRPr lang="en-US" sz="1800" dirty="0" smtClean="0"/>
          </a:p>
          <a:p>
            <a:pPr lvl="1">
              <a:lnSpc>
                <a:spcPct val="80000"/>
              </a:lnSpc>
              <a:buClrTx/>
            </a:pPr>
            <a:r>
              <a:rPr lang="en-US" sz="1800" dirty="0" smtClean="0"/>
              <a:t>Reverse beam helicity (±) with Pockels Cell, measure detected signals (D</a:t>
            </a:r>
            <a:r>
              <a:rPr lang="en-US" sz="1800" baseline="30000" dirty="0" smtClean="0"/>
              <a:t>±</a:t>
            </a:r>
            <a:r>
              <a:rPr lang="en-US" sz="1800" dirty="0" smtClean="0"/>
              <a:t>) and currents (I</a:t>
            </a:r>
            <a:r>
              <a:rPr lang="en-US" sz="1800" baseline="30000" dirty="0" smtClean="0"/>
              <a:t>±</a:t>
            </a:r>
            <a:r>
              <a:rPr lang="en-US" sz="1800" dirty="0" smtClean="0"/>
              <a:t>) per helicity, then calculate physics asymmetry (A </a:t>
            </a:r>
            <a:r>
              <a:rPr lang="en-US" sz="1800" baseline="-25000" dirty="0" smtClean="0"/>
              <a:t>physics</a:t>
            </a:r>
            <a:r>
              <a:rPr lang="en-US" sz="1800" dirty="0" smtClean="0"/>
              <a:t>):</a:t>
            </a:r>
          </a:p>
          <a:p>
            <a:pPr lvl="1">
              <a:lnSpc>
                <a:spcPct val="80000"/>
              </a:lnSpc>
              <a:buClrTx/>
            </a:pPr>
            <a:endParaRPr lang="en-US" sz="1800" dirty="0" smtClean="0"/>
          </a:p>
          <a:p>
            <a:pPr lvl="1">
              <a:lnSpc>
                <a:spcPct val="80000"/>
              </a:lnSpc>
              <a:buClrTx/>
            </a:pPr>
            <a:endParaRPr lang="en-US" sz="1800" dirty="0" smtClean="0"/>
          </a:p>
          <a:p>
            <a:pPr lvl="1">
              <a:lnSpc>
                <a:spcPct val="80000"/>
              </a:lnSpc>
              <a:buClrTx/>
            </a:pPr>
            <a:endParaRPr lang="en-US" sz="1800" dirty="0" smtClean="0"/>
          </a:p>
          <a:p>
            <a:pPr lvl="1">
              <a:lnSpc>
                <a:spcPct val="80000"/>
              </a:lnSpc>
              <a:buClrTx/>
            </a:pPr>
            <a:endParaRPr lang="en-US" sz="1800" dirty="0" smtClean="0"/>
          </a:p>
          <a:p>
            <a:pPr lvl="1">
              <a:lnSpc>
                <a:spcPct val="80000"/>
              </a:lnSpc>
              <a:buClrTx/>
            </a:pPr>
            <a:endParaRPr lang="en-US" sz="1800" dirty="0" smtClean="0"/>
          </a:p>
          <a:p>
            <a:pPr lvl="1">
              <a:lnSpc>
                <a:spcPct val="80000"/>
              </a:lnSpc>
              <a:buClrTx/>
            </a:pPr>
            <a:endParaRPr lang="en-US" sz="1800" dirty="0" smtClean="0"/>
          </a:p>
          <a:p>
            <a:pPr lvl="1">
              <a:lnSpc>
                <a:spcPct val="80000"/>
              </a:lnSpc>
              <a:buClrTx/>
            </a:pPr>
            <a:endParaRPr lang="en-US" sz="1800" dirty="0" smtClean="0"/>
          </a:p>
          <a:p>
            <a:pPr lvl="1">
              <a:lnSpc>
                <a:spcPct val="80000"/>
              </a:lnSpc>
              <a:buClrTx/>
            </a:pPr>
            <a:r>
              <a:rPr lang="en-US" sz="1800" dirty="0" smtClean="0"/>
              <a:t>Repeat </a:t>
            </a:r>
            <a:r>
              <a:rPr lang="en-US" sz="1800" dirty="0"/>
              <a:t>m</a:t>
            </a:r>
            <a:r>
              <a:rPr lang="en-US" sz="1800" dirty="0" smtClean="0"/>
              <a:t>illions of measurements</a:t>
            </a:r>
          </a:p>
          <a:p>
            <a:pPr lvl="1">
              <a:lnSpc>
                <a:spcPct val="80000"/>
              </a:lnSpc>
              <a:buClrTx/>
            </a:pPr>
            <a:endParaRPr lang="en-US" sz="1800" dirty="0" smtClean="0"/>
          </a:p>
          <a:p>
            <a:pPr lvl="1">
              <a:lnSpc>
                <a:spcPct val="80000"/>
              </a:lnSpc>
              <a:buClrTx/>
            </a:pPr>
            <a:r>
              <a:rPr lang="en-US" sz="1800" dirty="0" smtClean="0"/>
              <a:t>Statistical distribution of these measurements is Gaussian: Mean is average asymmetry and error is width of Gaussian divided by square root of number of asymmetry measurements</a:t>
            </a:r>
          </a:p>
          <a:p>
            <a:pPr lvl="1">
              <a:lnSpc>
                <a:spcPct val="80000"/>
              </a:lnSpc>
              <a:buClrTx/>
            </a:pPr>
            <a:endParaRPr lang="en-US" dirty="0" smtClean="0"/>
          </a:p>
          <a:p>
            <a:pPr lvl="1">
              <a:lnSpc>
                <a:spcPct val="80000"/>
              </a:lnSpc>
              <a:buClrTx/>
            </a:pPr>
            <a:r>
              <a:rPr lang="en-US" sz="1800" dirty="0" smtClean="0"/>
              <a:t>Average asymmetry is very small (1 – </a:t>
            </a:r>
            <a:r>
              <a:rPr lang="en-US" sz="1800" dirty="0"/>
              <a:t>50 </a:t>
            </a:r>
            <a:r>
              <a:rPr lang="en-US" sz="1800" dirty="0" smtClean="0"/>
              <a:t>ppm</a:t>
            </a:r>
            <a:r>
              <a:rPr lang="en-US" sz="1800" dirty="0"/>
              <a:t>)</a:t>
            </a:r>
            <a:endParaRPr lang="en-US" sz="1800" dirty="0" smtClean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483988"/>
              </p:ext>
            </p:extLst>
          </p:nvPr>
        </p:nvGraphicFramePr>
        <p:xfrm>
          <a:off x="1550988" y="3076575"/>
          <a:ext cx="4056062" cy="143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4" name="Equation" r:id="rId3" imgW="1701720" imgH="787320" progId="Equation.3">
                  <p:embed/>
                </p:oleObj>
              </mc:Choice>
              <mc:Fallback>
                <p:oleObj name="Equation" r:id="rId3" imgW="1701720" imgH="787320" progId="Equation.3">
                  <p:embed/>
                  <p:pic>
                    <p:nvPicPr>
                      <p:cNvPr id="40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0988" y="3076575"/>
                        <a:ext cx="4056062" cy="1430338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Techniques</a:t>
            </a:r>
            <a:endParaRPr lang="en-US" dirty="0"/>
          </a:p>
        </p:txBody>
      </p:sp>
      <p:sp>
        <p:nvSpPr>
          <p:cNvPr id="6" name="Right Brace 5"/>
          <p:cNvSpPr/>
          <p:nvPr/>
        </p:nvSpPr>
        <p:spPr bwMode="auto">
          <a:xfrm>
            <a:off x="5783590" y="3077720"/>
            <a:ext cx="492369" cy="1453661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6392482" y="3637188"/>
            <a:ext cx="1800114" cy="311278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200" b="1" kern="0" dirty="0" smtClean="0">
                <a:latin typeface="+mn-lt"/>
              </a:rPr>
              <a:t>1/15</a:t>
            </a:r>
            <a:r>
              <a:rPr lang="en-US" sz="1200" b="1" kern="0" baseline="30000" dirty="0" smtClean="0">
                <a:latin typeface="+mn-lt"/>
              </a:rPr>
              <a:t>th</a:t>
            </a:r>
            <a:r>
              <a:rPr lang="en-US" sz="1200" b="1" kern="0" dirty="0" smtClean="0">
                <a:latin typeface="+mn-lt"/>
              </a:rPr>
              <a:t> of a second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1400" b="1" kern="0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07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Pockels Cell</a:t>
            </a:r>
            <a:endParaRPr lang="en-US" sz="4000" dirty="0"/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0" hangingPunct="0">
              <a:buClrTx/>
              <a:buFont typeface="Arial" pitchFamily="34" charset="0"/>
              <a:buChar char="•"/>
              <a:defRPr/>
            </a:pPr>
            <a:r>
              <a:rPr lang="en-US" dirty="0" smtClean="0"/>
              <a:t>Pockels Cell is voltage controlled quarter wave plate</a:t>
            </a:r>
          </a:p>
          <a:p>
            <a:pPr marL="514350" indent="-514350" eaLnBrk="0" hangingPunct="0">
              <a:buClrTx/>
              <a:buFont typeface="Arial" pitchFamily="34" charset="0"/>
              <a:buChar char="•"/>
              <a:defRPr/>
            </a:pPr>
            <a:r>
              <a:rPr lang="en-US" dirty="0" smtClean="0"/>
              <a:t>Changes polarization of laser from linearly-polarized light to circularly polarized light </a:t>
            </a:r>
          </a:p>
        </p:txBody>
      </p:sp>
      <p:pic>
        <p:nvPicPr>
          <p:cNvPr id="26" name="Picture 25" descr="pa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474" y="4673981"/>
            <a:ext cx="3674109" cy="1371600"/>
          </a:xfrm>
          <a:prstGeom prst="rect">
            <a:avLst/>
          </a:prstGeom>
        </p:spPr>
      </p:pic>
      <p:sp>
        <p:nvSpPr>
          <p:cNvPr id="27" name="Text Placeholder 2"/>
          <p:cNvSpPr txBox="1">
            <a:spLocks/>
          </p:cNvSpPr>
          <p:nvPr/>
        </p:nvSpPr>
        <p:spPr bwMode="auto">
          <a:xfrm>
            <a:off x="727189" y="6192604"/>
            <a:ext cx="2292939" cy="42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800" b="1" kern="0" dirty="0" err="1" smtClean="0">
                <a:latin typeface="+mn-lt"/>
              </a:rPr>
              <a:t>Pockels</a:t>
            </a:r>
            <a:r>
              <a:rPr lang="en-US" sz="1800" b="1" kern="0" dirty="0" smtClean="0">
                <a:latin typeface="+mn-lt"/>
              </a:rPr>
              <a:t> Cell HV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1400" b="1" kern="0" dirty="0">
              <a:latin typeface="+mn-lt"/>
            </a:endParaRPr>
          </a:p>
        </p:txBody>
      </p:sp>
      <p:pic>
        <p:nvPicPr>
          <p:cNvPr id="5" name="Picture 7" descr="g0 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884536" y="2336235"/>
            <a:ext cx="2896049" cy="2286000"/>
          </a:xfrm>
          <a:prstGeom prst="rect">
            <a:avLst/>
          </a:prstGeom>
          <a:noFill/>
          <a:ln/>
        </p:spPr>
      </p:pic>
      <p:sp>
        <p:nvSpPr>
          <p:cNvPr id="28" name="Text Box 135"/>
          <p:cNvSpPr txBox="1">
            <a:spLocks noChangeArrowheads="1"/>
          </p:cNvSpPr>
          <p:nvPr/>
        </p:nvSpPr>
        <p:spPr bwMode="auto">
          <a:xfrm>
            <a:off x="4357594" y="4879022"/>
            <a:ext cx="468923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latin typeface="+mn-lt"/>
              </a:rPr>
              <a:t>+HV: Right-handed circularly polarized light  → +Helicity electron</a:t>
            </a:r>
          </a:p>
          <a:p>
            <a:pPr algn="ctr"/>
            <a:endParaRPr lang="en-US" sz="1800" dirty="0" smtClean="0">
              <a:latin typeface="+mn-lt"/>
            </a:endParaRPr>
          </a:p>
          <a:p>
            <a:pPr algn="ctr"/>
            <a:r>
              <a:rPr lang="en-US" sz="1800" dirty="0" smtClean="0">
                <a:latin typeface="+mn-lt"/>
              </a:rPr>
              <a:t>-HV: Left-handed circularly polarized light  → -Helicity electron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6256" y="2598210"/>
            <a:ext cx="5380892" cy="1842258"/>
            <a:chOff x="0" y="2213194"/>
            <a:chExt cx="5380892" cy="1842258"/>
          </a:xfrm>
        </p:grpSpPr>
        <p:sp>
          <p:nvSpPr>
            <p:cNvPr id="9" name="Text Box 136"/>
            <p:cNvSpPr txBox="1">
              <a:spLocks noChangeArrowheads="1"/>
            </p:cNvSpPr>
            <p:nvPr/>
          </p:nvSpPr>
          <p:spPr bwMode="auto">
            <a:xfrm>
              <a:off x="0" y="2678721"/>
              <a:ext cx="112541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1600" dirty="0">
                  <a:solidFill>
                    <a:srgbClr val="0000FF"/>
                  </a:solidFill>
                  <a:latin typeface="+mn-lt"/>
                </a:rPr>
                <a:t>Linearly </a:t>
              </a:r>
            </a:p>
            <a:p>
              <a:pPr algn="ctr" eaLnBrk="0" hangingPunct="0"/>
              <a:r>
                <a:rPr lang="en-US" sz="1600" dirty="0">
                  <a:solidFill>
                    <a:srgbClr val="0000FF"/>
                  </a:solidFill>
                  <a:latin typeface="+mn-lt"/>
                </a:rPr>
                <a:t>P</a:t>
              </a:r>
              <a:r>
                <a:rPr lang="en-US" sz="1600" dirty="0" smtClean="0">
                  <a:solidFill>
                    <a:srgbClr val="0000FF"/>
                  </a:solidFill>
                  <a:latin typeface="+mn-lt"/>
                </a:rPr>
                <a:t>olarized </a:t>
              </a:r>
              <a:r>
                <a:rPr lang="en-US" sz="1600" dirty="0">
                  <a:solidFill>
                    <a:srgbClr val="0000FF"/>
                  </a:solidFill>
                  <a:latin typeface="+mn-lt"/>
                </a:rPr>
                <a:t>L</a:t>
              </a:r>
              <a:r>
                <a:rPr lang="en-US" sz="1600" dirty="0" smtClean="0">
                  <a:solidFill>
                    <a:srgbClr val="0000FF"/>
                  </a:solidFill>
                  <a:latin typeface="+mn-lt"/>
                </a:rPr>
                <a:t>ight</a:t>
              </a:r>
              <a:endParaRPr lang="en-US" sz="1600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10" name="Text Box 135"/>
            <p:cNvSpPr txBox="1">
              <a:spLocks noChangeArrowheads="1"/>
            </p:cNvSpPr>
            <p:nvPr/>
          </p:nvSpPr>
          <p:spPr bwMode="auto">
            <a:xfrm>
              <a:off x="4261338" y="2819400"/>
              <a:ext cx="1119554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1600" dirty="0" smtClean="0">
                  <a:solidFill>
                    <a:srgbClr val="0000FF"/>
                  </a:solidFill>
                  <a:latin typeface="+mn-lt"/>
                </a:rPr>
                <a:t>Circularly </a:t>
              </a:r>
            </a:p>
            <a:p>
              <a:pPr algn="ctr" eaLnBrk="0" hangingPunct="0"/>
              <a:r>
                <a:rPr lang="en-US" sz="1600" dirty="0" smtClean="0">
                  <a:solidFill>
                    <a:srgbClr val="0000FF"/>
                  </a:solidFill>
                  <a:latin typeface="+mn-lt"/>
                </a:rPr>
                <a:t>Polarized </a:t>
              </a:r>
              <a:r>
                <a:rPr lang="en-US" sz="1600" dirty="0">
                  <a:solidFill>
                    <a:srgbClr val="0000FF"/>
                  </a:solidFill>
                  <a:latin typeface="+mn-lt"/>
                </a:rPr>
                <a:t>L</a:t>
              </a:r>
              <a:r>
                <a:rPr lang="en-US" sz="1600" dirty="0" smtClean="0">
                  <a:solidFill>
                    <a:srgbClr val="0000FF"/>
                  </a:solidFill>
                  <a:latin typeface="+mn-lt"/>
                </a:rPr>
                <a:t>ight</a:t>
              </a:r>
              <a:endParaRPr lang="en-US" sz="1600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34" name="Text Placeholder 2"/>
            <p:cNvSpPr txBox="1">
              <a:spLocks/>
            </p:cNvSpPr>
            <p:nvPr/>
          </p:nvSpPr>
          <p:spPr bwMode="auto">
            <a:xfrm>
              <a:off x="1965470" y="2213194"/>
              <a:ext cx="1375608" cy="401052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eaLnBrk="0" hangingPunct="0">
                <a:spcBef>
                  <a:spcPct val="20000"/>
                </a:spcBef>
                <a:defRPr/>
              </a:pPr>
              <a:r>
                <a:rPr lang="en-US" sz="1800" b="1" kern="0" dirty="0" smtClean="0">
                  <a:latin typeface="+mn-lt"/>
                </a:rPr>
                <a:t>E Field</a:t>
              </a:r>
            </a:p>
            <a:p>
              <a:pPr marL="342900" indent="-342900" algn="ctr" eaLnBrk="0" hangingPunct="0">
                <a:spcBef>
                  <a:spcPct val="20000"/>
                </a:spcBef>
                <a:defRPr/>
              </a:pPr>
              <a:endParaRPr lang="en-US" sz="1800" b="1" kern="0" dirty="0">
                <a:latin typeface="+mn-lt"/>
              </a:endParaRPr>
            </a:p>
          </p:txBody>
        </p:sp>
        <p:pic>
          <p:nvPicPr>
            <p:cNvPr id="35" name="Picture 34" descr="Linear_polarization_schematic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1061" y="2214928"/>
              <a:ext cx="722598" cy="1828800"/>
            </a:xfrm>
            <a:prstGeom prst="rect">
              <a:avLst/>
            </a:prstGeom>
          </p:spPr>
        </p:pic>
        <p:pic>
          <p:nvPicPr>
            <p:cNvPr id="36" name="Picture 35" descr="Circular_polarization_schematic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19122" y="2226652"/>
              <a:ext cx="722598" cy="1828800"/>
            </a:xfrm>
            <a:prstGeom prst="rect">
              <a:avLst/>
            </a:prstGeom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23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-1"/>
            <a:ext cx="8999228" cy="778477"/>
          </a:xfrm>
        </p:spPr>
        <p:txBody>
          <a:bodyPr/>
          <a:lstStyle/>
          <a:p>
            <a:r>
              <a:rPr lang="en-US" sz="4000" dirty="0" smtClean="0"/>
              <a:t>Helicity Correlated Beam Properties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-2867" y="912025"/>
                <a:ext cx="9144000" cy="5945975"/>
              </a:xfrm>
            </p:spPr>
            <p:txBody>
              <a:bodyPr/>
              <a:lstStyle/>
              <a:p>
                <a:pPr>
                  <a:buClrTx/>
                </a:pPr>
                <a:r>
                  <a:rPr lang="en-US" sz="2000" dirty="0" smtClean="0"/>
                  <a:t>Charge Asymmetry: when average current of electron beam corresponding to one helicity state is different from other state,</a:t>
                </a:r>
                <a:endParaRPr lang="en-US" sz="2000" dirty="0"/>
              </a:p>
              <a:p>
                <a:pPr>
                  <a:buClrTx/>
                </a:pPr>
                <a:endParaRPr lang="en-US" dirty="0" smtClean="0"/>
              </a:p>
              <a:p>
                <a:pPr marL="857250" lvl="1" indent="-342900">
                  <a:buClrTx/>
                  <a:buFont typeface="Wingdings" panose="05000000000000000000" pitchFamily="2" charset="2"/>
                  <a:buChar char="ü"/>
                </a:pPr>
                <a:r>
                  <a:rPr lang="en-US" sz="1600" dirty="0" smtClean="0"/>
                  <a:t>Effect of charge asymmetry is determined by experimental non-</a:t>
                </a:r>
                <a:r>
                  <a:rPr lang="en-US" sz="1600" dirty="0" err="1" smtClean="0"/>
                  <a:t>linearities</a:t>
                </a:r>
                <a:r>
                  <a:rPr lang="en-US" sz="1600" dirty="0" smtClean="0"/>
                  <a:t> (~few percent)</a:t>
                </a:r>
              </a:p>
              <a:p>
                <a:pPr marL="857250" lvl="1" indent="-342900">
                  <a:buClrTx/>
                  <a:buFont typeface="Wingdings" panose="05000000000000000000" pitchFamily="2" charset="2"/>
                  <a:buChar char="ü"/>
                </a:pPr>
                <a:r>
                  <a:rPr lang="en-US" sz="1600" dirty="0" smtClean="0"/>
                  <a:t>We measure charge asymmetry of order </a:t>
                </a:r>
                <a:r>
                  <a:rPr lang="en-US" sz="1600" dirty="0"/>
                  <a:t>1</a:t>
                </a:r>
                <a:r>
                  <a:rPr lang="en-US" sz="1600" dirty="0" smtClean="0"/>
                  <a:t> </a:t>
                </a:r>
                <a:r>
                  <a:rPr lang="en-US" sz="1600" dirty="0"/>
                  <a:t>– </a:t>
                </a:r>
                <a:r>
                  <a:rPr lang="en-US" sz="1600" dirty="0" smtClean="0"/>
                  <a:t>50 ppm</a:t>
                </a:r>
              </a:p>
              <a:p>
                <a:pPr marL="857250" lvl="1" indent="-342900">
                  <a:buClrTx/>
                  <a:buFont typeface="Wingdings" panose="05000000000000000000" pitchFamily="2" charset="2"/>
                  <a:buChar char="ü"/>
                </a:pPr>
                <a:endParaRPr lang="en-US" sz="1800" dirty="0" smtClean="0"/>
              </a:p>
              <a:p>
                <a:pPr>
                  <a:buClrTx/>
                </a:pPr>
                <a:r>
                  <a:rPr lang="en-US" sz="2000" dirty="0" smtClean="0"/>
                  <a:t>Position Difference: when average position of electron beam corresponding to one helicity state is different from other state,</a:t>
                </a:r>
              </a:p>
              <a:p>
                <a:pPr>
                  <a:buClrTx/>
                </a:pPr>
                <a:endParaRPr lang="en-US" sz="2000" dirty="0">
                  <a:latin typeface="Times New Roman" pitchFamily="18" charset="0"/>
                </a:endParaRPr>
              </a:p>
              <a:p>
                <a:pPr>
                  <a:buClrTx/>
                </a:pPr>
                <a:endParaRPr lang="en-US" sz="1800" dirty="0" smtClean="0">
                  <a:latin typeface="Times New Roman" pitchFamily="18" charset="0"/>
                </a:endParaRPr>
              </a:p>
              <a:p>
                <a:pPr marL="857250" lvl="1" indent="-342900">
                  <a:buClrTx/>
                  <a:buFont typeface="Wingdings" panose="05000000000000000000" pitchFamily="2" charset="2"/>
                  <a:buChar char="ü"/>
                </a:pPr>
                <a:r>
                  <a:rPr lang="en-US" sz="1600" dirty="0" smtClean="0"/>
                  <a:t>Effect of position differences is determined by scattering cross section sensitivities</a:t>
                </a:r>
              </a:p>
              <a:p>
                <a:pPr marL="857250" lvl="1" indent="-342900">
                  <a:buClrTx/>
                  <a:buFont typeface="Wingdings" panose="05000000000000000000" pitchFamily="2" charset="2"/>
                  <a:buChar char="ü"/>
                </a:pPr>
                <a:r>
                  <a:rPr lang="en-US" sz="1600" dirty="0" smtClean="0"/>
                  <a:t>We measure position differences of order 1 – 40 nm</a:t>
                </a:r>
              </a:p>
              <a:p>
                <a:pPr marL="857250" lvl="1" indent="-342900">
                  <a:buClrTx/>
                  <a:buFont typeface="Wingdings" panose="05000000000000000000" pitchFamily="2" charset="2"/>
                  <a:buChar char="ü"/>
                </a:pPr>
                <a:endParaRPr lang="en-US" sz="1600" dirty="0"/>
              </a:p>
              <a:p>
                <a:pPr marL="457200">
                  <a:buClrTx/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Polarization difference between two helicities,                        :</a:t>
                </a:r>
              </a:p>
              <a:p>
                <a:pPr marL="457200">
                  <a:buClrTx/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 marL="857250" lvl="1" indent="-342900">
                  <a:buClrTx/>
                  <a:buFont typeface="Wingdings" panose="05000000000000000000" pitchFamily="2" charset="2"/>
                  <a:buChar char="ü"/>
                </a:pPr>
                <a:r>
                  <a:rPr lang="en-US" sz="1600" dirty="0"/>
                  <a:t>Effect of polarization differences </a:t>
                </a:r>
                <a:r>
                  <a:rPr lang="en-US" sz="1600" dirty="0" smtClean="0"/>
                  <a:t>is a systematic uncertainty of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1600" dirty="0"/>
              </a:p>
              <a:p>
                <a:pPr marL="857250" lvl="1" indent="-342900">
                  <a:buClrTx/>
                  <a:buFont typeface="Wingdings" panose="05000000000000000000" pitchFamily="2" charset="2"/>
                  <a:buChar char="ü"/>
                </a:pPr>
                <a:r>
                  <a:rPr lang="en-US" sz="1600" dirty="0"/>
                  <a:t>We </a:t>
                </a:r>
                <a:r>
                  <a:rPr lang="en-US" sz="1600" dirty="0" smtClean="0"/>
                  <a:t>measure polarization differences of order &lt;1%</a:t>
                </a:r>
                <a:endParaRPr lang="en-US" sz="16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2867" y="912025"/>
                <a:ext cx="9144000" cy="5945975"/>
              </a:xfrm>
              <a:blipFill>
                <a:blip r:embed="rId3"/>
                <a:stretch>
                  <a:fillRect l="-600" t="-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76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239558"/>
              </p:ext>
            </p:extLst>
          </p:nvPr>
        </p:nvGraphicFramePr>
        <p:xfrm>
          <a:off x="6013131" y="1411570"/>
          <a:ext cx="1312905" cy="565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3" name="Equation" r:id="rId4" imgW="863280" imgH="419040" progId="Equation.3">
                  <p:embed/>
                </p:oleObj>
              </mc:Choice>
              <mc:Fallback>
                <p:oleObj name="Equation" r:id="rId4" imgW="863280" imgH="419040" progId="Equation.3">
                  <p:embed/>
                  <p:pic>
                    <p:nvPicPr>
                      <p:cNvPr id="276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3131" y="1411570"/>
                        <a:ext cx="1312905" cy="56558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6067179"/>
              </p:ext>
            </p:extLst>
          </p:nvPr>
        </p:nvGraphicFramePr>
        <p:xfrm>
          <a:off x="6034088" y="3397250"/>
          <a:ext cx="131127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" name="Equation" r:id="rId6" imgW="812520" imgH="482400" progId="Equation.3">
                  <p:embed/>
                </p:oleObj>
              </mc:Choice>
              <mc:Fallback>
                <p:oleObj name="Equation" r:id="rId6" imgW="812520" imgH="482400" progId="Equation.3">
                  <p:embed/>
                  <p:pic>
                    <p:nvPicPr>
                      <p:cNvPr id="276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4088" y="3397250"/>
                        <a:ext cx="1311275" cy="731838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690320"/>
              </p:ext>
            </p:extLst>
          </p:nvPr>
        </p:nvGraphicFramePr>
        <p:xfrm>
          <a:off x="5277346" y="5178896"/>
          <a:ext cx="1392237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5" name="Equation" r:id="rId8" imgW="863280" imgH="190440" progId="Equation.3">
                  <p:embed/>
                </p:oleObj>
              </mc:Choice>
              <mc:Fallback>
                <p:oleObj name="Equation" r:id="rId8" imgW="863280" imgH="190440" progId="Equation.3">
                  <p:embed/>
                  <p:pic>
                    <p:nvPicPr>
                      <p:cNvPr id="276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7346" y="5178896"/>
                        <a:ext cx="1392237" cy="288925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062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49256"/>
            <a:ext cx="8316295" cy="1679944"/>
          </a:xfrm>
        </p:spPr>
        <p:txBody>
          <a:bodyPr/>
          <a:lstStyle/>
          <a:p>
            <a:r>
              <a:rPr lang="en-US" dirty="0" smtClean="0"/>
              <a:t>PQB Requirements at CEBAF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927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377464" y="960147"/>
            <a:ext cx="402331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3799358" y="3561569"/>
            <a:ext cx="520284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 flipH="1" flipV="1">
            <a:off x="4389120" y="2688312"/>
            <a:ext cx="5486343" cy="14630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Diagram 6"/>
          <p:cNvGraphicFramePr/>
          <p:nvPr/>
        </p:nvGraphicFramePr>
        <p:xfrm>
          <a:off x="731562" y="502952"/>
          <a:ext cx="1645902" cy="914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6" name="Rectangle 45"/>
          <p:cNvSpPr/>
          <p:nvPr/>
        </p:nvSpPr>
        <p:spPr>
          <a:xfrm>
            <a:off x="3840488" y="685831"/>
            <a:ext cx="182878" cy="5486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3200415" y="228635"/>
            <a:ext cx="893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Attenuator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486390" y="685831"/>
            <a:ext cx="182878" cy="5486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4297683" y="1234464"/>
            <a:ext cx="1523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    PC          WP  LP</a:t>
            </a:r>
          </a:p>
        </p:txBody>
      </p:sp>
      <p:cxnSp>
        <p:nvCxnSpPr>
          <p:cNvPr id="56" name="Straight Connector 55"/>
          <p:cNvCxnSpPr/>
          <p:nvPr/>
        </p:nvCxnSpPr>
        <p:spPr>
          <a:xfrm rot="10800000" flipH="1" flipV="1">
            <a:off x="6217902" y="777269"/>
            <a:ext cx="365756" cy="36575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 rot="16200000">
            <a:off x="6263622" y="1463061"/>
            <a:ext cx="274317" cy="5486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6675097" y="1600220"/>
            <a:ext cx="679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Shutter</a:t>
            </a:r>
          </a:p>
        </p:txBody>
      </p:sp>
      <p:cxnSp>
        <p:nvCxnSpPr>
          <p:cNvPr id="60" name="Straight Connector 59"/>
          <p:cNvCxnSpPr/>
          <p:nvPr/>
        </p:nvCxnSpPr>
        <p:spPr>
          <a:xfrm rot="5400000" flipH="1" flipV="1">
            <a:off x="6812256" y="1371622"/>
            <a:ext cx="1828781" cy="4571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7680926" y="137196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Rotatable GaAs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Photocathode</a:t>
            </a:r>
          </a:p>
        </p:txBody>
      </p:sp>
      <p:cxnSp>
        <p:nvCxnSpPr>
          <p:cNvPr id="62" name="Straight Connector 61"/>
          <p:cNvCxnSpPr/>
          <p:nvPr/>
        </p:nvCxnSpPr>
        <p:spPr>
          <a:xfrm rot="5400000">
            <a:off x="5436081" y="4567399"/>
            <a:ext cx="4123935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6492219" y="2697488"/>
            <a:ext cx="735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Vacuum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Window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680926" y="2231115"/>
            <a:ext cx="891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15° Dipole</a:t>
            </a:r>
          </a:p>
        </p:txBody>
      </p:sp>
      <p:cxnSp>
        <p:nvCxnSpPr>
          <p:cNvPr id="82" name="Straight Connector 81"/>
          <p:cNvCxnSpPr/>
          <p:nvPr/>
        </p:nvCxnSpPr>
        <p:spPr>
          <a:xfrm>
            <a:off x="6126463" y="6071553"/>
            <a:ext cx="548634" cy="1828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rot="900000">
            <a:off x="6941625" y="3213848"/>
            <a:ext cx="4571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7589487" y="594391"/>
            <a:ext cx="640073" cy="182878"/>
          </a:xfrm>
          <a:prstGeom prst="line">
            <a:avLst/>
          </a:pr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669268" y="5989292"/>
            <a:ext cx="585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PZT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Mirror</a:t>
            </a:r>
          </a:p>
        </p:txBody>
      </p:sp>
      <p:cxnSp>
        <p:nvCxnSpPr>
          <p:cNvPr id="89" name="Straight Connector 88"/>
          <p:cNvCxnSpPr/>
          <p:nvPr/>
        </p:nvCxnSpPr>
        <p:spPr>
          <a:xfrm rot="900000">
            <a:off x="6575869" y="5764963"/>
            <a:ext cx="45719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6711232" y="5888675"/>
            <a:ext cx="587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IHWP</a:t>
            </a:r>
          </a:p>
        </p:txBody>
      </p:sp>
      <p:cxnSp>
        <p:nvCxnSpPr>
          <p:cNvPr id="93" name="Straight Connector 92"/>
          <p:cNvCxnSpPr/>
          <p:nvPr/>
        </p:nvCxnSpPr>
        <p:spPr>
          <a:xfrm rot="900000">
            <a:off x="6758747" y="3936183"/>
            <a:ext cx="45719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6400780" y="3602700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RHWP</a:t>
            </a:r>
          </a:p>
        </p:txBody>
      </p:sp>
      <p:sp>
        <p:nvSpPr>
          <p:cNvPr id="95" name="Rounded Rectangle 94"/>
          <p:cNvSpPr/>
          <p:nvPr/>
        </p:nvSpPr>
        <p:spPr>
          <a:xfrm rot="900000">
            <a:off x="6638150" y="4544801"/>
            <a:ext cx="274317" cy="45719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6669554" y="4974285"/>
            <a:ext cx="958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Pockels 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Cell</a:t>
            </a:r>
          </a:p>
        </p:txBody>
      </p:sp>
      <p:cxnSp>
        <p:nvCxnSpPr>
          <p:cNvPr id="100" name="Straight Arrow Connector 99"/>
          <p:cNvCxnSpPr/>
          <p:nvPr/>
        </p:nvCxnSpPr>
        <p:spPr>
          <a:xfrm rot="900000">
            <a:off x="6577632" y="5661664"/>
            <a:ext cx="365756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2011708" y="6629365"/>
            <a:ext cx="54863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/>
          <p:nvPr/>
        </p:nvSpPr>
        <p:spPr>
          <a:xfrm>
            <a:off x="4754878" y="2148854"/>
            <a:ext cx="182878" cy="2743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5394951" y="4800585"/>
            <a:ext cx="182878" cy="2743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/>
          <p:cNvSpPr txBox="1"/>
          <p:nvPr/>
        </p:nvSpPr>
        <p:spPr>
          <a:xfrm>
            <a:off x="1463074" y="2788927"/>
            <a:ext cx="1071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Delayed </a:t>
            </a:r>
          </a:p>
          <a:p>
            <a:pPr algn="ctr"/>
            <a:r>
              <a:rPr lang="en-US" sz="1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Helicity Fiber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4926603" y="5074902"/>
            <a:ext cx="1114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HV Supply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(0 – ±4000 V)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4937756" y="2240293"/>
            <a:ext cx="909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HV Supply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(0 – 90 V)</a:t>
            </a:r>
          </a:p>
        </p:txBody>
      </p:sp>
      <p:cxnSp>
        <p:nvCxnSpPr>
          <p:cNvPr id="128" name="Straight Connector 127"/>
          <p:cNvCxnSpPr/>
          <p:nvPr/>
        </p:nvCxnSpPr>
        <p:spPr>
          <a:xfrm rot="5400000" flipH="1" flipV="1">
            <a:off x="6087281" y="4382572"/>
            <a:ext cx="0" cy="1018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ounded Rectangle 130"/>
          <p:cNvSpPr/>
          <p:nvPr/>
        </p:nvSpPr>
        <p:spPr>
          <a:xfrm>
            <a:off x="548684" y="5623536"/>
            <a:ext cx="1645902" cy="1005829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Arc 131"/>
          <p:cNvSpPr/>
          <p:nvPr/>
        </p:nvSpPr>
        <p:spPr>
          <a:xfrm>
            <a:off x="1828830" y="5166340"/>
            <a:ext cx="365756" cy="1005829"/>
          </a:xfrm>
          <a:prstGeom prst="arc">
            <a:avLst>
              <a:gd name="adj1" fmla="val 16739944"/>
              <a:gd name="adj2" fmla="val 299497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457245" y="3611878"/>
            <a:ext cx="1828779" cy="18287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/>
          <p:cNvSpPr txBox="1"/>
          <p:nvPr/>
        </p:nvSpPr>
        <p:spPr>
          <a:xfrm>
            <a:off x="731562" y="5897853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CEBAF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182928" y="3429000"/>
            <a:ext cx="716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Hall</a:t>
            </a:r>
          </a:p>
        </p:txBody>
      </p:sp>
      <p:cxnSp>
        <p:nvCxnSpPr>
          <p:cNvPr id="137" name="Straight Arrow Connector 136"/>
          <p:cNvCxnSpPr/>
          <p:nvPr/>
        </p:nvCxnSpPr>
        <p:spPr>
          <a:xfrm rot="16200000" flipH="1">
            <a:off x="1783109" y="3474720"/>
            <a:ext cx="1737344" cy="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 rot="5400000">
            <a:off x="1600232" y="3474720"/>
            <a:ext cx="1737343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2560342" y="3198167"/>
            <a:ext cx="714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T-Settle</a:t>
            </a:r>
          </a:p>
          <a:p>
            <a:pPr algn="ctr"/>
            <a:r>
              <a:rPr lang="en-US" sz="1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Fiber</a:t>
            </a:r>
          </a:p>
        </p:txBody>
      </p:sp>
      <p:cxnSp>
        <p:nvCxnSpPr>
          <p:cNvPr id="142" name="Straight Arrow Connector 141"/>
          <p:cNvCxnSpPr/>
          <p:nvPr/>
        </p:nvCxnSpPr>
        <p:spPr>
          <a:xfrm>
            <a:off x="2926098" y="2331732"/>
            <a:ext cx="1828780" cy="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Elbow Connector 145"/>
          <p:cNvCxnSpPr>
            <a:endCxn id="119" idx="0"/>
          </p:cNvCxnSpPr>
          <p:nvPr/>
        </p:nvCxnSpPr>
        <p:spPr>
          <a:xfrm rot="16200000" flipH="1">
            <a:off x="3703332" y="3017526"/>
            <a:ext cx="2468851" cy="1097266"/>
          </a:xfrm>
          <a:prstGeom prst="bentConnector3">
            <a:avLst>
              <a:gd name="adj1" fmla="val 50000"/>
            </a:avLst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Box 149"/>
          <p:cNvSpPr txBox="1"/>
          <p:nvPr/>
        </p:nvSpPr>
        <p:spPr>
          <a:xfrm>
            <a:off x="3291854" y="4617707"/>
            <a:ext cx="18804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Charge Feedback (PITA)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7498048" y="6080731"/>
            <a:ext cx="747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Electron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Beam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3055345" y="2057415"/>
            <a:ext cx="1361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Helicity Flip Fiber</a:t>
            </a:r>
          </a:p>
        </p:txBody>
      </p:sp>
      <p:cxnSp>
        <p:nvCxnSpPr>
          <p:cNvPr id="218" name="Elbow Connector 217"/>
          <p:cNvCxnSpPr>
            <a:stCxn id="136" idx="0"/>
            <a:endCxn id="119" idx="1"/>
          </p:cNvCxnSpPr>
          <p:nvPr/>
        </p:nvCxnSpPr>
        <p:spPr>
          <a:xfrm>
            <a:off x="2834659" y="4571993"/>
            <a:ext cx="2560292" cy="365751"/>
          </a:xfrm>
          <a:prstGeom prst="bentConnector3">
            <a:avLst>
              <a:gd name="adj1" fmla="val 17033"/>
            </a:avLst>
          </a:prstGeom>
          <a:ln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Elbow Connector 222"/>
          <p:cNvCxnSpPr>
            <a:endCxn id="118" idx="2"/>
          </p:cNvCxnSpPr>
          <p:nvPr/>
        </p:nvCxnSpPr>
        <p:spPr>
          <a:xfrm rot="5400000" flipH="1" flipV="1">
            <a:off x="3017537" y="2697489"/>
            <a:ext cx="2103097" cy="1554463"/>
          </a:xfrm>
          <a:prstGeom prst="bentConnector3">
            <a:avLst>
              <a:gd name="adj1" fmla="val 30490"/>
            </a:avLst>
          </a:prstGeom>
          <a:ln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TextBox 234"/>
          <p:cNvSpPr txBox="1"/>
          <p:nvPr/>
        </p:nvSpPr>
        <p:spPr>
          <a:xfrm>
            <a:off x="3291854" y="3977634"/>
            <a:ext cx="16946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Charge Feedback (IA)</a:t>
            </a:r>
          </a:p>
        </p:txBody>
      </p:sp>
      <p:sp>
        <p:nvSpPr>
          <p:cNvPr id="244" name="Rectangle 243"/>
          <p:cNvSpPr/>
          <p:nvPr/>
        </p:nvSpPr>
        <p:spPr>
          <a:xfrm>
            <a:off x="3291854" y="685831"/>
            <a:ext cx="182878" cy="5486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TextBox 251"/>
          <p:cNvSpPr txBox="1"/>
          <p:nvPr/>
        </p:nvSpPr>
        <p:spPr>
          <a:xfrm>
            <a:off x="3108976" y="1234464"/>
            <a:ext cx="10864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LP  HWP  LP</a:t>
            </a:r>
          </a:p>
        </p:txBody>
      </p:sp>
      <p:sp>
        <p:nvSpPr>
          <p:cNvPr id="263" name="Rounded Rectangle 262"/>
          <p:cNvSpPr/>
          <p:nvPr/>
        </p:nvSpPr>
        <p:spPr>
          <a:xfrm>
            <a:off x="4572000" y="822960"/>
            <a:ext cx="548634" cy="274317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3" name="Straight Connector 272"/>
          <p:cNvCxnSpPr/>
          <p:nvPr/>
        </p:nvCxnSpPr>
        <p:spPr>
          <a:xfrm rot="5400000">
            <a:off x="5303512" y="868708"/>
            <a:ext cx="548634" cy="18287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 rot="5400000">
            <a:off x="3657610" y="868708"/>
            <a:ext cx="548634" cy="18287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/>
          <p:nvPr/>
        </p:nvCxnSpPr>
        <p:spPr>
          <a:xfrm rot="5400000">
            <a:off x="3108976" y="868708"/>
            <a:ext cx="548634" cy="18287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>
            <a:stCxn id="263" idx="2"/>
          </p:cNvCxnSpPr>
          <p:nvPr/>
        </p:nvCxnSpPr>
        <p:spPr>
          <a:xfrm rot="16200000" flipH="1">
            <a:off x="4331962" y="1611631"/>
            <a:ext cx="1028711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9" name="TextBox 288"/>
          <p:cNvSpPr txBox="1"/>
          <p:nvPr/>
        </p:nvSpPr>
        <p:spPr>
          <a:xfrm>
            <a:off x="4937756" y="228635"/>
            <a:ext cx="378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IA</a:t>
            </a:r>
          </a:p>
        </p:txBody>
      </p:sp>
      <p:cxnSp>
        <p:nvCxnSpPr>
          <p:cNvPr id="296" name="Straight Connector 295"/>
          <p:cNvCxnSpPr/>
          <p:nvPr/>
        </p:nvCxnSpPr>
        <p:spPr>
          <a:xfrm rot="16200000" flipH="1">
            <a:off x="3389934" y="953506"/>
            <a:ext cx="545952" cy="106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 rot="5400000">
            <a:off x="5029195" y="960148"/>
            <a:ext cx="548636" cy="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7" name="Left Brace 306"/>
          <p:cNvSpPr/>
          <p:nvPr/>
        </p:nvSpPr>
        <p:spPr>
          <a:xfrm rot="5400000">
            <a:off x="3579891" y="123476"/>
            <a:ext cx="155448" cy="9144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Left Brace 308"/>
          <p:cNvSpPr>
            <a:spLocks noChangeAspect="1"/>
          </p:cNvSpPr>
          <p:nvPr/>
        </p:nvSpPr>
        <p:spPr>
          <a:xfrm rot="5400000">
            <a:off x="5065318" y="9633"/>
            <a:ext cx="202083" cy="118872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76"/>
          <p:cNvSpPr/>
          <p:nvPr/>
        </p:nvSpPr>
        <p:spPr>
          <a:xfrm>
            <a:off x="7315170" y="2057415"/>
            <a:ext cx="365756" cy="73151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/>
          <p:cNvCxnSpPr>
            <a:stCxn id="132" idx="0"/>
            <a:endCxn id="133" idx="1"/>
          </p:cNvCxnSpPr>
          <p:nvPr/>
        </p:nvCxnSpPr>
        <p:spPr>
          <a:xfrm rot="10800000">
            <a:off x="725065" y="3879698"/>
            <a:ext cx="1359665" cy="13284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/>
          <p:cNvSpPr/>
          <p:nvPr/>
        </p:nvSpPr>
        <p:spPr>
          <a:xfrm>
            <a:off x="1554513" y="4709146"/>
            <a:ext cx="274317" cy="2743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457245" y="4343390"/>
            <a:ext cx="6116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Target</a:t>
            </a:r>
          </a:p>
        </p:txBody>
      </p:sp>
      <p:sp>
        <p:nvSpPr>
          <p:cNvPr id="113" name="Can 112"/>
          <p:cNvSpPr/>
          <p:nvPr/>
        </p:nvSpPr>
        <p:spPr>
          <a:xfrm rot="18900000">
            <a:off x="908454" y="4049365"/>
            <a:ext cx="365756" cy="393201"/>
          </a:xfrm>
          <a:prstGeom prst="can">
            <a:avLst>
              <a:gd name="adj" fmla="val 2811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>
            <a:off x="823001" y="4617707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BCM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1097318" y="4892024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BPMs</a:t>
            </a:r>
          </a:p>
        </p:txBody>
      </p:sp>
      <p:sp>
        <p:nvSpPr>
          <p:cNvPr id="116" name="Isosceles Triangle 115"/>
          <p:cNvSpPr/>
          <p:nvPr/>
        </p:nvSpPr>
        <p:spPr>
          <a:xfrm>
            <a:off x="3108976" y="6355048"/>
            <a:ext cx="365756" cy="36575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Isosceles Triangle 116"/>
          <p:cNvSpPr/>
          <p:nvPr/>
        </p:nvSpPr>
        <p:spPr>
          <a:xfrm flipV="1">
            <a:off x="2926098" y="6355048"/>
            <a:ext cx="365756" cy="36575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121"/>
          <p:cNvSpPr txBox="1"/>
          <p:nvPr/>
        </p:nvSpPr>
        <p:spPr>
          <a:xfrm>
            <a:off x="3383293" y="5989292"/>
            <a:ext cx="1309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5 MeV 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Helicity Magnets</a:t>
            </a:r>
          </a:p>
        </p:txBody>
      </p:sp>
      <p:sp>
        <p:nvSpPr>
          <p:cNvPr id="130" name="Oval 129"/>
          <p:cNvSpPr/>
          <p:nvPr/>
        </p:nvSpPr>
        <p:spPr>
          <a:xfrm>
            <a:off x="1280196" y="4434829"/>
            <a:ext cx="274317" cy="2743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Hexagon 135"/>
          <p:cNvSpPr/>
          <p:nvPr/>
        </p:nvSpPr>
        <p:spPr>
          <a:xfrm>
            <a:off x="2286025" y="4343390"/>
            <a:ext cx="548634" cy="457205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TextBox 143"/>
          <p:cNvSpPr txBox="1"/>
          <p:nvPr/>
        </p:nvSpPr>
        <p:spPr>
          <a:xfrm>
            <a:off x="2320489" y="4434829"/>
            <a:ext cx="518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DAQ</a:t>
            </a:r>
          </a:p>
        </p:txBody>
      </p:sp>
      <p:cxnSp>
        <p:nvCxnSpPr>
          <p:cNvPr id="163" name="Elbow Connector 162"/>
          <p:cNvCxnSpPr/>
          <p:nvPr/>
        </p:nvCxnSpPr>
        <p:spPr>
          <a:xfrm rot="5400000">
            <a:off x="1280990" y="4434035"/>
            <a:ext cx="3840438" cy="1588"/>
          </a:xfrm>
          <a:prstGeom prst="bentConnector3">
            <a:avLst>
              <a:gd name="adj1" fmla="val 50000"/>
            </a:avLst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/>
          <p:cNvSpPr txBox="1"/>
          <p:nvPr/>
        </p:nvSpPr>
        <p:spPr>
          <a:xfrm>
            <a:off x="3191598" y="2606049"/>
            <a:ext cx="824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nHelicity </a:t>
            </a:r>
          </a:p>
          <a:p>
            <a:pPr algn="ctr"/>
            <a:r>
              <a:rPr lang="en-US" sz="1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Flip Fiber</a:t>
            </a:r>
          </a:p>
        </p:txBody>
      </p:sp>
      <p:cxnSp>
        <p:nvCxnSpPr>
          <p:cNvPr id="168" name="Straight Connector 167"/>
          <p:cNvCxnSpPr>
            <a:endCxn id="136" idx="3"/>
          </p:cNvCxnSpPr>
          <p:nvPr/>
        </p:nvCxnSpPr>
        <p:spPr>
          <a:xfrm flipV="1">
            <a:off x="1828830" y="4571993"/>
            <a:ext cx="457195" cy="2285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>
            <a:endCxn id="136" idx="3"/>
          </p:cNvCxnSpPr>
          <p:nvPr/>
        </p:nvCxnSpPr>
        <p:spPr>
          <a:xfrm>
            <a:off x="1554513" y="4571982"/>
            <a:ext cx="731512" cy="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>
            <a:off x="2926098" y="2514610"/>
            <a:ext cx="274317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Elbow Connector 180"/>
          <p:cNvCxnSpPr/>
          <p:nvPr/>
        </p:nvCxnSpPr>
        <p:spPr>
          <a:xfrm>
            <a:off x="3017537" y="4572000"/>
            <a:ext cx="18943" cy="1781711"/>
          </a:xfrm>
          <a:prstGeom prst="straightConnector1">
            <a:avLst/>
          </a:prstGeom>
          <a:ln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Box 202"/>
          <p:cNvSpPr txBox="1"/>
          <p:nvPr/>
        </p:nvSpPr>
        <p:spPr>
          <a:xfrm>
            <a:off x="2216226" y="4892024"/>
            <a:ext cx="857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Position</a:t>
            </a:r>
          </a:p>
          <a:p>
            <a:pPr algn="ctr"/>
            <a:r>
              <a:rPr lang="en-US" sz="1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Feedback</a:t>
            </a:r>
          </a:p>
        </p:txBody>
      </p:sp>
      <p:sp>
        <p:nvSpPr>
          <p:cNvPr id="207" name="TextBox 206"/>
          <p:cNvSpPr txBox="1"/>
          <p:nvPr/>
        </p:nvSpPr>
        <p:spPr>
          <a:xfrm>
            <a:off x="1280196" y="2011680"/>
            <a:ext cx="1647755" cy="58477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Helicity Control Board </a:t>
            </a:r>
            <a:endParaRPr lang="en-US" sz="16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 rot="16200000">
            <a:off x="7450034" y="3934209"/>
            <a:ext cx="96029" cy="548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7863804" y="4069073"/>
            <a:ext cx="1064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V-Wien Filter</a:t>
            </a:r>
          </a:p>
        </p:txBody>
      </p:sp>
      <p:sp>
        <p:nvSpPr>
          <p:cNvPr id="92" name="Rectangle 91"/>
          <p:cNvSpPr/>
          <p:nvPr/>
        </p:nvSpPr>
        <p:spPr>
          <a:xfrm rot="16200000">
            <a:off x="7450034" y="4482843"/>
            <a:ext cx="96029" cy="548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7863804" y="4617707"/>
            <a:ext cx="1080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H-Wien Filter</a:t>
            </a:r>
          </a:p>
        </p:txBody>
      </p:sp>
      <p:sp>
        <p:nvSpPr>
          <p:cNvPr id="101" name="Rectangle 100"/>
          <p:cNvSpPr/>
          <p:nvPr/>
        </p:nvSpPr>
        <p:spPr>
          <a:xfrm rot="16200000">
            <a:off x="7475189" y="4274810"/>
            <a:ext cx="45719" cy="548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TextBox 101"/>
          <p:cNvSpPr txBox="1"/>
          <p:nvPr/>
        </p:nvSpPr>
        <p:spPr>
          <a:xfrm>
            <a:off x="7772365" y="4343390"/>
            <a:ext cx="1371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Spin Solenoids</a:t>
            </a:r>
          </a:p>
        </p:txBody>
      </p:sp>
      <p:sp>
        <p:nvSpPr>
          <p:cNvPr id="103" name="Rectangle 102"/>
          <p:cNvSpPr/>
          <p:nvPr/>
        </p:nvSpPr>
        <p:spPr>
          <a:xfrm rot="16200000">
            <a:off x="7475189" y="4183371"/>
            <a:ext cx="45719" cy="548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7E07-A087-4AB8-A71E-150763CBA76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42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82927" y="137196"/>
          <a:ext cx="8778147" cy="6570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04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8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79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53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78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03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778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890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4232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Experiment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Energy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(GeV)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Pol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(%)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(µA)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Target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200" b="1" baseline="-25000" dirty="0" smtClean="0">
                          <a:solidFill>
                            <a:schemeClr val="tx1"/>
                          </a:solidFill>
                        </a:rPr>
                        <a:t>pv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(ppb)</a:t>
                      </a:r>
                      <a:endParaRPr lang="en-US" sz="1200" b="1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Charge Asym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(ppb)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Position Diff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(nm)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Angle Diff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(nrad)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Size Diff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(δ</a:t>
                      </a:r>
                      <a:r>
                        <a:rPr lang="el-GR" sz="1200" b="1" dirty="0" smtClean="0">
                          <a:solidFill>
                            <a:schemeClr val="tx1"/>
                          </a:solidFill>
                        </a:rPr>
                        <a:t>σ/σ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4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Times New Roman"/>
                        </a:rPr>
                        <a:t>HAPPEx-I (Achieved)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3.3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38.8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68.8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40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baseline="30000" dirty="0" smtClean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H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(15 </a:t>
                      </a: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cm)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15,050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200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4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Times New Roman"/>
                        </a:rPr>
                        <a:t>G0-Forward (Achieved)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3.0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73.7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baseline="30000" dirty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H </a:t>
                      </a:r>
                      <a:endParaRPr lang="en-US" sz="12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20 cm)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3,000-40,000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300±300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7±4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3±1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0610">
                <a:tc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HAPPEx-II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(Achieved)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3.0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87.1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55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baseline="30000" dirty="0" smtClean="0"/>
                        <a:t>1</a:t>
                      </a:r>
                      <a:r>
                        <a:rPr lang="en-US" sz="1200" dirty="0" smtClean="0"/>
                        <a:t>H</a:t>
                      </a:r>
                    </a:p>
                    <a:p>
                      <a:pPr algn="ctr"/>
                      <a:r>
                        <a:rPr lang="en-US" sz="1200" dirty="0" smtClean="0"/>
                        <a:t> (20 cm)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1,580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>
                        <a:sym typeface="Wingdings"/>
                      </a:endParaRPr>
                    </a:p>
                    <a:p>
                      <a:pPr algn="ctr"/>
                      <a:r>
                        <a:rPr lang="en-US" sz="1200" dirty="0" smtClean="0">
                          <a:sym typeface="Wingdings"/>
                        </a:rPr>
                        <a:t>400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0.2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 smtClean="0"/>
                    </a:p>
                  </a:txBody>
                  <a:tcPr>
                    <a:solidFill>
                      <a:srgbClr val="E0F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0610">
                <a:tc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HAPPEx-III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(Achieved)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3.484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89.4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100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baseline="30000" dirty="0" smtClean="0"/>
                        <a:t>1</a:t>
                      </a:r>
                      <a:r>
                        <a:rPr lang="en-US" sz="1200" dirty="0" smtClean="0"/>
                        <a:t>H</a:t>
                      </a:r>
                    </a:p>
                    <a:p>
                      <a:pPr algn="ctr"/>
                      <a:r>
                        <a:rPr lang="en-US" sz="1200" dirty="0" smtClean="0"/>
                        <a:t> (25 cm)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23,800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>
                        <a:sym typeface="Wingdings"/>
                      </a:endParaRPr>
                    </a:p>
                    <a:p>
                      <a:pPr algn="ctr"/>
                      <a:r>
                        <a:rPr lang="en-US" sz="1200" dirty="0" smtClean="0">
                          <a:sym typeface="Wingdings"/>
                        </a:rPr>
                        <a:t>200±10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ym typeface="Wingdings"/>
                        </a:rPr>
                        <a:t>3</a:t>
                      </a:r>
                      <a:endParaRPr lang="en-US" sz="1200" dirty="0" smtClean="0"/>
                    </a:p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ym typeface="Wingdings"/>
                        </a:rPr>
                        <a:t>0.5±0.1</a:t>
                      </a:r>
                      <a:endParaRPr lang="en-US" sz="1200" dirty="0" smtClean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10</a:t>
                      </a:r>
                      <a:r>
                        <a:rPr lang="en-US" sz="1200" baseline="30000" dirty="0" smtClean="0"/>
                        <a:t>-3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60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Times New Roman"/>
                        </a:rPr>
                        <a:t>PREx-I (Achieved)</a:t>
                      </a: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1.056</a:t>
                      </a: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89.2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70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baseline="30000" dirty="0" smtClean="0">
                          <a:latin typeface="+mn-lt"/>
                          <a:ea typeface="Times New Roman"/>
                          <a:cs typeface="Times New Roman"/>
                        </a:rPr>
                        <a:t>208</a:t>
                      </a: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Pb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(0.5 </a:t>
                      </a: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mm)</a:t>
                      </a: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657±60</a:t>
                      </a: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85±1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en-US" sz="1200" baseline="30000" dirty="0">
                          <a:latin typeface="+mn-lt"/>
                          <a:ea typeface="Times New Roman"/>
                          <a:cs typeface="Times New Roman"/>
                        </a:rPr>
                        <a:t>-4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0610">
                <a:tc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QWeak-I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(Achieved)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1.155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89.0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180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baseline="30000" dirty="0" smtClean="0"/>
                        <a:t>1</a:t>
                      </a:r>
                      <a:r>
                        <a:rPr lang="en-US" sz="1200" dirty="0" smtClean="0"/>
                        <a:t>H</a:t>
                      </a:r>
                    </a:p>
                    <a:p>
                      <a:pPr algn="ctr"/>
                      <a:r>
                        <a:rPr lang="en-US" sz="1200" dirty="0" smtClean="0"/>
                        <a:t>(35 cm)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281±46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8±15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>
                          <a:sym typeface="Wingdings"/>
                        </a:rPr>
                        <a:t>5±1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0.1±0.02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10</a:t>
                      </a:r>
                      <a:r>
                        <a:rPr lang="en-US" sz="1200" baseline="30000" dirty="0" smtClean="0"/>
                        <a:t>-4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0610">
                <a:tc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QWeak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1.162</a:t>
                      </a:r>
                      <a:endParaRPr lang="en-US" sz="12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90</a:t>
                      </a:r>
                      <a:endParaRPr lang="en-US" sz="12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180</a:t>
                      </a:r>
                      <a:endParaRPr lang="en-US" sz="12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baseline="30000" dirty="0" smtClean="0"/>
                        <a:t>1</a:t>
                      </a:r>
                      <a:r>
                        <a:rPr lang="en-US" sz="1200" dirty="0" smtClean="0"/>
                        <a:t>H</a:t>
                      </a:r>
                    </a:p>
                    <a:p>
                      <a:pPr algn="ctr"/>
                      <a:r>
                        <a:rPr lang="en-US" sz="1200" dirty="0" smtClean="0"/>
                        <a:t>(35 cm)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234±5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&lt;100±10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&lt;2</a:t>
                      </a:r>
                      <a:r>
                        <a:rPr lang="en-US" sz="1200" dirty="0" smtClean="0">
                          <a:sym typeface="Wingdings"/>
                        </a:rPr>
                        <a:t>±1</a:t>
                      </a:r>
                      <a:endParaRPr lang="en-US" sz="12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&lt;30±3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&lt;10</a:t>
                      </a:r>
                      <a:r>
                        <a:rPr lang="en-US" sz="1200" baseline="30000" dirty="0" smtClean="0"/>
                        <a:t>-4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60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Times New Roman"/>
                        </a:rPr>
                        <a:t>PREx-II</a:t>
                      </a: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1.0</a:t>
                      </a: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90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baseline="30000" dirty="0">
                          <a:latin typeface="+mn-lt"/>
                          <a:ea typeface="Times New Roman"/>
                          <a:cs typeface="Times New Roman"/>
                        </a:rPr>
                        <a:t>208</a:t>
                      </a: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Pb (0.5mm)</a:t>
                      </a: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500±15</a:t>
                      </a: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/>
                        <a:t>&lt;</a:t>
                      </a: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100±10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/>
                        <a:t>&lt;</a:t>
                      </a: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1±1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/>
                        <a:t>&lt;</a:t>
                      </a: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0.3±0.1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/>
                        <a:t>&lt;</a:t>
                      </a: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en-US" sz="1200" baseline="30000" dirty="0" smtClean="0">
                          <a:latin typeface="+mn-lt"/>
                          <a:ea typeface="Times New Roman"/>
                          <a:cs typeface="Times New Roman"/>
                        </a:rPr>
                        <a:t>-4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0610">
                <a:tc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MOLLER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11.0</a:t>
                      </a:r>
                      <a:endParaRPr lang="en-US" sz="12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90</a:t>
                      </a:r>
                      <a:endParaRPr lang="en-US" sz="12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85</a:t>
                      </a:r>
                      <a:endParaRPr lang="en-US" sz="12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baseline="30000" dirty="0" smtClean="0"/>
                        <a:t>1</a:t>
                      </a:r>
                      <a:r>
                        <a:rPr lang="en-US" sz="1200" dirty="0" smtClean="0"/>
                        <a:t>H</a:t>
                      </a:r>
                    </a:p>
                    <a:p>
                      <a:pPr algn="ctr"/>
                      <a:r>
                        <a:rPr lang="en-US" sz="1200" dirty="0" smtClean="0"/>
                        <a:t>(150 cm)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35.6±0.74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&lt;10±10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&lt;</a:t>
                      </a:r>
                      <a:r>
                        <a:rPr lang="en-US" sz="1200" dirty="0" smtClean="0">
                          <a:sym typeface="Wingdings"/>
                        </a:rPr>
                        <a:t>0.5±0.5</a:t>
                      </a:r>
                      <a:endParaRPr lang="en-US" sz="12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&lt;</a:t>
                      </a:r>
                      <a:r>
                        <a:rPr lang="en-US" sz="1200" dirty="0" smtClean="0">
                          <a:sym typeface="Wingdings"/>
                        </a:rPr>
                        <a:t>0.05±0.05</a:t>
                      </a:r>
                      <a:endParaRPr lang="en-US" sz="12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&lt;</a:t>
                      </a:r>
                      <a:r>
                        <a:rPr lang="en-US" sz="1200" dirty="0" smtClean="0">
                          <a:sym typeface="Wingdings"/>
                        </a:rPr>
                        <a:t>10</a:t>
                      </a:r>
                      <a:r>
                        <a:rPr lang="en-US" sz="1200" baseline="30000" dirty="0" smtClean="0">
                          <a:sym typeface="Wingdings"/>
                        </a:rPr>
                        <a:t>-4</a:t>
                      </a:r>
                      <a:endParaRPr lang="en-US" sz="1200" baseline="300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83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s Review 2010">
  <a:themeElements>
    <a:clrScheme name="JLab_PowerPoint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Ops Review 2010</Template>
  <TotalTime>30289</TotalTime>
  <Words>1856</Words>
  <Application>Microsoft Office PowerPoint</Application>
  <PresentationFormat>On-screen Show (4:3)</PresentationFormat>
  <Paragraphs>604</Paragraphs>
  <Slides>25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MS PGothic</vt:lpstr>
      <vt:lpstr>SimSun</vt:lpstr>
      <vt:lpstr>Arial</vt:lpstr>
      <vt:lpstr>Calibri</vt:lpstr>
      <vt:lpstr>Cambria Math</vt:lpstr>
      <vt:lpstr>Courier New</vt:lpstr>
      <vt:lpstr>Times</vt:lpstr>
      <vt:lpstr>Times New Roman</vt:lpstr>
      <vt:lpstr>Wingdings</vt:lpstr>
      <vt:lpstr>Ops Review 2010</vt:lpstr>
      <vt:lpstr>Equation</vt:lpstr>
      <vt:lpstr>PowerPoint Presentation</vt:lpstr>
      <vt:lpstr>Parity Violation</vt:lpstr>
      <vt:lpstr>Parity Reversal</vt:lpstr>
      <vt:lpstr>Experimental Techniques</vt:lpstr>
      <vt:lpstr>Pockels Cell</vt:lpstr>
      <vt:lpstr>Helicity Correlated Beam Properties</vt:lpstr>
      <vt:lpstr>PQB Requirements at CEBAF</vt:lpstr>
      <vt:lpstr>PowerPoint Presentation</vt:lpstr>
      <vt:lpstr>PowerPoint Presentation</vt:lpstr>
      <vt:lpstr>PQB Requirements at JLEIC</vt:lpstr>
      <vt:lpstr>JLEIC</vt:lpstr>
      <vt:lpstr>JLEIC Polarized Source</vt:lpstr>
      <vt:lpstr>Time Structure of Polarized e- Injection</vt:lpstr>
      <vt:lpstr>Polarized ions, non-polarized Electrons?</vt:lpstr>
      <vt:lpstr>Collider Ring Issues</vt:lpstr>
      <vt:lpstr>Example</vt:lpstr>
      <vt:lpstr>Summary</vt:lpstr>
      <vt:lpstr>APPENDIX I: Report of the Community Review of EIC Accelerator R&amp;D</vt:lpstr>
      <vt:lpstr>G. Injectors</vt:lpstr>
      <vt:lpstr>K. Polarization Manipulation</vt:lpstr>
      <vt:lpstr>APPENDIX II: Electronic Cross-talk &amp; Ground Loop Elimination in CEBAF Injector</vt:lpstr>
      <vt:lpstr>Electronic Cross-talk &amp; Ground Loop Elimination in Injector</vt:lpstr>
      <vt:lpstr>PowerPoint Presentation</vt:lpstr>
      <vt:lpstr>PowerPoint Presentation</vt:lpstr>
      <vt:lpstr>PowerPoint Presentation</vt:lpstr>
    </vt:vector>
  </TitlesOfParts>
  <Company>Jefferson Science Associates,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poelker</dc:creator>
  <cp:lastModifiedBy>Riad Suleiman</cp:lastModifiedBy>
  <cp:revision>1486</cp:revision>
  <cp:lastPrinted>2014-01-09T17:51:36Z</cp:lastPrinted>
  <dcterms:created xsi:type="dcterms:W3CDTF">2010-09-20T13:48:43Z</dcterms:created>
  <dcterms:modified xsi:type="dcterms:W3CDTF">2017-04-12T19:19:37Z</dcterms:modified>
</cp:coreProperties>
</file>