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handoutMasterIdLst>
    <p:handoutMasterId r:id="rId29"/>
  </p:handoutMasterIdLst>
  <p:sldIdLst>
    <p:sldId id="498" r:id="rId2"/>
    <p:sldId id="516" r:id="rId3"/>
    <p:sldId id="515" r:id="rId4"/>
    <p:sldId id="517" r:id="rId5"/>
    <p:sldId id="518" r:id="rId6"/>
    <p:sldId id="520" r:id="rId7"/>
    <p:sldId id="521" r:id="rId8"/>
    <p:sldId id="522" r:id="rId9"/>
    <p:sldId id="519" r:id="rId10"/>
    <p:sldId id="523" r:id="rId11"/>
    <p:sldId id="525" r:id="rId12"/>
    <p:sldId id="499" r:id="rId13"/>
    <p:sldId id="500" r:id="rId14"/>
    <p:sldId id="524" r:id="rId15"/>
    <p:sldId id="536" r:id="rId16"/>
    <p:sldId id="526" r:id="rId17"/>
    <p:sldId id="535" r:id="rId18"/>
    <p:sldId id="534" r:id="rId19"/>
    <p:sldId id="505" r:id="rId20"/>
    <p:sldId id="501" r:id="rId21"/>
    <p:sldId id="503" r:id="rId22"/>
    <p:sldId id="533" r:id="rId23"/>
    <p:sldId id="529" r:id="rId24"/>
    <p:sldId id="530" r:id="rId25"/>
    <p:sldId id="531" r:id="rId26"/>
    <p:sldId id="532" r:id="rId27"/>
  </p:sldIdLst>
  <p:sldSz cx="9144000" cy="6858000" type="screen4x3"/>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8">
          <p15:clr>
            <a:srgbClr val="A4A3A4"/>
          </p15:clr>
        </p15:guide>
        <p15:guide id="2" pos="28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FF99"/>
    <a:srgbClr val="CCFF99"/>
    <a:srgbClr val="FF66CC"/>
    <a:srgbClr val="FF7C80"/>
    <a:srgbClr val="40911F"/>
    <a:srgbClr val="CCFF66"/>
    <a:srgbClr val="FFCCCC"/>
    <a:srgbClr val="FFFF99"/>
    <a:srgbClr val="99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1333" autoAdjust="0"/>
  </p:normalViewPr>
  <p:slideViewPr>
    <p:cSldViewPr snapToGrid="0" snapToObjects="1">
      <p:cViewPr varScale="1">
        <p:scale>
          <a:sx n="67" d="100"/>
          <a:sy n="67" d="100"/>
        </p:scale>
        <p:origin x="516" y="84"/>
      </p:cViewPr>
      <p:guideLst>
        <p:guide orient="horz" pos="2298"/>
        <p:guide pos="2873"/>
      </p:guideLst>
    </p:cSldViewPr>
  </p:slideViewPr>
  <p:outlineViewPr>
    <p:cViewPr>
      <p:scale>
        <a:sx n="33" d="100"/>
        <a:sy n="33" d="100"/>
      </p:scale>
      <p:origin x="0" y="197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EC46D-D4AE-4966-8B03-CD737D2C976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DDBDF2CD-7FFB-4872-B1B1-0AC59B864257}">
      <dgm:prSet phldrT="[Text]" custT="1"/>
      <dgm:spPr>
        <a:noFill/>
        <a:ln>
          <a:solidFill>
            <a:schemeClr val="tx1"/>
          </a:solidFill>
        </a:ln>
      </dgm:spPr>
      <dgm:t>
        <a:bodyPr/>
        <a:lstStyle/>
        <a:p>
          <a:r>
            <a:rPr lang="en-US" sz="1200" dirty="0" smtClean="0">
              <a:solidFill>
                <a:schemeClr val="tx1"/>
              </a:solidFill>
              <a:latin typeface="Arial" pitchFamily="34" charset="0"/>
              <a:cs typeface="Arial" pitchFamily="34" charset="0"/>
            </a:rPr>
            <a:t>Gain-switched Diode Laser and Fiber Amplifier</a:t>
          </a:r>
        </a:p>
      </dgm:t>
    </dgm:pt>
    <dgm:pt modelId="{F414C2E7-AF81-4EA4-A3E5-5C1382DE3442}" type="parTrans" cxnId="{BF26EF3C-1474-42EA-9FC3-13052DC0EDE1}">
      <dgm:prSet/>
      <dgm:spPr/>
      <dgm:t>
        <a:bodyPr/>
        <a:lstStyle/>
        <a:p>
          <a:endParaRPr lang="en-US"/>
        </a:p>
      </dgm:t>
    </dgm:pt>
    <dgm:pt modelId="{AA22994D-109F-421E-97A9-A20A2228F7FC}" type="sibTrans" cxnId="{BF26EF3C-1474-42EA-9FC3-13052DC0EDE1}">
      <dgm:prSet/>
      <dgm:spPr/>
      <dgm:t>
        <a:bodyPr/>
        <a:lstStyle/>
        <a:p>
          <a:endParaRPr lang="en-US"/>
        </a:p>
      </dgm:t>
    </dgm:pt>
    <dgm:pt modelId="{DAE0D0CC-DA1C-4021-A3A3-1345495715C0}" type="pres">
      <dgm:prSet presAssocID="{C16EC46D-D4AE-4966-8B03-CD737D2C976F}" presName="diagram" presStyleCnt="0">
        <dgm:presLayoutVars>
          <dgm:dir/>
          <dgm:resizeHandles val="exact"/>
        </dgm:presLayoutVars>
      </dgm:prSet>
      <dgm:spPr/>
      <dgm:t>
        <a:bodyPr/>
        <a:lstStyle/>
        <a:p>
          <a:endParaRPr lang="en-US"/>
        </a:p>
      </dgm:t>
    </dgm:pt>
    <dgm:pt modelId="{CC8757F1-1E43-4CC6-AE02-46796F8AB611}" type="pres">
      <dgm:prSet presAssocID="{DDBDF2CD-7FFB-4872-B1B1-0AC59B864257}" presName="node" presStyleLbl="node1" presStyleIdx="0" presStyleCnt="1" custLinFactNeighborX="3566">
        <dgm:presLayoutVars>
          <dgm:bulletEnabled val="1"/>
        </dgm:presLayoutVars>
      </dgm:prSet>
      <dgm:spPr/>
      <dgm:t>
        <a:bodyPr/>
        <a:lstStyle/>
        <a:p>
          <a:endParaRPr lang="en-US"/>
        </a:p>
      </dgm:t>
    </dgm:pt>
  </dgm:ptLst>
  <dgm:cxnLst>
    <dgm:cxn modelId="{3B90E663-1A53-444B-8244-E35A2F59C658}" type="presOf" srcId="{C16EC46D-D4AE-4966-8B03-CD737D2C976F}" destId="{DAE0D0CC-DA1C-4021-A3A3-1345495715C0}" srcOrd="0" destOrd="0" presId="urn:microsoft.com/office/officeart/2005/8/layout/default#1"/>
    <dgm:cxn modelId="{BF26EF3C-1474-42EA-9FC3-13052DC0EDE1}" srcId="{C16EC46D-D4AE-4966-8B03-CD737D2C976F}" destId="{DDBDF2CD-7FFB-4872-B1B1-0AC59B864257}" srcOrd="0" destOrd="0" parTransId="{F414C2E7-AF81-4EA4-A3E5-5C1382DE3442}" sibTransId="{AA22994D-109F-421E-97A9-A20A2228F7FC}"/>
    <dgm:cxn modelId="{DD38A210-1A5F-4BE3-8821-88BBACB926C8}" type="presOf" srcId="{DDBDF2CD-7FFB-4872-B1B1-0AC59B864257}" destId="{CC8757F1-1E43-4CC6-AE02-46796F8AB611}" srcOrd="0" destOrd="0" presId="urn:microsoft.com/office/officeart/2005/8/layout/default#1"/>
    <dgm:cxn modelId="{95780731-2D99-4259-B14C-0A8C348D8B31}" type="presParOf" srcId="{DAE0D0CC-DA1C-4021-A3A3-1345495715C0}" destId="{CC8757F1-1E43-4CC6-AE02-46796F8AB611}" srcOrd="0" destOrd="0" presId="urn:microsoft.com/office/officeart/2005/8/layout/defaul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757F1-1E43-4CC6-AE02-46796F8AB611}">
      <dsp:nvSpPr>
        <dsp:cNvPr id="0" name=""/>
        <dsp:cNvSpPr/>
      </dsp:nvSpPr>
      <dsp:spPr>
        <a:xfrm>
          <a:off x="115415" y="71"/>
          <a:ext cx="1523745" cy="914247"/>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Arial" pitchFamily="34" charset="0"/>
              <a:cs typeface="Arial" pitchFamily="34" charset="0"/>
            </a:rPr>
            <a:t>Gain-switched Diode Laser and Fiber Amplifier</a:t>
          </a:r>
        </a:p>
      </dsp:txBody>
      <dsp:txXfrm>
        <a:off x="115415" y="71"/>
        <a:ext cx="1523745" cy="9142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716" cy="461331"/>
          </a:xfrm>
          <a:prstGeom prst="rect">
            <a:avLst/>
          </a:prstGeom>
        </p:spPr>
        <p:txBody>
          <a:bodyPr vert="horz" lIns="90497" tIns="45250" rIns="90497" bIns="45250" rtlCol="0"/>
          <a:lstStyle>
            <a:lvl1pPr algn="l">
              <a:defRPr sz="1200"/>
            </a:lvl1pPr>
          </a:lstStyle>
          <a:p>
            <a:endParaRPr lang="en-US"/>
          </a:p>
        </p:txBody>
      </p:sp>
      <p:sp>
        <p:nvSpPr>
          <p:cNvPr id="3" name="Date Placeholder 2"/>
          <p:cNvSpPr>
            <a:spLocks noGrp="1"/>
          </p:cNvSpPr>
          <p:nvPr>
            <p:ph type="dt" sz="quarter" idx="1"/>
          </p:nvPr>
        </p:nvSpPr>
        <p:spPr>
          <a:xfrm>
            <a:off x="3927917" y="1"/>
            <a:ext cx="3004716" cy="461331"/>
          </a:xfrm>
          <a:prstGeom prst="rect">
            <a:avLst/>
          </a:prstGeom>
        </p:spPr>
        <p:txBody>
          <a:bodyPr vert="horz" lIns="90497" tIns="45250" rIns="90497" bIns="45250" rtlCol="0"/>
          <a:lstStyle>
            <a:lvl1pPr algn="r">
              <a:defRPr sz="1200"/>
            </a:lvl1pPr>
          </a:lstStyle>
          <a:p>
            <a:fld id="{4637A610-679B-49FF-8AF3-90DA3488E87C}" type="datetimeFigureOut">
              <a:rPr lang="en-US" smtClean="0"/>
              <a:t>5/22/2017</a:t>
            </a:fld>
            <a:endParaRPr lang="en-US"/>
          </a:p>
        </p:txBody>
      </p:sp>
      <p:sp>
        <p:nvSpPr>
          <p:cNvPr id="4" name="Footer Placeholder 3"/>
          <p:cNvSpPr>
            <a:spLocks noGrp="1"/>
          </p:cNvSpPr>
          <p:nvPr>
            <p:ph type="ftr" sz="quarter" idx="2"/>
          </p:nvPr>
        </p:nvSpPr>
        <p:spPr>
          <a:xfrm>
            <a:off x="0" y="8769995"/>
            <a:ext cx="3004716" cy="461331"/>
          </a:xfrm>
          <a:prstGeom prst="rect">
            <a:avLst/>
          </a:prstGeom>
        </p:spPr>
        <p:txBody>
          <a:bodyPr vert="horz" lIns="90497" tIns="45250" rIns="90497" bIns="45250" rtlCol="0" anchor="b"/>
          <a:lstStyle>
            <a:lvl1pPr algn="l">
              <a:defRPr sz="1200"/>
            </a:lvl1pPr>
          </a:lstStyle>
          <a:p>
            <a:endParaRPr lang="en-US"/>
          </a:p>
        </p:txBody>
      </p:sp>
      <p:sp>
        <p:nvSpPr>
          <p:cNvPr id="5" name="Slide Number Placeholder 4"/>
          <p:cNvSpPr>
            <a:spLocks noGrp="1"/>
          </p:cNvSpPr>
          <p:nvPr>
            <p:ph type="sldNum" sz="quarter" idx="3"/>
          </p:nvPr>
        </p:nvSpPr>
        <p:spPr>
          <a:xfrm>
            <a:off x="3927917" y="8769995"/>
            <a:ext cx="3004716" cy="461331"/>
          </a:xfrm>
          <a:prstGeom prst="rect">
            <a:avLst/>
          </a:prstGeom>
        </p:spPr>
        <p:txBody>
          <a:bodyPr vert="horz" lIns="90497" tIns="45250" rIns="90497" bIns="45250" rtlCol="0" anchor="b"/>
          <a:lstStyle>
            <a:lvl1pPr algn="r">
              <a:defRPr sz="1200"/>
            </a:lvl1pPr>
          </a:lstStyle>
          <a:p>
            <a:fld id="{C27C83FD-F1BC-41FE-A5E9-6BC5B599A6E6}" type="slidenum">
              <a:rPr lang="en-US" smtClean="0"/>
              <a:t>‹#›</a:t>
            </a:fld>
            <a:endParaRPr lang="en-US"/>
          </a:p>
        </p:txBody>
      </p:sp>
    </p:spTree>
    <p:extLst>
      <p:ext uri="{BB962C8B-B14F-4D97-AF65-F5344CB8AC3E}">
        <p14:creationId xmlns:p14="http://schemas.microsoft.com/office/powerpoint/2010/main" val="3062296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3004821" cy="461645"/>
          </a:xfrm>
          <a:prstGeom prst="rect">
            <a:avLst/>
          </a:prstGeom>
        </p:spPr>
        <p:txBody>
          <a:bodyPr vert="horz" lIns="92318" tIns="46157" rIns="92318" bIns="46157" rtlCol="0"/>
          <a:lstStyle>
            <a:lvl1pPr algn="l">
              <a:defRPr sz="1200"/>
            </a:lvl1pPr>
          </a:lstStyle>
          <a:p>
            <a:endParaRPr lang="en-US" dirty="0"/>
          </a:p>
        </p:txBody>
      </p:sp>
      <p:sp>
        <p:nvSpPr>
          <p:cNvPr id="3" name="Date Placeholder 2"/>
          <p:cNvSpPr>
            <a:spLocks noGrp="1"/>
          </p:cNvSpPr>
          <p:nvPr>
            <p:ph type="dt" idx="1"/>
          </p:nvPr>
        </p:nvSpPr>
        <p:spPr>
          <a:xfrm>
            <a:off x="3927778" y="6"/>
            <a:ext cx="3004821" cy="461645"/>
          </a:xfrm>
          <a:prstGeom prst="rect">
            <a:avLst/>
          </a:prstGeom>
        </p:spPr>
        <p:txBody>
          <a:bodyPr vert="horz" lIns="92318" tIns="46157" rIns="92318" bIns="46157" rtlCol="0"/>
          <a:lstStyle>
            <a:lvl1pPr algn="r">
              <a:defRPr sz="1200"/>
            </a:lvl1pPr>
          </a:lstStyle>
          <a:p>
            <a:fld id="{AEE2A098-F6E1-4EA0-A707-FFBBE20BA5BB}" type="datetimeFigureOut">
              <a:rPr lang="en-US" smtClean="0"/>
              <a:pPr/>
              <a:t>5/22/2017</a:t>
            </a:fld>
            <a:endParaRPr lang="en-US" dirty="0"/>
          </a:p>
        </p:txBody>
      </p:sp>
      <p:sp>
        <p:nvSpPr>
          <p:cNvPr id="4" name="Slide Image Placeholder 3"/>
          <p:cNvSpPr>
            <a:spLocks noGrp="1" noRot="1" noChangeAspect="1"/>
          </p:cNvSpPr>
          <p:nvPr>
            <p:ph type="sldImg" idx="2"/>
          </p:nvPr>
        </p:nvSpPr>
        <p:spPr>
          <a:xfrm>
            <a:off x="1158875" y="690563"/>
            <a:ext cx="4616450" cy="3462337"/>
          </a:xfrm>
          <a:prstGeom prst="rect">
            <a:avLst/>
          </a:prstGeom>
          <a:noFill/>
          <a:ln w="12700">
            <a:solidFill>
              <a:prstClr val="black"/>
            </a:solidFill>
          </a:ln>
        </p:spPr>
        <p:txBody>
          <a:bodyPr vert="horz" lIns="92318" tIns="46157" rIns="92318" bIns="46157" rtlCol="0" anchor="ctr"/>
          <a:lstStyle/>
          <a:p>
            <a:endParaRPr lang="en-US" dirty="0"/>
          </a:p>
        </p:txBody>
      </p:sp>
      <p:sp>
        <p:nvSpPr>
          <p:cNvPr id="5" name="Notes Placeholder 4"/>
          <p:cNvSpPr>
            <a:spLocks noGrp="1"/>
          </p:cNvSpPr>
          <p:nvPr>
            <p:ph type="body" sz="quarter" idx="3"/>
          </p:nvPr>
        </p:nvSpPr>
        <p:spPr>
          <a:xfrm>
            <a:off x="693420" y="4385633"/>
            <a:ext cx="5547360" cy="4154805"/>
          </a:xfrm>
          <a:prstGeom prst="rect">
            <a:avLst/>
          </a:prstGeom>
        </p:spPr>
        <p:txBody>
          <a:bodyPr vert="horz" lIns="92318" tIns="46157" rIns="92318" bIns="461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769658"/>
            <a:ext cx="3004821" cy="461645"/>
          </a:xfrm>
          <a:prstGeom prst="rect">
            <a:avLst/>
          </a:prstGeom>
        </p:spPr>
        <p:txBody>
          <a:bodyPr vert="horz" lIns="92318" tIns="46157" rIns="92318" bIns="461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8" y="8769658"/>
            <a:ext cx="3004821" cy="461645"/>
          </a:xfrm>
          <a:prstGeom prst="rect">
            <a:avLst/>
          </a:prstGeom>
        </p:spPr>
        <p:txBody>
          <a:bodyPr vert="horz" lIns="92318" tIns="46157" rIns="92318" bIns="46157" rtlCol="0" anchor="b"/>
          <a:lstStyle>
            <a:lvl1pPr algn="r">
              <a:defRPr sz="1200"/>
            </a:lvl1pPr>
          </a:lstStyle>
          <a:p>
            <a:fld id="{ADB4C350-8ACE-402A-8AA1-76A813898481}" type="slidenum">
              <a:rPr lang="en-US" smtClean="0"/>
              <a:pPr/>
              <a:t>‹#›</a:t>
            </a:fld>
            <a:endParaRPr lang="en-US" dirty="0"/>
          </a:p>
        </p:txBody>
      </p:sp>
    </p:spTree>
    <p:extLst>
      <p:ext uri="{BB962C8B-B14F-4D97-AF65-F5344CB8AC3E}">
        <p14:creationId xmlns:p14="http://schemas.microsoft.com/office/powerpoint/2010/main" val="887458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11</a:t>
            </a:fld>
            <a:endParaRPr lang="en-US" dirty="0"/>
          </a:p>
        </p:txBody>
      </p:sp>
    </p:spTree>
    <p:extLst>
      <p:ext uri="{BB962C8B-B14F-4D97-AF65-F5344CB8AC3E}">
        <p14:creationId xmlns:p14="http://schemas.microsoft.com/office/powerpoint/2010/main" val="115481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12</a:t>
            </a:fld>
            <a:endParaRPr lang="en-US" dirty="0"/>
          </a:p>
        </p:txBody>
      </p:sp>
    </p:spTree>
    <p:extLst>
      <p:ext uri="{BB962C8B-B14F-4D97-AF65-F5344CB8AC3E}">
        <p14:creationId xmlns:p14="http://schemas.microsoft.com/office/powerpoint/2010/main" val="161049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14</a:t>
            </a:fld>
            <a:endParaRPr lang="en-US" dirty="0"/>
          </a:p>
        </p:txBody>
      </p:sp>
    </p:spTree>
    <p:extLst>
      <p:ext uri="{BB962C8B-B14F-4D97-AF65-F5344CB8AC3E}">
        <p14:creationId xmlns:p14="http://schemas.microsoft.com/office/powerpoint/2010/main" val="110094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15</a:t>
            </a:fld>
            <a:endParaRPr lang="en-US" dirty="0"/>
          </a:p>
        </p:txBody>
      </p:sp>
    </p:spTree>
    <p:extLst>
      <p:ext uri="{BB962C8B-B14F-4D97-AF65-F5344CB8AC3E}">
        <p14:creationId xmlns:p14="http://schemas.microsoft.com/office/powerpoint/2010/main" val="135403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16</a:t>
            </a:fld>
            <a:endParaRPr lang="en-US" dirty="0"/>
          </a:p>
        </p:txBody>
      </p:sp>
    </p:spTree>
    <p:extLst>
      <p:ext uri="{BB962C8B-B14F-4D97-AF65-F5344CB8AC3E}">
        <p14:creationId xmlns:p14="http://schemas.microsoft.com/office/powerpoint/2010/main" val="325434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17</a:t>
            </a:fld>
            <a:endParaRPr lang="en-US" dirty="0"/>
          </a:p>
        </p:txBody>
      </p:sp>
    </p:spTree>
    <p:extLst>
      <p:ext uri="{BB962C8B-B14F-4D97-AF65-F5344CB8AC3E}">
        <p14:creationId xmlns:p14="http://schemas.microsoft.com/office/powerpoint/2010/main" val="219060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18</a:t>
            </a:fld>
            <a:endParaRPr lang="en-US" dirty="0"/>
          </a:p>
        </p:txBody>
      </p:sp>
    </p:spTree>
    <p:extLst>
      <p:ext uri="{BB962C8B-B14F-4D97-AF65-F5344CB8AC3E}">
        <p14:creationId xmlns:p14="http://schemas.microsoft.com/office/powerpoint/2010/main" val="110189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9909"/>
            <a:ext cx="7772400" cy="258054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9151" y="907367"/>
            <a:ext cx="8447649" cy="4417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6" name="Rectangle 2"/>
          <p:cNvSpPr>
            <a:spLocks noGrp="1" noChangeArrowheads="1"/>
          </p:cNvSpPr>
          <p:nvPr>
            <p:ph type="title" idx="10"/>
          </p:nvPr>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41905" y="970672"/>
            <a:ext cx="409364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0" y="970672"/>
            <a:ext cx="3810000" cy="255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648200" y="3523959"/>
            <a:ext cx="3810000" cy="2525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8" name="Rectangle 2"/>
          <p:cNvSpPr txBox="1">
            <a:spLocks noChangeArrowheads="1"/>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37E07-A087-4AB8-A71E-150763CBA76B}" type="slidenum">
              <a:rPr lang="en-US" smtClean="0"/>
              <a:pPr/>
              <a:t>‹#›</a:t>
            </a:fld>
            <a:endParaRPr lang="en-US"/>
          </a:p>
        </p:txBody>
      </p:sp>
    </p:spTree>
    <p:extLst>
      <p:ext uri="{BB962C8B-B14F-4D97-AF65-F5344CB8AC3E}">
        <p14:creationId xmlns:p14="http://schemas.microsoft.com/office/powerpoint/2010/main" val="347573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1906" y="922323"/>
            <a:ext cx="8897440" cy="43671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7341" y="921434"/>
            <a:ext cx="4205013"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5517" y="921434"/>
            <a:ext cx="4111283"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3682" y="907366"/>
            <a:ext cx="4135145" cy="7263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505650" y="907366"/>
            <a:ext cx="4181150" cy="7263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Footer Placeholder 4"/>
          <p:cNvSpPr>
            <a:spLocks noGrp="1"/>
          </p:cNvSpPr>
          <p:nvPr>
            <p:ph type="ftr" sz="quarter" idx="10"/>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10"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
        <p:nvSpPr>
          <p:cNvPr id="9" name="Content Placeholder 2"/>
          <p:cNvSpPr>
            <a:spLocks noGrp="1"/>
          </p:cNvSpPr>
          <p:nvPr>
            <p:ph sz="half" idx="12"/>
          </p:nvPr>
        </p:nvSpPr>
        <p:spPr>
          <a:xfrm>
            <a:off x="303682" y="1633673"/>
            <a:ext cx="4135145" cy="38456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4505651" y="1633673"/>
            <a:ext cx="4181150" cy="38456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3213"/>
            <a:ext cx="3008313" cy="97095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93213"/>
            <a:ext cx="5111750" cy="53173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64165"/>
            <a:ext cx="3008313" cy="3980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7"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81831"/>
            <a:ext cx="5486400" cy="39187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271890" y="-1104270"/>
            <a:ext cx="4417342" cy="84124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7286" y="893298"/>
            <a:ext cx="8190914" cy="4705729"/>
          </a:xfrm>
        </p:spPr>
        <p:txBody>
          <a:bodyPr/>
          <a:lstStyle/>
          <a:p>
            <a:pPr lvl="0"/>
            <a:r>
              <a:rPr lang="en-US" noProof="0" dirty="0" smtClean="0"/>
              <a:t>Click icon to add table</a:t>
            </a:r>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6"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099" name="Rectangle 3"/>
          <p:cNvSpPr>
            <a:spLocks noGrp="1" noChangeArrowheads="1"/>
          </p:cNvSpPr>
          <p:nvPr>
            <p:ph type="body" idx="1"/>
          </p:nvPr>
        </p:nvSpPr>
        <p:spPr bwMode="auto">
          <a:xfrm>
            <a:off x="141906" y="922323"/>
            <a:ext cx="8897440" cy="5173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 id="2147483669" r:id="rId7"/>
    <p:sldLayoutId id="2147483670" r:id="rId8"/>
    <p:sldLayoutId id="2147483672" r:id="rId9"/>
    <p:sldLayoutId id="2147483673" r:id="rId10"/>
    <p:sldLayoutId id="2147483674" r:id="rId11"/>
    <p:sldLayoutId id="2147483675" r:id="rId12"/>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lr>
          <a:srgbClr val="996600"/>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3399FF"/>
        </a:buClr>
        <a:buFont typeface="Arial"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rgbClr val="33CC33"/>
        </a:buClr>
        <a:buChar char="•"/>
        <a:defRPr sz="2000">
          <a:solidFill>
            <a:schemeClr val="tx1"/>
          </a:solidFill>
          <a:latin typeface="+mn-lt"/>
        </a:defRPr>
      </a:lvl3pPr>
      <a:lvl4pPr marL="1600200" indent="-228600" algn="l" rtl="0" eaLnBrk="1" fontAlgn="base" hangingPunct="1">
        <a:spcBef>
          <a:spcPct val="20000"/>
        </a:spcBef>
        <a:spcAft>
          <a:spcPct val="0"/>
        </a:spcAft>
        <a:buClr>
          <a:srgbClr val="6666FF"/>
        </a:buClr>
        <a:buFont typeface="Arial" pitchFamily="34" charset="0"/>
        <a:buChar char="•"/>
        <a:defRPr sz="1800">
          <a:solidFill>
            <a:schemeClr val="tx1"/>
          </a:solidFill>
          <a:latin typeface="+mn-lt"/>
        </a:defRPr>
      </a:lvl4pPr>
      <a:lvl5pPr marL="2057400" indent="-228600" algn="l" rtl="0" eaLnBrk="1" fontAlgn="base" hangingPunct="1">
        <a:spcBef>
          <a:spcPct val="20000"/>
        </a:spcBef>
        <a:spcAft>
          <a:spcPct val="0"/>
        </a:spcAft>
        <a:buClr>
          <a:srgbClr val="CC0000"/>
        </a:buClr>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3124" y="966791"/>
            <a:ext cx="6400800" cy="1752600"/>
          </a:xfrm>
        </p:spPr>
        <p:txBody>
          <a:bodyPr/>
          <a:lstStyle/>
          <a:p>
            <a:r>
              <a:rPr lang="en-US" sz="4400" b="1" dirty="0" smtClean="0">
                <a:latin typeface="+mj-lt"/>
              </a:rPr>
              <a:t>PQB Requirements at JLEIC</a:t>
            </a:r>
            <a:endParaRPr lang="en-US" sz="4400" b="1" dirty="0">
              <a:latin typeface="+mj-lt"/>
            </a:endParaRPr>
          </a:p>
        </p:txBody>
      </p:sp>
      <p:sp>
        <p:nvSpPr>
          <p:cNvPr id="2" name="TextBox 1"/>
          <p:cNvSpPr txBox="1"/>
          <p:nvPr/>
        </p:nvSpPr>
        <p:spPr>
          <a:xfrm>
            <a:off x="3207223" y="5503416"/>
            <a:ext cx="2712602" cy="584775"/>
          </a:xfrm>
          <a:prstGeom prst="rect">
            <a:avLst/>
          </a:prstGeom>
          <a:noFill/>
        </p:spPr>
        <p:txBody>
          <a:bodyPr wrap="none" rtlCol="0">
            <a:spAutoFit/>
          </a:bodyPr>
          <a:lstStyle/>
          <a:p>
            <a:r>
              <a:rPr lang="en-US" sz="3200" dirty="0" smtClean="0"/>
              <a:t>April 13, 2017</a:t>
            </a:r>
            <a:endParaRPr lang="en-US" sz="3200" dirty="0"/>
          </a:p>
        </p:txBody>
      </p:sp>
      <p:sp>
        <p:nvSpPr>
          <p:cNvPr id="4" name="TextBox 3"/>
          <p:cNvSpPr txBox="1"/>
          <p:nvPr/>
        </p:nvSpPr>
        <p:spPr>
          <a:xfrm>
            <a:off x="1863906" y="3907889"/>
            <a:ext cx="5399235" cy="954107"/>
          </a:xfrm>
          <a:prstGeom prst="rect">
            <a:avLst/>
          </a:prstGeom>
          <a:noFill/>
        </p:spPr>
        <p:txBody>
          <a:bodyPr wrap="none" rtlCol="0">
            <a:spAutoFit/>
          </a:bodyPr>
          <a:lstStyle/>
          <a:p>
            <a:pPr algn="ctr"/>
            <a:r>
              <a:rPr lang="en-US" sz="2800" dirty="0" smtClean="0">
                <a:latin typeface="+mj-lt"/>
              </a:rPr>
              <a:t>Accelerator Parity-Quality Beam </a:t>
            </a:r>
          </a:p>
          <a:p>
            <a:pPr algn="ctr"/>
            <a:r>
              <a:rPr lang="en-US" sz="2800" dirty="0" smtClean="0">
                <a:latin typeface="+mj-lt"/>
              </a:rPr>
              <a:t>Working Group</a:t>
            </a:r>
            <a:endParaRPr lang="en-US" sz="2800" dirty="0">
              <a:latin typeface="+mj-lt"/>
            </a:endParaRPr>
          </a:p>
        </p:txBody>
      </p:sp>
    </p:spTree>
    <p:extLst>
      <p:ext uri="{BB962C8B-B14F-4D97-AF65-F5344CB8AC3E}">
        <p14:creationId xmlns:p14="http://schemas.microsoft.com/office/powerpoint/2010/main" val="268366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6"/>
            <a:ext cx="8316295" cy="1679944"/>
          </a:xfrm>
        </p:spPr>
        <p:txBody>
          <a:bodyPr/>
          <a:lstStyle/>
          <a:p>
            <a:r>
              <a:rPr lang="en-US" dirty="0" smtClean="0"/>
              <a:t>PQB Requirements at JLEIC</a:t>
            </a:r>
            <a:endParaRPr lang="en-US" dirty="0"/>
          </a:p>
        </p:txBody>
      </p:sp>
    </p:spTree>
    <p:extLst>
      <p:ext uri="{BB962C8B-B14F-4D97-AF65-F5344CB8AC3E}">
        <p14:creationId xmlns:p14="http://schemas.microsoft.com/office/powerpoint/2010/main" val="297577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JLEIC</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11</a:t>
            </a:fld>
            <a:endParaRPr lang="en-US" dirty="0"/>
          </a:p>
        </p:txBody>
      </p:sp>
      <p:pic>
        <p:nvPicPr>
          <p:cNvPr id="6" name="Picture 64" descr="Complex.pdf"/>
          <p:cNvPicPr>
            <a:picLocks noChangeAspect="1"/>
          </p:cNvPicPr>
          <p:nvPr/>
        </p:nvPicPr>
        <p:blipFill>
          <a:blip r:embed="rId3"/>
          <a:srcRect l="7928" t="29008" r="5040" b="23157"/>
          <a:stretch>
            <a:fillRect/>
          </a:stretch>
        </p:blipFill>
        <p:spPr bwMode="auto">
          <a:xfrm>
            <a:off x="2559050" y="1055514"/>
            <a:ext cx="6127750" cy="2797175"/>
          </a:xfrm>
          <a:prstGeom prst="rect">
            <a:avLst/>
          </a:prstGeom>
          <a:noFill/>
          <a:ln w="9525">
            <a:noFill/>
            <a:miter lim="800000"/>
            <a:headEnd/>
            <a:tailEnd/>
          </a:ln>
        </p:spPr>
      </p:pic>
      <p:pic>
        <p:nvPicPr>
          <p:cNvPr id="7" name="Picture 63" descr="Screen Shot 2015-09-30 at 3.18.44 PM.png"/>
          <p:cNvPicPr>
            <a:picLocks noChangeAspect="1"/>
          </p:cNvPicPr>
          <p:nvPr/>
        </p:nvPicPr>
        <p:blipFill>
          <a:blip r:embed="rId4"/>
          <a:srcRect l="-336" t="12532" r="-53" b="2972"/>
          <a:stretch>
            <a:fillRect/>
          </a:stretch>
        </p:blipFill>
        <p:spPr bwMode="auto">
          <a:xfrm>
            <a:off x="485474" y="4070003"/>
            <a:ext cx="5813425" cy="2520950"/>
          </a:xfrm>
          <a:prstGeom prst="rect">
            <a:avLst/>
          </a:prstGeom>
          <a:noFill/>
          <a:ln w="9525">
            <a:noFill/>
            <a:miter lim="800000"/>
            <a:headEnd/>
            <a:tailEnd/>
          </a:ln>
        </p:spPr>
      </p:pic>
    </p:spTree>
    <p:extLst>
      <p:ext uri="{BB962C8B-B14F-4D97-AF65-F5344CB8AC3E}">
        <p14:creationId xmlns:p14="http://schemas.microsoft.com/office/powerpoint/2010/main" val="924174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JLEIC Polarized Source</a:t>
            </a:r>
            <a:endParaRPr lang="en-US" sz="4000" dirty="0"/>
          </a:p>
        </p:txBody>
      </p:sp>
      <p:grpSp>
        <p:nvGrpSpPr>
          <p:cNvPr id="6" name="Group 5"/>
          <p:cNvGrpSpPr/>
          <p:nvPr/>
        </p:nvGrpSpPr>
        <p:grpSpPr>
          <a:xfrm>
            <a:off x="187360" y="945908"/>
            <a:ext cx="8966793" cy="3359350"/>
            <a:chOff x="238158" y="1162734"/>
            <a:chExt cx="8966793" cy="3359350"/>
          </a:xfrm>
        </p:grpSpPr>
        <p:cxnSp>
          <p:nvCxnSpPr>
            <p:cNvPr id="4" name="Straight Arrow Connector 3"/>
            <p:cNvCxnSpPr/>
            <p:nvPr/>
          </p:nvCxnSpPr>
          <p:spPr bwMode="auto">
            <a:xfrm>
              <a:off x="238158" y="3429000"/>
              <a:ext cx="8778842"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grpSp>
          <p:nvGrpSpPr>
            <p:cNvPr id="9" name="Group 8"/>
            <p:cNvGrpSpPr/>
            <p:nvPr/>
          </p:nvGrpSpPr>
          <p:grpSpPr>
            <a:xfrm>
              <a:off x="482786" y="2501900"/>
              <a:ext cx="736600" cy="927100"/>
              <a:chOff x="533400" y="2501900"/>
              <a:chExt cx="736600" cy="927100"/>
            </a:xfrm>
          </p:grpSpPr>
          <p:cxnSp>
            <p:nvCxnSpPr>
              <p:cNvPr id="8" name="Straight Arrow Connector 7"/>
              <p:cNvCxnSpPr/>
              <p:nvPr/>
            </p:nvCxnSpPr>
            <p:spPr bwMode="auto">
              <a:xfrm flipV="1">
                <a:off x="5334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bwMode="auto">
              <a:xfrm flipV="1">
                <a:off x="6731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bwMode="auto">
              <a:xfrm flipV="1">
                <a:off x="1101298"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bwMode="auto">
              <a:xfrm flipV="1">
                <a:off x="12700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731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15" name="Group 14"/>
            <p:cNvGrpSpPr/>
            <p:nvPr/>
          </p:nvGrpSpPr>
          <p:grpSpPr>
            <a:xfrm>
              <a:off x="5909288" y="2501900"/>
              <a:ext cx="736600" cy="927100"/>
              <a:chOff x="533400" y="2501900"/>
              <a:chExt cx="736600" cy="927100"/>
            </a:xfrm>
          </p:grpSpPr>
          <p:cxnSp>
            <p:nvCxnSpPr>
              <p:cNvPr id="16" name="Straight Arrow Connector 15"/>
              <p:cNvCxnSpPr/>
              <p:nvPr/>
            </p:nvCxnSpPr>
            <p:spPr bwMode="auto">
              <a:xfrm flipV="1">
                <a:off x="5334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flipV="1">
                <a:off x="6731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bwMode="auto">
              <a:xfrm flipV="1">
                <a:off x="1101298"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bwMode="auto">
              <a:xfrm flipV="1">
                <a:off x="12700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731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27" name="Group 26"/>
            <p:cNvGrpSpPr/>
            <p:nvPr/>
          </p:nvGrpSpPr>
          <p:grpSpPr>
            <a:xfrm>
              <a:off x="2501900" y="2501900"/>
              <a:ext cx="736600" cy="927100"/>
              <a:chOff x="2730500" y="2501900"/>
              <a:chExt cx="736600" cy="927100"/>
            </a:xfrm>
          </p:grpSpPr>
          <p:cxnSp>
            <p:nvCxnSpPr>
              <p:cNvPr id="22" name="Straight Arrow Connector 21"/>
              <p:cNvCxnSpPr/>
              <p:nvPr/>
            </p:nvCxnSpPr>
            <p:spPr bwMode="auto">
              <a:xfrm flipV="1">
                <a:off x="27305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bwMode="auto">
              <a:xfrm flipV="1">
                <a:off x="28702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bwMode="auto">
              <a:xfrm flipV="1">
                <a:off x="3298398"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bwMode="auto">
              <a:xfrm flipV="1">
                <a:off x="34671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8702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28" name="Group 27"/>
            <p:cNvGrpSpPr/>
            <p:nvPr/>
          </p:nvGrpSpPr>
          <p:grpSpPr>
            <a:xfrm>
              <a:off x="7907550" y="2502934"/>
              <a:ext cx="736600" cy="927100"/>
              <a:chOff x="2730500" y="2501900"/>
              <a:chExt cx="736600" cy="927100"/>
            </a:xfrm>
          </p:grpSpPr>
          <p:cxnSp>
            <p:nvCxnSpPr>
              <p:cNvPr id="29" name="Straight Arrow Connector 28"/>
              <p:cNvCxnSpPr/>
              <p:nvPr/>
            </p:nvCxnSpPr>
            <p:spPr bwMode="auto">
              <a:xfrm flipV="1">
                <a:off x="27305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bwMode="auto">
              <a:xfrm flipV="1">
                <a:off x="28702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bwMode="auto">
              <a:xfrm flipV="1">
                <a:off x="3298398"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bwMode="auto">
              <a:xfrm flipV="1">
                <a:off x="34671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870200" y="2780784"/>
                <a:ext cx="441146" cy="400110"/>
              </a:xfrm>
              <a:prstGeom prst="rect">
                <a:avLst/>
              </a:prstGeom>
              <a:noFill/>
              <a:ln>
                <a:noFill/>
              </a:ln>
            </p:spPr>
            <p:txBody>
              <a:bodyPr wrap="none" rtlCol="0">
                <a:spAutoFit/>
              </a:bodyPr>
              <a:lstStyle/>
              <a:p>
                <a:r>
                  <a:rPr lang="en-US" sz="2000" dirty="0" smtClean="0"/>
                  <a:t>…</a:t>
                </a:r>
                <a:endParaRPr lang="en-US" sz="2000" dirty="0"/>
              </a:p>
            </p:txBody>
          </p:sp>
        </p:grpSp>
        <p:cxnSp>
          <p:nvCxnSpPr>
            <p:cNvPr id="36" name="Straight Arrow Connector 35"/>
            <p:cNvCxnSpPr/>
            <p:nvPr/>
          </p:nvCxnSpPr>
          <p:spPr bwMode="auto">
            <a:xfrm>
              <a:off x="1371600" y="2965450"/>
              <a:ext cx="1028700"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40" name="Straight Arrow Connector 39"/>
            <p:cNvCxnSpPr/>
            <p:nvPr/>
          </p:nvCxnSpPr>
          <p:spPr bwMode="auto">
            <a:xfrm>
              <a:off x="3327400" y="2940050"/>
              <a:ext cx="248920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2" name="Left Brace 41"/>
            <p:cNvSpPr/>
            <p:nvPr/>
          </p:nvSpPr>
          <p:spPr bwMode="auto">
            <a:xfrm rot="16200000">
              <a:off x="4435936" y="2347605"/>
              <a:ext cx="275923" cy="267078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smtClean="0">
                <a:solidFill>
                  <a:prstClr val="black"/>
                </a:solidFill>
                <a:latin typeface="Times" pitchFamily="18" charset="0"/>
              </a:endParaRPr>
            </a:p>
          </p:txBody>
        </p:sp>
        <p:sp>
          <p:nvSpPr>
            <p:cNvPr id="43" name="Left Brace 42"/>
            <p:cNvSpPr/>
            <p:nvPr/>
          </p:nvSpPr>
          <p:spPr bwMode="auto">
            <a:xfrm rot="16200000" flipH="1">
              <a:off x="1600294" y="1498694"/>
              <a:ext cx="520700" cy="128251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smtClean="0">
                <a:solidFill>
                  <a:prstClr val="black"/>
                </a:solidFill>
                <a:latin typeface="Times" pitchFamily="18" charset="0"/>
              </a:endParaRPr>
            </a:p>
          </p:txBody>
        </p:sp>
        <p:sp>
          <p:nvSpPr>
            <p:cNvPr id="44" name="TextBox 43"/>
            <p:cNvSpPr txBox="1"/>
            <p:nvPr/>
          </p:nvSpPr>
          <p:spPr>
            <a:xfrm>
              <a:off x="909101" y="1485900"/>
              <a:ext cx="2097049" cy="400110"/>
            </a:xfrm>
            <a:prstGeom prst="rect">
              <a:avLst/>
            </a:prstGeom>
            <a:noFill/>
          </p:spPr>
          <p:txBody>
            <a:bodyPr wrap="none" rtlCol="0">
              <a:spAutoFit/>
            </a:bodyPr>
            <a:lstStyle/>
            <a:p>
              <a:r>
                <a:rPr lang="en-US" sz="2000" dirty="0" smtClean="0"/>
                <a:t>Helicity Reversal</a:t>
              </a:r>
              <a:endParaRPr lang="en-US" sz="2000" dirty="0"/>
            </a:p>
          </p:txBody>
        </p:sp>
        <p:sp>
          <p:nvSpPr>
            <p:cNvPr id="45" name="TextBox 44"/>
            <p:cNvSpPr txBox="1"/>
            <p:nvPr/>
          </p:nvSpPr>
          <p:spPr>
            <a:xfrm>
              <a:off x="1323476" y="2501552"/>
              <a:ext cx="1172116" cy="400110"/>
            </a:xfrm>
            <a:prstGeom prst="rect">
              <a:avLst/>
            </a:prstGeom>
            <a:noFill/>
          </p:spPr>
          <p:txBody>
            <a:bodyPr wrap="none" rtlCol="0">
              <a:spAutoFit/>
            </a:bodyPr>
            <a:lstStyle/>
            <a:p>
              <a:r>
                <a:rPr lang="en-US" sz="2000" dirty="0" smtClean="0"/>
                <a:t>72.07 µs</a:t>
              </a:r>
              <a:endParaRPr lang="en-US" sz="2000" dirty="0"/>
            </a:p>
          </p:txBody>
        </p:sp>
        <p:sp>
          <p:nvSpPr>
            <p:cNvPr id="46" name="TextBox 45"/>
            <p:cNvSpPr txBox="1"/>
            <p:nvPr/>
          </p:nvSpPr>
          <p:spPr>
            <a:xfrm>
              <a:off x="3635178" y="3814198"/>
              <a:ext cx="2063385" cy="707886"/>
            </a:xfrm>
            <a:prstGeom prst="rect">
              <a:avLst/>
            </a:prstGeom>
            <a:noFill/>
          </p:spPr>
          <p:txBody>
            <a:bodyPr wrap="none" rtlCol="0">
              <a:spAutoFit/>
            </a:bodyPr>
            <a:lstStyle/>
            <a:p>
              <a:r>
                <a:rPr lang="en-US" sz="2000" dirty="0" smtClean="0"/>
                <a:t>Damping Time</a:t>
              </a:r>
            </a:p>
            <a:p>
              <a:r>
                <a:rPr lang="en-US" sz="2000" dirty="0" smtClean="0"/>
                <a:t>3 GeV – 12 GeV</a:t>
              </a:r>
              <a:endParaRPr lang="en-US" sz="2000" dirty="0"/>
            </a:p>
          </p:txBody>
        </p:sp>
        <p:sp>
          <p:nvSpPr>
            <p:cNvPr id="47" name="TextBox 46"/>
            <p:cNvSpPr txBox="1"/>
            <p:nvPr/>
          </p:nvSpPr>
          <p:spPr>
            <a:xfrm>
              <a:off x="3620455" y="2501552"/>
              <a:ext cx="2005677" cy="400110"/>
            </a:xfrm>
            <a:prstGeom prst="rect">
              <a:avLst/>
            </a:prstGeom>
            <a:noFill/>
          </p:spPr>
          <p:txBody>
            <a:bodyPr wrap="none" rtlCol="0">
              <a:spAutoFit/>
            </a:bodyPr>
            <a:lstStyle/>
            <a:p>
              <a:r>
                <a:rPr lang="en-US" sz="2000" dirty="0" smtClean="0"/>
                <a:t>700 </a:t>
              </a:r>
              <a:r>
                <a:rPr lang="en-US" sz="2000" dirty="0" err="1" smtClean="0"/>
                <a:t>ms</a:t>
              </a:r>
              <a:r>
                <a:rPr lang="en-US" sz="2000" dirty="0" smtClean="0"/>
                <a:t> – 12 </a:t>
              </a:r>
              <a:r>
                <a:rPr lang="en-US" sz="2000" dirty="0" err="1" smtClean="0"/>
                <a:t>ms</a:t>
              </a:r>
              <a:endParaRPr lang="en-US" sz="2000" dirty="0"/>
            </a:p>
          </p:txBody>
        </p:sp>
        <p:cxnSp>
          <p:nvCxnSpPr>
            <p:cNvPr id="48" name="Straight Arrow Connector 47"/>
            <p:cNvCxnSpPr/>
            <p:nvPr/>
          </p:nvCxnSpPr>
          <p:spPr bwMode="auto">
            <a:xfrm>
              <a:off x="436535" y="3587750"/>
              <a:ext cx="782852"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50" name="TextBox 49"/>
            <p:cNvSpPr txBox="1"/>
            <p:nvPr/>
          </p:nvSpPr>
          <p:spPr>
            <a:xfrm>
              <a:off x="290794" y="3682998"/>
              <a:ext cx="1172116" cy="400110"/>
            </a:xfrm>
            <a:prstGeom prst="rect">
              <a:avLst/>
            </a:prstGeom>
            <a:noFill/>
          </p:spPr>
          <p:txBody>
            <a:bodyPr wrap="none" rtlCol="0">
              <a:spAutoFit/>
            </a:bodyPr>
            <a:lstStyle/>
            <a:p>
              <a:r>
                <a:rPr lang="en-US" sz="2000" dirty="0" smtClean="0"/>
                <a:t>3.233 µs</a:t>
              </a:r>
            </a:p>
          </p:txBody>
        </p:sp>
        <p:sp>
          <p:nvSpPr>
            <p:cNvPr id="51" name="Left Brace 50"/>
            <p:cNvSpPr/>
            <p:nvPr/>
          </p:nvSpPr>
          <p:spPr bwMode="auto">
            <a:xfrm rot="16200000" flipH="1">
              <a:off x="5996387" y="1661699"/>
              <a:ext cx="520700" cy="907769"/>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smtClean="0">
                <a:solidFill>
                  <a:prstClr val="black"/>
                </a:solidFill>
                <a:latin typeface="Times" pitchFamily="18" charset="0"/>
              </a:endParaRPr>
            </a:p>
          </p:txBody>
        </p:sp>
        <p:sp>
          <p:nvSpPr>
            <p:cNvPr id="52" name="TextBox 51"/>
            <p:cNvSpPr txBox="1"/>
            <p:nvPr/>
          </p:nvSpPr>
          <p:spPr>
            <a:xfrm>
              <a:off x="5446596" y="1162734"/>
              <a:ext cx="1978427" cy="707886"/>
            </a:xfrm>
            <a:prstGeom prst="rect">
              <a:avLst/>
            </a:prstGeom>
            <a:noFill/>
          </p:spPr>
          <p:txBody>
            <a:bodyPr wrap="none" rtlCol="0">
              <a:spAutoFit/>
            </a:bodyPr>
            <a:lstStyle/>
            <a:p>
              <a:r>
                <a:rPr lang="en-US" sz="2000" dirty="0" smtClean="0"/>
                <a:t>Bunch Charge</a:t>
              </a:r>
            </a:p>
            <a:p>
              <a:r>
                <a:rPr lang="en-US" sz="2000" dirty="0" smtClean="0"/>
                <a:t>26 pC </a:t>
              </a:r>
              <a:r>
                <a:rPr lang="en-US" sz="2000" dirty="0"/>
                <a:t>– </a:t>
              </a:r>
              <a:r>
                <a:rPr lang="en-US" sz="2000" dirty="0" smtClean="0"/>
                <a:t>6.6 pC </a:t>
              </a:r>
            </a:p>
          </p:txBody>
        </p:sp>
        <p:sp>
          <p:nvSpPr>
            <p:cNvPr id="56" name="TextBox 55"/>
            <p:cNvSpPr txBox="1"/>
            <p:nvPr/>
          </p:nvSpPr>
          <p:spPr>
            <a:xfrm>
              <a:off x="7497432" y="1393568"/>
              <a:ext cx="1707519" cy="1015663"/>
            </a:xfrm>
            <a:prstGeom prst="rect">
              <a:avLst/>
            </a:prstGeom>
            <a:noFill/>
          </p:spPr>
          <p:txBody>
            <a:bodyPr wrap="none" rtlCol="0">
              <a:spAutoFit/>
            </a:bodyPr>
            <a:lstStyle/>
            <a:p>
              <a:r>
                <a:rPr lang="en-US" sz="2000" dirty="0" smtClean="0"/>
                <a:t>220 bunches</a:t>
              </a:r>
              <a:endParaRPr lang="en-US" sz="2000" dirty="0"/>
            </a:p>
            <a:p>
              <a:r>
                <a:rPr lang="en-US" sz="2000" dirty="0" smtClean="0"/>
                <a:t>at 68.05 MHz</a:t>
              </a:r>
            </a:p>
            <a:p>
              <a:r>
                <a:rPr lang="en-US" sz="2000" dirty="0" smtClean="0"/>
                <a:t>(14.69 ns)</a:t>
              </a:r>
            </a:p>
          </p:txBody>
        </p:sp>
      </p:grpSp>
      <p:sp>
        <p:nvSpPr>
          <p:cNvPr id="3" name="Slide Number Placeholder 2"/>
          <p:cNvSpPr>
            <a:spLocks noGrp="1"/>
          </p:cNvSpPr>
          <p:nvPr>
            <p:ph type="sldNum" sz="quarter" idx="4"/>
          </p:nvPr>
        </p:nvSpPr>
        <p:spPr/>
        <p:txBody>
          <a:bodyPr/>
          <a:lstStyle/>
          <a:p>
            <a:fld id="{2170E7E5-D759-E44D-99F5-2114FE40D280}" type="slidenum">
              <a:rPr lang="en-US" smtClean="0"/>
              <a:pPr/>
              <a:t>12</a:t>
            </a:fld>
            <a:endParaRPr lang="en-US" dirty="0"/>
          </a:p>
        </p:txBody>
      </p:sp>
      <p:sp>
        <p:nvSpPr>
          <p:cNvPr id="5" name="TextBox 4"/>
          <p:cNvSpPr txBox="1"/>
          <p:nvPr/>
        </p:nvSpPr>
        <p:spPr>
          <a:xfrm>
            <a:off x="-2232" y="4465508"/>
            <a:ext cx="9156385" cy="2308324"/>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Pockels cell switching time at CEBAF today ~70 µs. Planned for Moller Exp. ~10 µs</a:t>
            </a:r>
          </a:p>
          <a:p>
            <a:pPr marL="285750" indent="-285750">
              <a:buFont typeface="Arial" panose="020B0604020202020204" pitchFamily="34" charset="0"/>
              <a:buChar char="•"/>
            </a:pPr>
            <a:r>
              <a:rPr lang="en-US" dirty="0" smtClean="0"/>
              <a:t>Source rate of 68.05 MHz is 1/7</a:t>
            </a:r>
            <a:r>
              <a:rPr lang="en-US" baseline="30000" dirty="0" smtClean="0"/>
              <a:t>th</a:t>
            </a:r>
            <a:r>
              <a:rPr lang="en-US" dirty="0" smtClean="0"/>
              <a:t> Collider collision rate of 476.3 MHz (PEP-II cavities)</a:t>
            </a:r>
          </a:p>
          <a:p>
            <a:pPr marL="285750" indent="-285750">
              <a:buFont typeface="Arial" panose="020B0604020202020204" pitchFamily="34" charset="0"/>
              <a:buChar char="•"/>
            </a:pPr>
            <a:r>
              <a:rPr lang="en-US" dirty="0" smtClean="0"/>
              <a:t>Harmonic number of ring is 3416 and revolution time is 7.17 </a:t>
            </a:r>
            <a:r>
              <a:rPr lang="en-US" dirty="0"/>
              <a:t>µs</a:t>
            </a:r>
            <a:endParaRPr lang="en-US" dirty="0" smtClean="0"/>
          </a:p>
          <a:p>
            <a:pPr marL="285750" indent="-285750">
              <a:buFont typeface="Arial" panose="020B0604020202020204" pitchFamily="34" charset="0"/>
              <a:buChar char="•"/>
            </a:pPr>
            <a:r>
              <a:rPr lang="en-US" dirty="0" smtClean="0"/>
              <a:t>Half ring is filled with one helicity (1540 bunches – 3.233 µs) and second half is filled with opposite helicity (</a:t>
            </a:r>
            <a:r>
              <a:rPr lang="en-US" dirty="0"/>
              <a:t>1540 bunches </a:t>
            </a:r>
            <a:r>
              <a:rPr lang="en-US" dirty="0" smtClean="0"/>
              <a:t>– 3.233 </a:t>
            </a:r>
            <a:r>
              <a:rPr lang="en-US" dirty="0"/>
              <a:t>µs</a:t>
            </a:r>
            <a:r>
              <a:rPr lang="en-US" dirty="0" smtClean="0"/>
              <a:t>)</a:t>
            </a:r>
          </a:p>
          <a:p>
            <a:pPr marL="285750" indent="-285750">
              <a:buFont typeface="Arial" panose="020B0604020202020204" pitchFamily="34" charset="0"/>
              <a:buChar char="•"/>
            </a:pPr>
            <a:r>
              <a:rPr lang="en-US" dirty="0" smtClean="0"/>
              <a:t>Two gaps between two helicities (each </a:t>
            </a:r>
            <a:r>
              <a:rPr lang="en-US" dirty="0"/>
              <a:t>0.353 </a:t>
            </a:r>
            <a:r>
              <a:rPr lang="en-US" dirty="0" smtClean="0"/>
              <a:t>µs) </a:t>
            </a:r>
            <a:r>
              <a:rPr lang="en-US" dirty="0"/>
              <a:t>allow for beam abort, ion cleaning, turning on/off </a:t>
            </a:r>
            <a:r>
              <a:rPr lang="en-US" dirty="0" smtClean="0"/>
              <a:t>injection kicker</a:t>
            </a:r>
            <a:r>
              <a:rPr lang="en-US" dirty="0"/>
              <a:t>, and </a:t>
            </a:r>
            <a:r>
              <a:rPr lang="en-US" dirty="0" smtClean="0"/>
              <a:t>detector readout</a:t>
            </a:r>
            <a:endParaRPr lang="en-US" dirty="0"/>
          </a:p>
          <a:p>
            <a:pPr marL="285750" indent="-285750">
              <a:buFont typeface="Arial" panose="020B0604020202020204" pitchFamily="34" charset="0"/>
              <a:buChar char="•"/>
            </a:pPr>
            <a:r>
              <a:rPr lang="en-US" dirty="0" smtClean="0"/>
              <a:t>Injection cycles repeat until ring is filled to required current </a:t>
            </a:r>
          </a:p>
        </p:txBody>
      </p:sp>
    </p:spTree>
    <p:extLst>
      <p:ext uri="{BB962C8B-B14F-4D97-AF65-F5344CB8AC3E}">
        <p14:creationId xmlns:p14="http://schemas.microsoft.com/office/powerpoint/2010/main" val="4226551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190500" y="0"/>
            <a:ext cx="8734425" cy="914400"/>
          </a:xfrm>
        </p:spPr>
        <p:txBody>
          <a:bodyPr/>
          <a:lstStyle/>
          <a:p>
            <a:r>
              <a:rPr lang="en-US" altLang="en-US" smtClean="0"/>
              <a:t>Time Structure of Polarized e</a:t>
            </a:r>
            <a:r>
              <a:rPr lang="en-US" altLang="en-US" baseline="30000" smtClean="0"/>
              <a:t>-</a:t>
            </a:r>
            <a:r>
              <a:rPr lang="en-US" altLang="en-US" smtClean="0"/>
              <a:t> Injection</a:t>
            </a:r>
          </a:p>
        </p:txBody>
      </p:sp>
      <p:grpSp>
        <p:nvGrpSpPr>
          <p:cNvPr id="4099" name="Group 4"/>
          <p:cNvGrpSpPr>
            <a:grpSpLocks noChangeAspect="1"/>
          </p:cNvGrpSpPr>
          <p:nvPr/>
        </p:nvGrpSpPr>
        <p:grpSpPr bwMode="auto">
          <a:xfrm>
            <a:off x="612775" y="882650"/>
            <a:ext cx="8010525" cy="2894013"/>
            <a:chOff x="0" y="-154158"/>
            <a:chExt cx="7868195" cy="2714206"/>
          </a:xfrm>
        </p:grpSpPr>
        <p:grpSp>
          <p:nvGrpSpPr>
            <p:cNvPr id="4139" name="Group 5"/>
            <p:cNvGrpSpPr>
              <a:grpSpLocks/>
            </p:cNvGrpSpPr>
            <p:nvPr/>
          </p:nvGrpSpPr>
          <p:grpSpPr bwMode="auto">
            <a:xfrm>
              <a:off x="0" y="1970823"/>
              <a:ext cx="3878401" cy="340420"/>
              <a:chOff x="0" y="1970819"/>
              <a:chExt cx="3170650" cy="340322"/>
            </a:xfrm>
          </p:grpSpPr>
          <p:sp>
            <p:nvSpPr>
              <p:cNvPr id="4259" name="Content Placeholder 6"/>
              <p:cNvSpPr txBox="1">
                <a:spLocks/>
              </p:cNvSpPr>
              <p:nvPr/>
            </p:nvSpPr>
            <p:spPr bwMode="auto">
              <a:xfrm>
                <a:off x="537143" y="1987195"/>
                <a:ext cx="2098451" cy="32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900">
                    <a:solidFill>
                      <a:srgbClr val="000000"/>
                    </a:solidFill>
                  </a:rPr>
                  <a:t>3416*10.5turns/476.3MHz=75.3ms   </a:t>
                </a:r>
                <a:endParaRPr lang="en-US" altLang="en-US" sz="900">
                  <a:ea typeface="SimSun" panose="02010600030101010101" pitchFamily="2" charset="-122"/>
                </a:endParaRPr>
              </a:p>
            </p:txBody>
          </p:sp>
          <p:cxnSp>
            <p:nvCxnSpPr>
              <p:cNvPr id="4260" name="Straight Arrow Connector 126"/>
              <p:cNvCxnSpPr>
                <a:cxnSpLocks noChangeShapeType="1"/>
              </p:cNvCxnSpPr>
              <p:nvPr/>
            </p:nvCxnSpPr>
            <p:spPr bwMode="auto">
              <a:xfrm flipV="1">
                <a:off x="0" y="1970819"/>
                <a:ext cx="3170650" cy="2"/>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40" name="Group 6"/>
            <p:cNvGrpSpPr>
              <a:grpSpLocks/>
            </p:cNvGrpSpPr>
            <p:nvPr/>
          </p:nvGrpSpPr>
          <p:grpSpPr bwMode="auto">
            <a:xfrm>
              <a:off x="2697" y="565726"/>
              <a:ext cx="7772344" cy="1841377"/>
              <a:chOff x="3778" y="565706"/>
              <a:chExt cx="5438669" cy="1382479"/>
            </a:xfrm>
          </p:grpSpPr>
          <p:cxnSp>
            <p:nvCxnSpPr>
              <p:cNvPr id="124" name="Straight Arrow Connector 123"/>
              <p:cNvCxnSpPr/>
              <p:nvPr/>
            </p:nvCxnSpPr>
            <p:spPr>
              <a:xfrm flipV="1">
                <a:off x="17166" y="1540991"/>
                <a:ext cx="5424998" cy="10061"/>
              </a:xfrm>
              <a:prstGeom prst="straightConnector1">
                <a:avLst/>
              </a:prstGeom>
              <a:noFill/>
              <a:ln w="19050" cap="flat" cmpd="sng" algn="ctr">
                <a:solidFill>
                  <a:srgbClr val="000000"/>
                </a:solidFill>
                <a:prstDash val="solid"/>
                <a:tailEnd type="triangle"/>
              </a:ln>
              <a:effectLst>
                <a:outerShdw blurRad="40000" dist="20000" dir="5400000" rotWithShape="0">
                  <a:srgbClr val="000000">
                    <a:alpha val="38000"/>
                  </a:srgbClr>
                </a:outerShdw>
              </a:effectLst>
            </p:spPr>
          </p:cxnSp>
          <p:cxnSp>
            <p:nvCxnSpPr>
              <p:cNvPr id="4258" name="Straight Arrow Connector 124"/>
              <p:cNvCxnSpPr>
                <a:cxnSpLocks noChangeShapeType="1"/>
              </p:cNvCxnSpPr>
              <p:nvPr/>
            </p:nvCxnSpPr>
            <p:spPr bwMode="auto">
              <a:xfrm flipV="1">
                <a:off x="3778" y="565706"/>
                <a:ext cx="2255" cy="1382479"/>
              </a:xfrm>
              <a:prstGeom prst="straightConnector1">
                <a:avLst/>
              </a:prstGeom>
              <a:noFill/>
              <a:ln w="190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41" name="Content Placeholder 6"/>
            <p:cNvSpPr txBox="1">
              <a:spLocks/>
            </p:cNvSpPr>
            <p:nvPr/>
          </p:nvSpPr>
          <p:spPr bwMode="auto">
            <a:xfrm>
              <a:off x="0" y="1094665"/>
              <a:ext cx="2152251" cy="28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002060"/>
                  </a:solidFill>
                  <a:ea typeface="SimSun" panose="02010600030101010101" pitchFamily="2" charset="-122"/>
                </a:rPr>
                <a:t>14.69 ns,  68.05 MHz (7 ring buckets</a:t>
              </a:r>
              <a:r>
                <a:rPr lang="en-US" altLang="en-US" sz="600">
                  <a:solidFill>
                    <a:srgbClr val="002060"/>
                  </a:solidFill>
                  <a:ea typeface="SimSun" panose="02010600030101010101" pitchFamily="2" charset="-122"/>
                </a:rPr>
                <a:t>)</a:t>
              </a:r>
              <a:endParaRPr lang="en-US" altLang="en-US" sz="1200">
                <a:ea typeface="SimSun" panose="02010600030101010101" pitchFamily="2" charset="-122"/>
              </a:endParaRPr>
            </a:p>
          </p:txBody>
        </p:sp>
        <p:cxnSp>
          <p:nvCxnSpPr>
            <p:cNvPr id="4142" name="Straight Arrow Connector 8"/>
            <p:cNvCxnSpPr>
              <a:cxnSpLocks noChangeShapeType="1"/>
            </p:cNvCxnSpPr>
            <p:nvPr/>
          </p:nvCxnSpPr>
          <p:spPr bwMode="auto">
            <a:xfrm>
              <a:off x="509088" y="1343847"/>
              <a:ext cx="451534" cy="0"/>
            </a:xfrm>
            <a:prstGeom prst="straightConnector1">
              <a:avLst/>
            </a:prstGeom>
            <a:noFill/>
            <a:ln w="9525" algn="ctr">
              <a:solidFill>
                <a:srgbClr val="00206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43" name="Content Placeholder 2"/>
            <p:cNvSpPr txBox="1">
              <a:spLocks/>
            </p:cNvSpPr>
            <p:nvPr/>
          </p:nvSpPr>
          <p:spPr bwMode="auto">
            <a:xfrm>
              <a:off x="69853" y="703581"/>
              <a:ext cx="2472431" cy="39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000000"/>
                  </a:solidFill>
                </a:rPr>
                <a:t>220 bunches, 3.233µs</a:t>
              </a:r>
            </a:p>
            <a:p>
              <a:pPr algn="ctr">
                <a:spcBef>
                  <a:spcPts val="188"/>
                </a:spcBef>
                <a:buFontTx/>
                <a:buNone/>
              </a:pPr>
              <a:r>
                <a:rPr lang="en-US" altLang="en-US" sz="900">
                  <a:solidFill>
                    <a:srgbClr val="000000"/>
                  </a:solidFill>
                </a:rPr>
                <a:t> (I</a:t>
              </a:r>
              <a:r>
                <a:rPr lang="en-US" altLang="en-US" sz="900" baseline="-25000">
                  <a:solidFill>
                    <a:srgbClr val="000000"/>
                  </a:solidFill>
                </a:rPr>
                <a:t>ave</a:t>
              </a:r>
              <a:r>
                <a:rPr lang="en-US" altLang="en-US" sz="900">
                  <a:solidFill>
                    <a:srgbClr val="000000"/>
                  </a:solidFill>
                </a:rPr>
                <a:t>= 0.9mA @6GeV CEBAF)</a:t>
              </a:r>
            </a:p>
          </p:txBody>
        </p:sp>
        <p:cxnSp>
          <p:nvCxnSpPr>
            <p:cNvPr id="4144" name="Straight Arrow Connector 10"/>
            <p:cNvCxnSpPr>
              <a:cxnSpLocks noChangeShapeType="1"/>
            </p:cNvCxnSpPr>
            <p:nvPr/>
          </p:nvCxnSpPr>
          <p:spPr bwMode="auto">
            <a:xfrm>
              <a:off x="2278610" y="938318"/>
              <a:ext cx="379640"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2"/>
            <p:cNvSpPr txBox="1">
              <a:spLocks/>
            </p:cNvSpPr>
            <p:nvPr/>
          </p:nvSpPr>
          <p:spPr bwMode="auto">
            <a:xfrm>
              <a:off x="274436" y="347591"/>
              <a:ext cx="2134673" cy="3364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190"/>
                </a:spcBef>
                <a:spcAft>
                  <a:spcPts val="0"/>
                </a:spcAft>
                <a:defRPr/>
              </a:pPr>
              <a:r>
                <a:rPr lang="en-US" sz="1050" dirty="0">
                  <a:solidFill>
                    <a:srgbClr val="000000"/>
                  </a:solidFill>
                  <a:latin typeface="Arial" panose="020B0604020202020204" pitchFamily="34" charset="0"/>
                  <a:ea typeface="MS PGothic"/>
                  <a:cs typeface="Arial" panose="020B0604020202020204" pitchFamily="34" charset="0"/>
                </a:rPr>
                <a:t>Bunch train, up polarization</a:t>
              </a:r>
              <a:endParaRPr lang="en-US" sz="1050" dirty="0">
                <a:latin typeface="Arial" panose="020B0604020202020204" pitchFamily="34" charset="0"/>
                <a:ea typeface="SimSun"/>
                <a:cs typeface="Arial" panose="020B0604020202020204" pitchFamily="34" charset="0"/>
              </a:endParaRPr>
            </a:p>
          </p:txBody>
        </p:sp>
        <p:sp>
          <p:nvSpPr>
            <p:cNvPr id="4146" name="Content Placeholder 6"/>
            <p:cNvSpPr txBox="1">
              <a:spLocks/>
            </p:cNvSpPr>
            <p:nvPr/>
          </p:nvSpPr>
          <p:spPr bwMode="auto">
            <a:xfrm>
              <a:off x="1742518" y="1548758"/>
              <a:ext cx="539750" cy="26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600" b="1">
                  <a:solidFill>
                    <a:srgbClr val="000000"/>
                  </a:solidFill>
                  <a:latin typeface="Times New Roman" panose="02020603050405020304" pitchFamily="18" charset="0"/>
                </a:rPr>
                <a:t>……</a:t>
              </a:r>
              <a:endParaRPr lang="en-US" altLang="en-US" sz="1200">
                <a:latin typeface="Times New Roman" panose="02020603050405020304" pitchFamily="18" charset="0"/>
                <a:ea typeface="SimSun" panose="02010600030101010101" pitchFamily="2" charset="-122"/>
              </a:endParaRPr>
            </a:p>
          </p:txBody>
        </p:sp>
        <p:cxnSp>
          <p:nvCxnSpPr>
            <p:cNvPr id="4147" name="Straight Arrow Connector 13"/>
            <p:cNvCxnSpPr>
              <a:cxnSpLocks noChangeShapeType="1"/>
            </p:cNvCxnSpPr>
            <p:nvPr/>
          </p:nvCxnSpPr>
          <p:spPr bwMode="auto">
            <a:xfrm flipH="1">
              <a:off x="18741" y="941366"/>
              <a:ext cx="338137"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Content Placeholder 2"/>
            <p:cNvSpPr txBox="1">
              <a:spLocks/>
            </p:cNvSpPr>
            <p:nvPr/>
          </p:nvSpPr>
          <p:spPr bwMode="auto">
            <a:xfrm>
              <a:off x="4024537" y="346101"/>
              <a:ext cx="2733441" cy="3141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190"/>
                </a:spcBef>
                <a:spcAft>
                  <a:spcPts val="0"/>
                </a:spcAft>
                <a:defRPr/>
              </a:pPr>
              <a:r>
                <a:rPr lang="en-US" sz="1050" dirty="0">
                  <a:solidFill>
                    <a:srgbClr val="000000"/>
                  </a:solidFill>
                  <a:latin typeface="Arial" panose="020B0604020202020204" pitchFamily="34" charset="0"/>
                  <a:ea typeface="MS PGothic"/>
                  <a:cs typeface="Arial" panose="020B0604020202020204" pitchFamily="34" charset="0"/>
                </a:rPr>
                <a:t>Bunch train, down polarization</a:t>
              </a:r>
              <a:endParaRPr lang="en-US" sz="1050" dirty="0">
                <a:latin typeface="Arial" panose="020B0604020202020204" pitchFamily="34" charset="0"/>
                <a:ea typeface="SimSun"/>
                <a:cs typeface="Arial" panose="020B0604020202020204" pitchFamily="34" charset="0"/>
              </a:endParaRPr>
            </a:p>
          </p:txBody>
        </p:sp>
        <p:cxnSp>
          <p:nvCxnSpPr>
            <p:cNvPr id="4149" name="Straight Arrow Connector 15"/>
            <p:cNvCxnSpPr>
              <a:cxnSpLocks noChangeShapeType="1"/>
            </p:cNvCxnSpPr>
            <p:nvPr/>
          </p:nvCxnSpPr>
          <p:spPr bwMode="auto">
            <a:xfrm flipH="1">
              <a:off x="2580122" y="1576320"/>
              <a:ext cx="1306578" cy="3048"/>
            </a:xfrm>
            <a:prstGeom prst="straightConnector1">
              <a:avLst/>
            </a:prstGeom>
            <a:noFill/>
            <a:ln w="12700"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0" name="TextBox 14"/>
            <p:cNvSpPr txBox="1">
              <a:spLocks noChangeArrowheads="1"/>
            </p:cNvSpPr>
            <p:nvPr/>
          </p:nvSpPr>
          <p:spPr bwMode="auto">
            <a:xfrm>
              <a:off x="2609185" y="1616598"/>
              <a:ext cx="1242430" cy="29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900">
                  <a:solidFill>
                    <a:srgbClr val="000000"/>
                  </a:solidFill>
                  <a:ea typeface="SimSun" panose="02010600030101010101" pitchFamily="2" charset="-122"/>
                </a:rPr>
                <a:t>Waiting for 72.07µs</a:t>
              </a:r>
              <a:endParaRPr lang="en-US" altLang="en-US" sz="900">
                <a:ea typeface="SimSun" panose="02010600030101010101" pitchFamily="2" charset="-122"/>
              </a:endParaRPr>
            </a:p>
          </p:txBody>
        </p:sp>
        <p:cxnSp>
          <p:nvCxnSpPr>
            <p:cNvPr id="4151" name="Straight Connector 17"/>
            <p:cNvCxnSpPr>
              <a:cxnSpLocks noChangeShapeType="1"/>
            </p:cNvCxnSpPr>
            <p:nvPr/>
          </p:nvCxnSpPr>
          <p:spPr bwMode="auto">
            <a:xfrm flipH="1">
              <a:off x="7800566" y="1330743"/>
              <a:ext cx="2342" cy="1018401"/>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52" name="Group 18"/>
            <p:cNvGrpSpPr>
              <a:grpSpLocks/>
            </p:cNvGrpSpPr>
            <p:nvPr/>
          </p:nvGrpSpPr>
          <p:grpSpPr bwMode="auto">
            <a:xfrm>
              <a:off x="18788" y="1416436"/>
              <a:ext cx="438912" cy="463014"/>
              <a:chOff x="18788" y="1416436"/>
              <a:chExt cx="438912" cy="463014"/>
            </a:xfrm>
          </p:grpSpPr>
          <p:sp>
            <p:nvSpPr>
              <p:cNvPr id="116" name="Rectangle 115"/>
              <p:cNvSpPr/>
              <p:nvPr/>
            </p:nvSpPr>
            <p:spPr bwMode="auto">
              <a:xfrm>
                <a:off x="18711"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50" name="Straight Arrow Connector 116"/>
              <p:cNvCxnSpPr>
                <a:cxnSpLocks noChangeShapeType="1"/>
              </p:cNvCxnSpPr>
              <p:nvPr/>
            </p:nvCxnSpPr>
            <p:spPr bwMode="auto">
              <a:xfrm flipV="1">
                <a:off x="518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tangle 117"/>
              <p:cNvSpPr/>
              <p:nvPr/>
            </p:nvSpPr>
            <p:spPr bwMode="auto">
              <a:xfrm>
                <a:off x="91999"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9" name="Rectangle 118"/>
              <p:cNvSpPr/>
              <p:nvPr/>
            </p:nvSpPr>
            <p:spPr bwMode="auto">
              <a:xfrm>
                <a:off x="151252"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0" name="Rectangle 119"/>
              <p:cNvSpPr/>
              <p:nvPr/>
            </p:nvSpPr>
            <p:spPr bwMode="auto">
              <a:xfrm>
                <a:off x="212064"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1" name="Rectangle 120"/>
              <p:cNvSpPr/>
              <p:nvPr/>
            </p:nvSpPr>
            <p:spPr bwMode="auto">
              <a:xfrm>
                <a:off x="272876"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2" name="Rectangle 121"/>
              <p:cNvSpPr/>
              <p:nvPr/>
            </p:nvSpPr>
            <p:spPr bwMode="auto">
              <a:xfrm>
                <a:off x="332130"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3" name="Rectangle 122"/>
              <p:cNvSpPr/>
              <p:nvPr/>
            </p:nvSpPr>
            <p:spPr bwMode="auto">
              <a:xfrm>
                <a:off x="397620"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sp>
          <p:nvSpPr>
            <p:cNvPr id="4153" name="TextBox 17"/>
            <p:cNvSpPr txBox="1">
              <a:spLocks noChangeArrowheads="1"/>
            </p:cNvSpPr>
            <p:nvPr/>
          </p:nvSpPr>
          <p:spPr bwMode="auto">
            <a:xfrm>
              <a:off x="1738189" y="-154158"/>
              <a:ext cx="4539063" cy="39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1400">
                  <a:solidFill>
                    <a:srgbClr val="000000"/>
                  </a:solidFill>
                  <a:ea typeface="SimSun" panose="02010600030101010101" pitchFamily="2" charset="-122"/>
                </a:rPr>
                <a:t>Mid-cycle 1, inject the 1</a:t>
              </a:r>
              <a:r>
                <a:rPr lang="en-US" altLang="en-US" sz="1400" baseline="30000">
                  <a:solidFill>
                    <a:srgbClr val="000000"/>
                  </a:solidFill>
                  <a:ea typeface="SimSun" panose="02010600030101010101" pitchFamily="2" charset="-122"/>
                </a:rPr>
                <a:t>st</a:t>
              </a:r>
              <a:r>
                <a:rPr lang="en-US" altLang="en-US" sz="1400">
                  <a:solidFill>
                    <a:srgbClr val="000000"/>
                  </a:solidFill>
                  <a:ea typeface="SimSun" panose="02010600030101010101" pitchFamily="2" charset="-122"/>
                </a:rPr>
                <a:t> of every 7 buckets in the ring</a:t>
              </a:r>
              <a:endParaRPr lang="en-US" altLang="en-US" sz="1400">
                <a:ea typeface="SimSun" panose="02010600030101010101" pitchFamily="2" charset="-122"/>
              </a:endParaRPr>
            </a:p>
          </p:txBody>
        </p:sp>
        <p:sp>
          <p:nvSpPr>
            <p:cNvPr id="4154" name="Content Placeholder 6"/>
            <p:cNvSpPr txBox="1">
              <a:spLocks/>
            </p:cNvSpPr>
            <p:nvPr/>
          </p:nvSpPr>
          <p:spPr bwMode="auto">
            <a:xfrm>
              <a:off x="4875027" y="1162923"/>
              <a:ext cx="969053" cy="22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13"/>
                </a:spcBef>
                <a:buFontTx/>
                <a:buNone/>
              </a:pPr>
              <a:r>
                <a:rPr lang="en-US" altLang="en-US" sz="900">
                  <a:solidFill>
                    <a:srgbClr val="C00000"/>
                  </a:solidFill>
                </a:rPr>
                <a:t>13 pC bunch</a:t>
              </a:r>
              <a:endParaRPr lang="en-US" altLang="en-US" sz="900">
                <a:ea typeface="SimSun" panose="02010600030101010101" pitchFamily="2" charset="-122"/>
              </a:endParaRPr>
            </a:p>
          </p:txBody>
        </p:sp>
        <p:cxnSp>
          <p:nvCxnSpPr>
            <p:cNvPr id="4155" name="Straight Arrow Connector 21"/>
            <p:cNvCxnSpPr>
              <a:cxnSpLocks noChangeShapeType="1"/>
            </p:cNvCxnSpPr>
            <p:nvPr/>
          </p:nvCxnSpPr>
          <p:spPr bwMode="auto">
            <a:xfrm>
              <a:off x="6217165" y="929923"/>
              <a:ext cx="379640"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6" name="Content Placeholder 6"/>
            <p:cNvSpPr txBox="1">
              <a:spLocks/>
            </p:cNvSpPr>
            <p:nvPr/>
          </p:nvSpPr>
          <p:spPr bwMode="auto">
            <a:xfrm>
              <a:off x="5673662" y="1548760"/>
              <a:ext cx="539750" cy="30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600" b="1">
                  <a:solidFill>
                    <a:srgbClr val="000000"/>
                  </a:solidFill>
                  <a:latin typeface="Times New Roman" panose="02020603050405020304" pitchFamily="18" charset="0"/>
                </a:rPr>
                <a:t>……</a:t>
              </a:r>
              <a:endParaRPr lang="en-US" altLang="en-US" sz="1200">
                <a:latin typeface="Times New Roman" panose="02020603050405020304" pitchFamily="18" charset="0"/>
                <a:ea typeface="SimSun" panose="02010600030101010101" pitchFamily="2" charset="-122"/>
              </a:endParaRPr>
            </a:p>
          </p:txBody>
        </p:sp>
        <p:cxnSp>
          <p:nvCxnSpPr>
            <p:cNvPr id="4157" name="Straight Arrow Connector 23"/>
            <p:cNvCxnSpPr>
              <a:cxnSpLocks noChangeShapeType="1"/>
            </p:cNvCxnSpPr>
            <p:nvPr/>
          </p:nvCxnSpPr>
          <p:spPr bwMode="auto">
            <a:xfrm flipH="1">
              <a:off x="3910860" y="911721"/>
              <a:ext cx="338137"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58" name="Straight Arrow Connector 24"/>
            <p:cNvCxnSpPr>
              <a:cxnSpLocks noChangeShapeType="1"/>
            </p:cNvCxnSpPr>
            <p:nvPr/>
          </p:nvCxnSpPr>
          <p:spPr bwMode="auto">
            <a:xfrm flipH="1" flipV="1">
              <a:off x="6603485" y="1540854"/>
              <a:ext cx="1188353" cy="8265"/>
            </a:xfrm>
            <a:prstGeom prst="straightConnector1">
              <a:avLst/>
            </a:prstGeom>
            <a:noFill/>
            <a:ln w="12700"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9" name="TextBox 26"/>
            <p:cNvSpPr txBox="1">
              <a:spLocks noChangeArrowheads="1"/>
            </p:cNvSpPr>
            <p:nvPr/>
          </p:nvSpPr>
          <p:spPr bwMode="auto">
            <a:xfrm>
              <a:off x="6470271" y="1074541"/>
              <a:ext cx="1397924" cy="46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900">
                  <a:solidFill>
                    <a:srgbClr val="000000"/>
                  </a:solidFill>
                  <a:ea typeface="SimSun" panose="02010600030101010101" pitchFamily="2" charset="-122"/>
                </a:rPr>
                <a:t>Waiting for damping 12-700ms</a:t>
              </a:r>
              <a:endParaRPr lang="en-US" altLang="en-US" sz="900">
                <a:ea typeface="SimSun" panose="02010600030101010101" pitchFamily="2" charset="-122"/>
              </a:endParaRPr>
            </a:p>
          </p:txBody>
        </p:sp>
        <p:grpSp>
          <p:nvGrpSpPr>
            <p:cNvPr id="4160" name="Group 26"/>
            <p:cNvGrpSpPr>
              <a:grpSpLocks/>
            </p:cNvGrpSpPr>
            <p:nvPr/>
          </p:nvGrpSpPr>
          <p:grpSpPr bwMode="auto">
            <a:xfrm>
              <a:off x="3886700" y="1413388"/>
              <a:ext cx="438912" cy="460248"/>
              <a:chOff x="3886700" y="1413388"/>
              <a:chExt cx="438912" cy="460248"/>
            </a:xfrm>
          </p:grpSpPr>
          <p:sp>
            <p:nvSpPr>
              <p:cNvPr id="108" name="Rectangle 107"/>
              <p:cNvSpPr/>
              <p:nvPr/>
            </p:nvSpPr>
            <p:spPr bwMode="auto">
              <a:xfrm>
                <a:off x="3887319" y="1413620"/>
                <a:ext cx="60812"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42" name="Straight Arrow Connector 108"/>
              <p:cNvCxnSpPr>
                <a:cxnSpLocks noChangeShapeType="1"/>
              </p:cNvCxnSpPr>
              <p:nvPr/>
            </p:nvCxnSpPr>
            <p:spPr bwMode="auto">
              <a:xfrm flipV="1">
                <a:off x="39198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Rectangle 109"/>
              <p:cNvSpPr/>
              <p:nvPr/>
            </p:nvSpPr>
            <p:spPr bwMode="auto">
              <a:xfrm>
                <a:off x="3960605" y="1416597"/>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1" name="Rectangle 110"/>
              <p:cNvSpPr/>
              <p:nvPr/>
            </p:nvSpPr>
            <p:spPr bwMode="auto">
              <a:xfrm>
                <a:off x="4019858"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2" name="Rectangle 111"/>
              <p:cNvSpPr/>
              <p:nvPr/>
            </p:nvSpPr>
            <p:spPr bwMode="auto">
              <a:xfrm>
                <a:off x="4080671"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3" name="Rectangle 112"/>
              <p:cNvSpPr/>
              <p:nvPr/>
            </p:nvSpPr>
            <p:spPr bwMode="auto">
              <a:xfrm>
                <a:off x="4141483"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4" name="Rectangle 113"/>
              <p:cNvSpPr/>
              <p:nvPr/>
            </p:nvSpPr>
            <p:spPr bwMode="auto">
              <a:xfrm>
                <a:off x="4202296"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5" name="Rectangle 114"/>
              <p:cNvSpPr/>
              <p:nvPr/>
            </p:nvSpPr>
            <p:spPr bwMode="auto">
              <a:xfrm>
                <a:off x="4264667"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1" name="Group 27"/>
            <p:cNvGrpSpPr>
              <a:grpSpLocks/>
            </p:cNvGrpSpPr>
            <p:nvPr/>
          </p:nvGrpSpPr>
          <p:grpSpPr bwMode="auto">
            <a:xfrm>
              <a:off x="4343900" y="1413388"/>
              <a:ext cx="438912" cy="460248"/>
              <a:chOff x="4343900" y="1413388"/>
              <a:chExt cx="438912" cy="460248"/>
            </a:xfrm>
          </p:grpSpPr>
          <p:sp>
            <p:nvSpPr>
              <p:cNvPr id="100" name="Rectangle 99"/>
              <p:cNvSpPr/>
              <p:nvPr/>
            </p:nvSpPr>
            <p:spPr bwMode="auto">
              <a:xfrm>
                <a:off x="4344192" y="1413620"/>
                <a:ext cx="60813"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34" name="Straight Arrow Connector 100"/>
              <p:cNvCxnSpPr>
                <a:cxnSpLocks noChangeShapeType="1"/>
              </p:cNvCxnSpPr>
              <p:nvPr/>
            </p:nvCxnSpPr>
            <p:spPr bwMode="auto">
              <a:xfrm flipV="1">
                <a:off x="43770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tangle 101"/>
              <p:cNvSpPr/>
              <p:nvPr/>
            </p:nvSpPr>
            <p:spPr bwMode="auto">
              <a:xfrm>
                <a:off x="4417479"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3" name="Rectangle 102"/>
              <p:cNvSpPr/>
              <p:nvPr/>
            </p:nvSpPr>
            <p:spPr bwMode="auto">
              <a:xfrm>
                <a:off x="4476732"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4" name="Rectangle 103"/>
              <p:cNvSpPr/>
              <p:nvPr/>
            </p:nvSpPr>
            <p:spPr bwMode="auto">
              <a:xfrm>
                <a:off x="4537544"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5" name="Rectangle 104"/>
              <p:cNvSpPr/>
              <p:nvPr/>
            </p:nvSpPr>
            <p:spPr bwMode="auto">
              <a:xfrm>
                <a:off x="4598357"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6" name="Rectangle 105"/>
              <p:cNvSpPr/>
              <p:nvPr/>
            </p:nvSpPr>
            <p:spPr bwMode="auto">
              <a:xfrm>
                <a:off x="4659169" y="1415108"/>
                <a:ext cx="60813"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7" name="Rectangle 106"/>
              <p:cNvSpPr/>
              <p:nvPr/>
            </p:nvSpPr>
            <p:spPr bwMode="auto">
              <a:xfrm>
                <a:off x="472154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2" name="Group 28"/>
            <p:cNvGrpSpPr>
              <a:grpSpLocks/>
            </p:cNvGrpSpPr>
            <p:nvPr/>
          </p:nvGrpSpPr>
          <p:grpSpPr bwMode="auto">
            <a:xfrm>
              <a:off x="4801100" y="1413388"/>
              <a:ext cx="438912" cy="460248"/>
              <a:chOff x="4801100" y="1413388"/>
              <a:chExt cx="438912" cy="460248"/>
            </a:xfrm>
          </p:grpSpPr>
          <p:sp>
            <p:nvSpPr>
              <p:cNvPr id="92" name="Rectangle 91"/>
              <p:cNvSpPr/>
              <p:nvPr/>
            </p:nvSpPr>
            <p:spPr bwMode="auto">
              <a:xfrm>
                <a:off x="4801066" y="1413620"/>
                <a:ext cx="60812"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26" name="Straight Arrow Connector 92"/>
              <p:cNvCxnSpPr>
                <a:cxnSpLocks noChangeShapeType="1"/>
              </p:cNvCxnSpPr>
              <p:nvPr/>
            </p:nvCxnSpPr>
            <p:spPr bwMode="auto">
              <a:xfrm flipV="1">
                <a:off x="48342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Rectangle 93"/>
              <p:cNvSpPr/>
              <p:nvPr/>
            </p:nvSpPr>
            <p:spPr bwMode="auto">
              <a:xfrm>
                <a:off x="4874352" y="1416597"/>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5" name="Rectangle 94"/>
              <p:cNvSpPr/>
              <p:nvPr/>
            </p:nvSpPr>
            <p:spPr bwMode="auto">
              <a:xfrm>
                <a:off x="4933605"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6" name="Rectangle 95"/>
              <p:cNvSpPr/>
              <p:nvPr/>
            </p:nvSpPr>
            <p:spPr bwMode="auto">
              <a:xfrm>
                <a:off x="4994418"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7" name="Rectangle 96"/>
              <p:cNvSpPr/>
              <p:nvPr/>
            </p:nvSpPr>
            <p:spPr bwMode="auto">
              <a:xfrm>
                <a:off x="505523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8" name="Rectangle 97"/>
              <p:cNvSpPr/>
              <p:nvPr/>
            </p:nvSpPr>
            <p:spPr bwMode="auto">
              <a:xfrm>
                <a:off x="5116043" y="1415108"/>
                <a:ext cx="62372"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9" name="Rectangle 98"/>
              <p:cNvSpPr/>
              <p:nvPr/>
            </p:nvSpPr>
            <p:spPr bwMode="auto">
              <a:xfrm>
                <a:off x="5179973"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3" name="Group 29"/>
            <p:cNvGrpSpPr>
              <a:grpSpLocks/>
            </p:cNvGrpSpPr>
            <p:nvPr/>
          </p:nvGrpSpPr>
          <p:grpSpPr bwMode="auto">
            <a:xfrm>
              <a:off x="5258300" y="1413388"/>
              <a:ext cx="438912" cy="460248"/>
              <a:chOff x="5258300" y="1413388"/>
              <a:chExt cx="438912" cy="460248"/>
            </a:xfrm>
          </p:grpSpPr>
          <p:sp>
            <p:nvSpPr>
              <p:cNvPr id="84" name="Rectangle 83"/>
              <p:cNvSpPr/>
              <p:nvPr/>
            </p:nvSpPr>
            <p:spPr bwMode="auto">
              <a:xfrm>
                <a:off x="5257938" y="1413620"/>
                <a:ext cx="60813"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18" name="Straight Arrow Connector 84"/>
              <p:cNvCxnSpPr>
                <a:cxnSpLocks noChangeShapeType="1"/>
              </p:cNvCxnSpPr>
              <p:nvPr/>
            </p:nvCxnSpPr>
            <p:spPr bwMode="auto">
              <a:xfrm flipV="1">
                <a:off x="52914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tangle 85"/>
              <p:cNvSpPr/>
              <p:nvPr/>
            </p:nvSpPr>
            <p:spPr bwMode="auto">
              <a:xfrm>
                <a:off x="5331225"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7" name="Rectangle 86"/>
              <p:cNvSpPr/>
              <p:nvPr/>
            </p:nvSpPr>
            <p:spPr bwMode="auto">
              <a:xfrm>
                <a:off x="5390478"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8" name="Rectangle 87"/>
              <p:cNvSpPr/>
              <p:nvPr/>
            </p:nvSpPr>
            <p:spPr bwMode="auto">
              <a:xfrm>
                <a:off x="545129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9" name="Rectangle 88"/>
              <p:cNvSpPr/>
              <p:nvPr/>
            </p:nvSpPr>
            <p:spPr bwMode="auto">
              <a:xfrm>
                <a:off x="5512103"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0" name="Rectangle 89"/>
              <p:cNvSpPr/>
              <p:nvPr/>
            </p:nvSpPr>
            <p:spPr bwMode="auto">
              <a:xfrm>
                <a:off x="5572915" y="1415108"/>
                <a:ext cx="62372"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1" name="Rectangle 90"/>
              <p:cNvSpPr/>
              <p:nvPr/>
            </p:nvSpPr>
            <p:spPr bwMode="auto">
              <a:xfrm>
                <a:off x="5636846"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4" name="Group 30"/>
            <p:cNvGrpSpPr>
              <a:grpSpLocks/>
            </p:cNvGrpSpPr>
            <p:nvPr/>
          </p:nvGrpSpPr>
          <p:grpSpPr bwMode="auto">
            <a:xfrm>
              <a:off x="6177327" y="1406846"/>
              <a:ext cx="438912" cy="473578"/>
              <a:chOff x="6177327" y="1406846"/>
              <a:chExt cx="438912" cy="473578"/>
            </a:xfrm>
          </p:grpSpPr>
          <p:sp>
            <p:nvSpPr>
              <p:cNvPr id="76" name="Rectangle 75"/>
              <p:cNvSpPr/>
              <p:nvPr/>
            </p:nvSpPr>
            <p:spPr bwMode="auto">
              <a:xfrm>
                <a:off x="6177921" y="1406175"/>
                <a:ext cx="60813" cy="458571"/>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10" name="Straight Arrow Connector 76"/>
              <p:cNvCxnSpPr>
                <a:cxnSpLocks noChangeShapeType="1"/>
              </p:cNvCxnSpPr>
              <p:nvPr/>
            </p:nvCxnSpPr>
            <p:spPr bwMode="auto">
              <a:xfrm flipV="1">
                <a:off x="6210426" y="1449861"/>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Rectangle 77"/>
              <p:cNvSpPr/>
              <p:nvPr/>
            </p:nvSpPr>
            <p:spPr bwMode="auto">
              <a:xfrm>
                <a:off x="6254327" y="1422553"/>
                <a:ext cx="57693" cy="45112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9" name="Rectangle 78"/>
              <p:cNvSpPr/>
              <p:nvPr/>
            </p:nvSpPr>
            <p:spPr bwMode="auto">
              <a:xfrm>
                <a:off x="6310462" y="1421064"/>
                <a:ext cx="60812"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0" name="Rectangle 79"/>
              <p:cNvSpPr/>
              <p:nvPr/>
            </p:nvSpPr>
            <p:spPr bwMode="auto">
              <a:xfrm>
                <a:off x="6371273" y="1421064"/>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1" name="Rectangle 80"/>
              <p:cNvSpPr/>
              <p:nvPr/>
            </p:nvSpPr>
            <p:spPr bwMode="auto">
              <a:xfrm>
                <a:off x="6432086" y="1421064"/>
                <a:ext cx="60812"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2" name="Rectangle 81"/>
              <p:cNvSpPr/>
              <p:nvPr/>
            </p:nvSpPr>
            <p:spPr bwMode="auto">
              <a:xfrm>
                <a:off x="6492898" y="1422553"/>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3" name="Rectangle 82"/>
              <p:cNvSpPr/>
              <p:nvPr/>
            </p:nvSpPr>
            <p:spPr bwMode="auto">
              <a:xfrm>
                <a:off x="6555270" y="1421064"/>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cxnSp>
          <p:nvCxnSpPr>
            <p:cNvPr id="4165" name="Straight Arrow Connector 31"/>
            <p:cNvCxnSpPr>
              <a:cxnSpLocks noChangeShapeType="1"/>
            </p:cNvCxnSpPr>
            <p:nvPr/>
          </p:nvCxnSpPr>
          <p:spPr bwMode="auto">
            <a:xfrm flipH="1" flipV="1">
              <a:off x="5299386" y="1572074"/>
              <a:ext cx="243574" cy="235"/>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6" name="Straight Arrow Connector 32"/>
            <p:cNvCxnSpPr>
              <a:cxnSpLocks noChangeShapeType="1"/>
            </p:cNvCxnSpPr>
            <p:nvPr/>
          </p:nvCxnSpPr>
          <p:spPr bwMode="auto">
            <a:xfrm>
              <a:off x="5064516" y="1570088"/>
              <a:ext cx="215899" cy="1"/>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7" name="Straight Arrow Connector 33"/>
            <p:cNvCxnSpPr>
              <a:cxnSpLocks noChangeShapeType="1"/>
            </p:cNvCxnSpPr>
            <p:nvPr/>
          </p:nvCxnSpPr>
          <p:spPr bwMode="auto">
            <a:xfrm flipH="1">
              <a:off x="2593621" y="1486370"/>
              <a:ext cx="286343"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8" name="Straight Arrow Connector 34"/>
            <p:cNvCxnSpPr>
              <a:cxnSpLocks noChangeShapeType="1"/>
            </p:cNvCxnSpPr>
            <p:nvPr/>
          </p:nvCxnSpPr>
          <p:spPr bwMode="auto">
            <a:xfrm>
              <a:off x="2239383" y="1486370"/>
              <a:ext cx="291419"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69" name="Content Placeholder 6"/>
            <p:cNvSpPr txBox="1">
              <a:spLocks/>
            </p:cNvSpPr>
            <p:nvPr/>
          </p:nvSpPr>
          <p:spPr bwMode="auto">
            <a:xfrm>
              <a:off x="1992295" y="1186926"/>
              <a:ext cx="1618478" cy="25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7030A0"/>
                  </a:solidFill>
                </a:rPr>
                <a:t>2ns,  476.3 MHz(ring freq.)</a:t>
              </a:r>
            </a:p>
          </p:txBody>
        </p:sp>
        <p:grpSp>
          <p:nvGrpSpPr>
            <p:cNvPr id="4170" name="Group 36"/>
            <p:cNvGrpSpPr>
              <a:grpSpLocks/>
            </p:cNvGrpSpPr>
            <p:nvPr/>
          </p:nvGrpSpPr>
          <p:grpSpPr bwMode="auto">
            <a:xfrm>
              <a:off x="475988" y="1416436"/>
              <a:ext cx="438912" cy="463014"/>
              <a:chOff x="475988" y="1416436"/>
              <a:chExt cx="438912" cy="463014"/>
            </a:xfrm>
          </p:grpSpPr>
          <p:sp>
            <p:nvSpPr>
              <p:cNvPr id="68" name="Rectangle 67"/>
              <p:cNvSpPr/>
              <p:nvPr/>
            </p:nvSpPr>
            <p:spPr bwMode="auto">
              <a:xfrm>
                <a:off x="475585" y="1416597"/>
                <a:ext cx="60812"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02" name="Straight Arrow Connector 68"/>
              <p:cNvCxnSpPr>
                <a:cxnSpLocks noChangeShapeType="1"/>
              </p:cNvCxnSpPr>
              <p:nvPr/>
            </p:nvCxnSpPr>
            <p:spPr bwMode="auto">
              <a:xfrm flipV="1">
                <a:off x="5090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69"/>
              <p:cNvSpPr/>
              <p:nvPr/>
            </p:nvSpPr>
            <p:spPr bwMode="auto">
              <a:xfrm>
                <a:off x="548872"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1" name="Rectangle 70"/>
              <p:cNvSpPr/>
              <p:nvPr/>
            </p:nvSpPr>
            <p:spPr bwMode="auto">
              <a:xfrm>
                <a:off x="608125" y="1422553"/>
                <a:ext cx="60813"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2" name="Rectangle 71"/>
              <p:cNvSpPr/>
              <p:nvPr/>
            </p:nvSpPr>
            <p:spPr bwMode="auto">
              <a:xfrm>
                <a:off x="668938"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3" name="Rectangle 72"/>
              <p:cNvSpPr/>
              <p:nvPr/>
            </p:nvSpPr>
            <p:spPr bwMode="auto">
              <a:xfrm>
                <a:off x="729749"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4" name="Rectangle 73"/>
              <p:cNvSpPr/>
              <p:nvPr/>
            </p:nvSpPr>
            <p:spPr bwMode="auto">
              <a:xfrm>
                <a:off x="789003" y="1422553"/>
                <a:ext cx="60813"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5" name="Rectangle 74"/>
              <p:cNvSpPr/>
              <p:nvPr/>
            </p:nvSpPr>
            <p:spPr bwMode="auto">
              <a:xfrm>
                <a:off x="854493" y="1422553"/>
                <a:ext cx="60813"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1" name="Group 37"/>
            <p:cNvGrpSpPr>
              <a:grpSpLocks/>
            </p:cNvGrpSpPr>
            <p:nvPr/>
          </p:nvGrpSpPr>
          <p:grpSpPr bwMode="auto">
            <a:xfrm>
              <a:off x="933188" y="1416436"/>
              <a:ext cx="438912" cy="463014"/>
              <a:chOff x="933188" y="1416436"/>
              <a:chExt cx="438912" cy="463014"/>
            </a:xfrm>
          </p:grpSpPr>
          <p:sp>
            <p:nvSpPr>
              <p:cNvPr id="60" name="Rectangle 59"/>
              <p:cNvSpPr/>
              <p:nvPr/>
            </p:nvSpPr>
            <p:spPr bwMode="auto">
              <a:xfrm>
                <a:off x="932457"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94" name="Straight Arrow Connector 60"/>
              <p:cNvCxnSpPr>
                <a:cxnSpLocks noChangeShapeType="1"/>
              </p:cNvCxnSpPr>
              <p:nvPr/>
            </p:nvCxnSpPr>
            <p:spPr bwMode="auto">
              <a:xfrm flipV="1">
                <a:off x="9662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1005744"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3" name="Rectangle 62"/>
              <p:cNvSpPr/>
              <p:nvPr/>
            </p:nvSpPr>
            <p:spPr bwMode="auto">
              <a:xfrm>
                <a:off x="1064998"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4" name="Rectangle 63"/>
              <p:cNvSpPr/>
              <p:nvPr/>
            </p:nvSpPr>
            <p:spPr bwMode="auto">
              <a:xfrm>
                <a:off x="1125809"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5" name="Rectangle 64"/>
              <p:cNvSpPr/>
              <p:nvPr/>
            </p:nvSpPr>
            <p:spPr bwMode="auto">
              <a:xfrm>
                <a:off x="1186622"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6" name="Rectangle 65"/>
              <p:cNvSpPr/>
              <p:nvPr/>
            </p:nvSpPr>
            <p:spPr bwMode="auto">
              <a:xfrm>
                <a:off x="1245875"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7" name="Rectangle 66"/>
              <p:cNvSpPr/>
              <p:nvPr/>
            </p:nvSpPr>
            <p:spPr bwMode="auto">
              <a:xfrm>
                <a:off x="1311366"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2" name="Group 38"/>
            <p:cNvGrpSpPr>
              <a:grpSpLocks/>
            </p:cNvGrpSpPr>
            <p:nvPr/>
          </p:nvGrpSpPr>
          <p:grpSpPr bwMode="auto">
            <a:xfrm>
              <a:off x="1390388" y="1416436"/>
              <a:ext cx="438912" cy="463014"/>
              <a:chOff x="1390388" y="1416436"/>
              <a:chExt cx="438912" cy="463014"/>
            </a:xfrm>
          </p:grpSpPr>
          <p:sp>
            <p:nvSpPr>
              <p:cNvPr id="52" name="Rectangle 51"/>
              <p:cNvSpPr/>
              <p:nvPr/>
            </p:nvSpPr>
            <p:spPr bwMode="auto">
              <a:xfrm>
                <a:off x="1390890"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86" name="Straight Arrow Connector 52"/>
              <p:cNvCxnSpPr>
                <a:cxnSpLocks noChangeShapeType="1"/>
              </p:cNvCxnSpPr>
              <p:nvPr/>
            </p:nvCxnSpPr>
            <p:spPr bwMode="auto">
              <a:xfrm flipV="1">
                <a:off x="14234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p:nvPr/>
            </p:nvSpPr>
            <p:spPr bwMode="auto">
              <a:xfrm>
                <a:off x="1464177"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5" name="Rectangle 54"/>
              <p:cNvSpPr/>
              <p:nvPr/>
            </p:nvSpPr>
            <p:spPr bwMode="auto">
              <a:xfrm>
                <a:off x="1523430"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6" name="Rectangle 55"/>
              <p:cNvSpPr/>
              <p:nvPr/>
            </p:nvSpPr>
            <p:spPr bwMode="auto">
              <a:xfrm>
                <a:off x="1584242"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7" name="Rectangle 56"/>
              <p:cNvSpPr/>
              <p:nvPr/>
            </p:nvSpPr>
            <p:spPr bwMode="auto">
              <a:xfrm>
                <a:off x="1645055"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8" name="Rectangle 57"/>
              <p:cNvSpPr/>
              <p:nvPr/>
            </p:nvSpPr>
            <p:spPr bwMode="auto">
              <a:xfrm>
                <a:off x="1704308"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9" name="Rectangle 58"/>
              <p:cNvSpPr/>
              <p:nvPr/>
            </p:nvSpPr>
            <p:spPr bwMode="auto">
              <a:xfrm>
                <a:off x="1768239" y="1422553"/>
                <a:ext cx="60813"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3" name="Group 39"/>
            <p:cNvGrpSpPr>
              <a:grpSpLocks/>
            </p:cNvGrpSpPr>
            <p:nvPr/>
          </p:nvGrpSpPr>
          <p:grpSpPr bwMode="auto">
            <a:xfrm>
              <a:off x="2152388" y="1416436"/>
              <a:ext cx="438912" cy="463014"/>
              <a:chOff x="2152388" y="1416436"/>
              <a:chExt cx="438912" cy="463014"/>
            </a:xfrm>
          </p:grpSpPr>
          <p:sp>
            <p:nvSpPr>
              <p:cNvPr id="44" name="Rectangle 43"/>
              <p:cNvSpPr/>
              <p:nvPr/>
            </p:nvSpPr>
            <p:spPr bwMode="auto">
              <a:xfrm>
                <a:off x="2151825"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78" name="Straight Arrow Connector 44"/>
              <p:cNvCxnSpPr>
                <a:cxnSpLocks noChangeShapeType="1"/>
              </p:cNvCxnSpPr>
              <p:nvPr/>
            </p:nvCxnSpPr>
            <p:spPr bwMode="auto">
              <a:xfrm flipV="1">
                <a:off x="21854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45"/>
              <p:cNvSpPr/>
              <p:nvPr/>
            </p:nvSpPr>
            <p:spPr bwMode="auto">
              <a:xfrm>
                <a:off x="2225112"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7" name="Rectangle 46"/>
              <p:cNvSpPr/>
              <p:nvPr/>
            </p:nvSpPr>
            <p:spPr bwMode="auto">
              <a:xfrm>
                <a:off x="2284366"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8" name="Rectangle 47"/>
              <p:cNvSpPr/>
              <p:nvPr/>
            </p:nvSpPr>
            <p:spPr bwMode="auto">
              <a:xfrm>
                <a:off x="2345177"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9" name="Rectangle 48"/>
              <p:cNvSpPr/>
              <p:nvPr/>
            </p:nvSpPr>
            <p:spPr bwMode="auto">
              <a:xfrm>
                <a:off x="2405990"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0" name="Rectangle 49"/>
              <p:cNvSpPr/>
              <p:nvPr/>
            </p:nvSpPr>
            <p:spPr bwMode="auto">
              <a:xfrm>
                <a:off x="2465243"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1" name="Rectangle 50"/>
              <p:cNvSpPr/>
              <p:nvPr/>
            </p:nvSpPr>
            <p:spPr bwMode="auto">
              <a:xfrm>
                <a:off x="2530734"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4" name="Group 40"/>
            <p:cNvGrpSpPr>
              <a:grpSpLocks/>
            </p:cNvGrpSpPr>
            <p:nvPr/>
          </p:nvGrpSpPr>
          <p:grpSpPr bwMode="auto">
            <a:xfrm>
              <a:off x="33064" y="2235909"/>
              <a:ext cx="7741920" cy="324139"/>
              <a:chOff x="30457" y="2235868"/>
              <a:chExt cx="6329134" cy="324046"/>
            </a:xfrm>
          </p:grpSpPr>
          <p:sp>
            <p:nvSpPr>
              <p:cNvPr id="4175" name="Content Placeholder 6"/>
              <p:cNvSpPr txBox="1">
                <a:spLocks/>
              </p:cNvSpPr>
              <p:nvPr/>
            </p:nvSpPr>
            <p:spPr bwMode="auto">
              <a:xfrm>
                <a:off x="2068894" y="2235868"/>
                <a:ext cx="3458664" cy="32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just">
                  <a:spcBef>
                    <a:spcPts val="238"/>
                  </a:spcBef>
                  <a:buFontTx/>
                  <a:buNone/>
                </a:pPr>
                <a:r>
                  <a:rPr lang="en-US" altLang="en-US" sz="900">
                    <a:solidFill>
                      <a:srgbClr val="0000FF"/>
                    </a:solidFill>
                  </a:rPr>
                  <a:t>12-700ms, ~2× e-ring damping time at different energy</a:t>
                </a:r>
                <a:endParaRPr lang="en-US" altLang="en-US" sz="900">
                  <a:solidFill>
                    <a:srgbClr val="0000FF"/>
                  </a:solidFill>
                  <a:ea typeface="SimSun" panose="02010600030101010101" pitchFamily="2" charset="-122"/>
                </a:endParaRPr>
              </a:p>
            </p:txBody>
          </p:sp>
          <p:cxnSp>
            <p:nvCxnSpPr>
              <p:cNvPr id="4176" name="Straight Arrow Connector 42"/>
              <p:cNvCxnSpPr>
                <a:cxnSpLocks noChangeShapeType="1"/>
              </p:cNvCxnSpPr>
              <p:nvPr/>
            </p:nvCxnSpPr>
            <p:spPr bwMode="auto">
              <a:xfrm>
                <a:off x="30457" y="2254583"/>
                <a:ext cx="6329134" cy="0"/>
              </a:xfrm>
              <a:prstGeom prst="straightConnector1">
                <a:avLst/>
              </a:prstGeom>
              <a:noFill/>
              <a:ln w="9525" algn="ctr">
                <a:solidFill>
                  <a:srgbClr val="0000FF"/>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aphicFrame>
        <p:nvGraphicFramePr>
          <p:cNvPr id="130" name="Table 129"/>
          <p:cNvGraphicFramePr>
            <a:graphicFrameLocks noGrp="1"/>
          </p:cNvGraphicFramePr>
          <p:nvPr>
            <p:extLst>
              <p:ext uri="{D42A27DB-BD31-4B8C-83A1-F6EECF244321}">
                <p14:modId xmlns:p14="http://schemas.microsoft.com/office/powerpoint/2010/main" val="1744411380"/>
              </p:ext>
            </p:extLst>
          </p:nvPr>
        </p:nvGraphicFramePr>
        <p:xfrm>
          <a:off x="5040029" y="4260782"/>
          <a:ext cx="3906042" cy="1983792"/>
        </p:xfrm>
        <a:graphic>
          <a:graphicData uri="http://schemas.openxmlformats.org/drawingml/2006/table">
            <a:tbl>
              <a:tblPr firstRow="1" bandRow="1">
                <a:tableStyleId>{E8B1032C-EA38-4F05-BA0D-38AFFFC7BED3}</a:tableStyleId>
              </a:tblPr>
              <a:tblGrid>
                <a:gridCol w="1464101">
                  <a:extLst>
                    <a:ext uri="{9D8B030D-6E8A-4147-A177-3AD203B41FA5}">
                      <a16:colId xmlns:a16="http://schemas.microsoft.com/office/drawing/2014/main" val="20000"/>
                    </a:ext>
                  </a:extLst>
                </a:gridCol>
                <a:gridCol w="521782">
                  <a:extLst>
                    <a:ext uri="{9D8B030D-6E8A-4147-A177-3AD203B41FA5}">
                      <a16:colId xmlns:a16="http://schemas.microsoft.com/office/drawing/2014/main" val="20001"/>
                    </a:ext>
                  </a:extLst>
                </a:gridCol>
                <a:gridCol w="615703">
                  <a:extLst>
                    <a:ext uri="{9D8B030D-6E8A-4147-A177-3AD203B41FA5}">
                      <a16:colId xmlns:a16="http://schemas.microsoft.com/office/drawing/2014/main" val="20002"/>
                    </a:ext>
                  </a:extLst>
                </a:gridCol>
                <a:gridCol w="667881">
                  <a:extLst>
                    <a:ext uri="{9D8B030D-6E8A-4147-A177-3AD203B41FA5}">
                      <a16:colId xmlns:a16="http://schemas.microsoft.com/office/drawing/2014/main" val="20003"/>
                    </a:ext>
                  </a:extLst>
                </a:gridCol>
                <a:gridCol w="636575">
                  <a:extLst>
                    <a:ext uri="{9D8B030D-6E8A-4147-A177-3AD203B41FA5}">
                      <a16:colId xmlns:a16="http://schemas.microsoft.com/office/drawing/2014/main" val="20004"/>
                    </a:ext>
                  </a:extLst>
                </a:gridCol>
              </a:tblGrid>
              <a:tr h="330632">
                <a:tc>
                  <a:txBody>
                    <a:bodyPr/>
                    <a:lstStyle/>
                    <a:p>
                      <a:endParaRPr lang="en-US" sz="1200" dirty="0"/>
                    </a:p>
                  </a:txBody>
                  <a:tcPr marL="91449" marR="91449" marT="45733" marB="45733">
                    <a:solidFill>
                      <a:schemeClr val="accent2">
                        <a:lumMod val="60000"/>
                        <a:lumOff val="40000"/>
                      </a:schemeClr>
                    </a:solidFill>
                  </a:tcPr>
                </a:tc>
                <a:tc>
                  <a:txBody>
                    <a:bodyPr/>
                    <a:lstStyle/>
                    <a:p>
                      <a:pPr algn="ctr"/>
                      <a:r>
                        <a:rPr lang="en-US" sz="1200" dirty="0" smtClean="0"/>
                        <a:t>Unit</a:t>
                      </a:r>
                      <a:endParaRPr lang="en-US" sz="1200" dirty="0"/>
                    </a:p>
                  </a:txBody>
                  <a:tcPr marL="91449" marR="91449" marT="45733" marB="45733">
                    <a:solidFill>
                      <a:schemeClr val="accent2">
                        <a:lumMod val="60000"/>
                        <a:lumOff val="40000"/>
                      </a:schemeClr>
                    </a:solidFill>
                  </a:tcPr>
                </a:tc>
                <a:tc gridSpan="3">
                  <a:txBody>
                    <a:bodyPr/>
                    <a:lstStyle/>
                    <a:p>
                      <a:pPr algn="ctr"/>
                      <a:r>
                        <a:rPr lang="en-US" sz="1200" dirty="0" smtClean="0"/>
                        <a:t>Energy</a:t>
                      </a:r>
                      <a:r>
                        <a:rPr lang="en-US" sz="1200" baseline="0" dirty="0" smtClean="0"/>
                        <a:t> </a:t>
                      </a:r>
                      <a:endParaRPr lang="en-US" sz="1200" dirty="0"/>
                    </a:p>
                  </a:txBody>
                  <a:tcPr marL="91449" marR="91449" marT="45733" marB="45733">
                    <a:solidFill>
                      <a:schemeClr val="accent2">
                        <a:lumMod val="60000"/>
                        <a:lumOff val="4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0632">
                <a:tc>
                  <a:txBody>
                    <a:bodyPr/>
                    <a:lstStyle/>
                    <a:p>
                      <a:endParaRPr lang="en-US" sz="1200" dirty="0"/>
                    </a:p>
                  </a:txBody>
                  <a:tcPr marL="91449" marR="91449" marT="45733" marB="45733"/>
                </a:tc>
                <a:tc>
                  <a:txBody>
                    <a:bodyPr/>
                    <a:lstStyle/>
                    <a:p>
                      <a:pPr algn="ctr"/>
                      <a:r>
                        <a:rPr lang="en-US" sz="1200" dirty="0" smtClean="0"/>
                        <a:t>GeV</a:t>
                      </a:r>
                      <a:endParaRPr lang="en-US" sz="1200" dirty="0"/>
                    </a:p>
                  </a:txBody>
                  <a:tcPr marL="91449" marR="91449" marT="45733" marB="45733"/>
                </a:tc>
                <a:tc>
                  <a:txBody>
                    <a:bodyPr/>
                    <a:lstStyle/>
                    <a:p>
                      <a:pPr algn="r"/>
                      <a:r>
                        <a:rPr lang="en-US" sz="1200" dirty="0" smtClean="0"/>
                        <a:t>3</a:t>
                      </a:r>
                      <a:endParaRPr lang="en-US" sz="1200" dirty="0"/>
                    </a:p>
                  </a:txBody>
                  <a:tcPr marL="91449" marR="91449" marT="45733" marB="45733"/>
                </a:tc>
                <a:tc>
                  <a:txBody>
                    <a:bodyPr/>
                    <a:lstStyle/>
                    <a:p>
                      <a:pPr algn="r"/>
                      <a:r>
                        <a:rPr lang="en-US" sz="1200" dirty="0" smtClean="0"/>
                        <a:t>6</a:t>
                      </a:r>
                      <a:endParaRPr lang="en-US" sz="1200" dirty="0"/>
                    </a:p>
                  </a:txBody>
                  <a:tcPr marL="91449" marR="91449" marT="45733" marB="45733"/>
                </a:tc>
                <a:tc>
                  <a:txBody>
                    <a:bodyPr/>
                    <a:lstStyle/>
                    <a:p>
                      <a:pPr algn="r"/>
                      <a:r>
                        <a:rPr lang="en-US" sz="1200" dirty="0" smtClean="0"/>
                        <a:t>10</a:t>
                      </a:r>
                      <a:endParaRPr lang="en-US" sz="1200" dirty="0"/>
                    </a:p>
                  </a:txBody>
                  <a:tcPr marL="91449" marR="91449" marT="45733" marB="45733"/>
                </a:tc>
                <a:extLst>
                  <a:ext uri="{0D108BD9-81ED-4DB2-BD59-A6C34878D82A}">
                    <a16:rowId xmlns:a16="http://schemas.microsoft.com/office/drawing/2014/main" val="10001"/>
                  </a:ext>
                </a:extLst>
              </a:tr>
              <a:tr h="330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Charge per</a:t>
                      </a:r>
                      <a:r>
                        <a:rPr lang="en-US" sz="1200" baseline="0" dirty="0" smtClean="0"/>
                        <a:t> </a:t>
                      </a:r>
                      <a:r>
                        <a:rPr lang="en-US" sz="1200" dirty="0" smtClean="0"/>
                        <a:t>bunch</a:t>
                      </a:r>
                    </a:p>
                  </a:txBody>
                  <a:tcPr marL="91449" marR="91449" marT="45733" marB="45733"/>
                </a:tc>
                <a:tc>
                  <a:txBody>
                    <a:bodyPr/>
                    <a:lstStyle/>
                    <a:p>
                      <a:pPr algn="ctr"/>
                      <a:r>
                        <a:rPr lang="en-US" sz="1200" dirty="0" err="1" smtClean="0"/>
                        <a:t>pC</a:t>
                      </a:r>
                      <a:endParaRPr lang="en-US" sz="1200" dirty="0"/>
                    </a:p>
                  </a:txBody>
                  <a:tcPr marL="91449" marR="91449" marT="45733" marB="45733"/>
                </a:tc>
                <a:tc>
                  <a:txBody>
                    <a:bodyPr/>
                    <a:lstStyle/>
                    <a:p>
                      <a:pPr algn="r"/>
                      <a:r>
                        <a:rPr lang="en-US" sz="1200" dirty="0" smtClean="0"/>
                        <a:t>26</a:t>
                      </a:r>
                      <a:endParaRPr lang="en-US" sz="1200" dirty="0"/>
                    </a:p>
                  </a:txBody>
                  <a:tcPr marL="91449" marR="91449" marT="45733" marB="45733"/>
                </a:tc>
                <a:tc>
                  <a:txBody>
                    <a:bodyPr/>
                    <a:lstStyle/>
                    <a:p>
                      <a:pPr algn="r"/>
                      <a:r>
                        <a:rPr lang="en-US" sz="1200" dirty="0" smtClean="0"/>
                        <a:t>13</a:t>
                      </a:r>
                      <a:endParaRPr lang="en-US" sz="1200" dirty="0"/>
                    </a:p>
                  </a:txBody>
                  <a:tcPr marL="91449" marR="91449" marT="45733" marB="45733"/>
                </a:tc>
                <a:tc>
                  <a:txBody>
                    <a:bodyPr/>
                    <a:lstStyle/>
                    <a:p>
                      <a:pPr algn="r"/>
                      <a:r>
                        <a:rPr lang="en-US" sz="1200" dirty="0" smtClean="0"/>
                        <a:t>8</a:t>
                      </a:r>
                      <a:endParaRPr lang="en-US" sz="1200" dirty="0"/>
                    </a:p>
                  </a:txBody>
                  <a:tcPr marL="91449" marR="91449" marT="45733" marB="45733"/>
                </a:tc>
                <a:extLst>
                  <a:ext uri="{0D108BD9-81ED-4DB2-BD59-A6C34878D82A}">
                    <a16:rowId xmlns:a16="http://schemas.microsoft.com/office/drawing/2014/main" val="10002"/>
                  </a:ext>
                </a:extLst>
              </a:tr>
              <a:tr h="330632">
                <a:tc>
                  <a:txBody>
                    <a:bodyPr/>
                    <a:lstStyle/>
                    <a:p>
                      <a:pPr algn="l"/>
                      <a:r>
                        <a:rPr lang="en-US" sz="1200" dirty="0" smtClean="0"/>
                        <a:t>Peak current (CW)</a:t>
                      </a:r>
                      <a:endParaRPr lang="en-US" sz="1200" dirty="0"/>
                    </a:p>
                  </a:txBody>
                  <a:tcPr marL="91449" marR="91449" marT="45733" marB="45733"/>
                </a:tc>
                <a:tc>
                  <a:txBody>
                    <a:bodyPr/>
                    <a:lstStyle/>
                    <a:p>
                      <a:pPr algn="ctr"/>
                      <a:r>
                        <a:rPr lang="en-US" sz="1200" dirty="0" smtClean="0"/>
                        <a:t>mA</a:t>
                      </a:r>
                      <a:endParaRPr lang="en-US" sz="1200" dirty="0"/>
                    </a:p>
                  </a:txBody>
                  <a:tcPr marL="91449" marR="91449" marT="45733" marB="45733"/>
                </a:tc>
                <a:tc>
                  <a:txBody>
                    <a:bodyPr/>
                    <a:lstStyle/>
                    <a:p>
                      <a:pPr algn="r"/>
                      <a:r>
                        <a:rPr lang="en-US" sz="1200" dirty="0" smtClean="0"/>
                        <a:t>1.8</a:t>
                      </a:r>
                      <a:endParaRPr lang="en-US" sz="1200" dirty="0"/>
                    </a:p>
                  </a:txBody>
                  <a:tcPr marL="91449" marR="91449" marT="45733" marB="45733"/>
                </a:tc>
                <a:tc>
                  <a:txBody>
                    <a:bodyPr/>
                    <a:lstStyle/>
                    <a:p>
                      <a:pPr algn="r"/>
                      <a:r>
                        <a:rPr lang="en-US" sz="1200" dirty="0" smtClean="0"/>
                        <a:t>0.9</a:t>
                      </a:r>
                      <a:endParaRPr lang="en-US" sz="1200" dirty="0"/>
                    </a:p>
                  </a:txBody>
                  <a:tcPr marL="91449" marR="91449" marT="45733" marB="45733"/>
                </a:tc>
                <a:tc>
                  <a:txBody>
                    <a:bodyPr/>
                    <a:lstStyle/>
                    <a:p>
                      <a:pPr algn="r"/>
                      <a:r>
                        <a:rPr lang="en-US" sz="1200" dirty="0" smtClean="0"/>
                        <a:t>0.55</a:t>
                      </a:r>
                      <a:endParaRPr lang="en-US" sz="1200" dirty="0"/>
                    </a:p>
                  </a:txBody>
                  <a:tcPr marL="91449" marR="91449" marT="45733" marB="45733"/>
                </a:tc>
                <a:extLst>
                  <a:ext uri="{0D108BD9-81ED-4DB2-BD59-A6C34878D82A}">
                    <a16:rowId xmlns:a16="http://schemas.microsoft.com/office/drawing/2014/main" val="10003"/>
                  </a:ext>
                </a:extLst>
              </a:tr>
              <a:tr h="330632">
                <a:tc>
                  <a:txBody>
                    <a:bodyPr/>
                    <a:lstStyle/>
                    <a:p>
                      <a:pPr algn="l"/>
                      <a:r>
                        <a:rPr lang="en-US" sz="1200" dirty="0" smtClean="0"/>
                        <a:t>Pulse current</a:t>
                      </a:r>
                      <a:endParaRPr lang="en-US" sz="1200" dirty="0"/>
                    </a:p>
                  </a:txBody>
                  <a:tcPr marL="91449" marR="91449" marT="45733" marB="45733"/>
                </a:tc>
                <a:tc>
                  <a:txBody>
                    <a:bodyPr/>
                    <a:lstStyle/>
                    <a:p>
                      <a:pPr algn="ctr"/>
                      <a:r>
                        <a:rPr lang="en-US" sz="1200" dirty="0" smtClean="0"/>
                        <a:t>µA</a:t>
                      </a:r>
                      <a:endParaRPr lang="en-US" sz="1200" dirty="0"/>
                    </a:p>
                  </a:txBody>
                  <a:tcPr marL="91449" marR="91449" marT="45733" marB="45733"/>
                </a:tc>
                <a:tc>
                  <a:txBody>
                    <a:bodyPr/>
                    <a:lstStyle/>
                    <a:p>
                      <a:pPr algn="r"/>
                      <a:r>
                        <a:rPr lang="en-US" sz="1200" dirty="0" smtClean="0"/>
                        <a:t>0.015</a:t>
                      </a:r>
                      <a:endParaRPr lang="en-US" sz="1200" dirty="0"/>
                    </a:p>
                  </a:txBody>
                  <a:tcPr marL="91449" marR="91449" marT="45733" marB="45733"/>
                </a:tc>
                <a:tc>
                  <a:txBody>
                    <a:bodyPr/>
                    <a:lstStyle/>
                    <a:p>
                      <a:pPr algn="r"/>
                      <a:r>
                        <a:rPr lang="en-US" sz="1200" dirty="0" smtClean="0"/>
                        <a:t>0.035</a:t>
                      </a:r>
                      <a:endParaRPr lang="en-US" sz="1200" dirty="0"/>
                    </a:p>
                  </a:txBody>
                  <a:tcPr marL="91449" marR="91449" marT="45733" marB="45733"/>
                </a:tc>
                <a:tc>
                  <a:txBody>
                    <a:bodyPr/>
                    <a:lstStyle/>
                    <a:p>
                      <a:pPr algn="r"/>
                      <a:r>
                        <a:rPr lang="en-US" sz="1200" dirty="0" smtClean="0"/>
                        <a:t>0.175</a:t>
                      </a:r>
                      <a:endParaRPr lang="en-US" sz="1200" dirty="0"/>
                    </a:p>
                  </a:txBody>
                  <a:tcPr marL="91449" marR="91449" marT="45733" marB="45733"/>
                </a:tc>
                <a:extLst>
                  <a:ext uri="{0D108BD9-81ED-4DB2-BD59-A6C34878D82A}">
                    <a16:rowId xmlns:a16="http://schemas.microsoft.com/office/drawing/2014/main" val="10004"/>
                  </a:ext>
                </a:extLst>
              </a:tr>
              <a:tr h="330632">
                <a:tc>
                  <a:txBody>
                    <a:bodyPr/>
                    <a:lstStyle/>
                    <a:p>
                      <a:pPr algn="l"/>
                      <a:r>
                        <a:rPr lang="en-US" sz="1200" dirty="0" smtClean="0"/>
                        <a:t>Injection time</a:t>
                      </a:r>
                      <a:endParaRPr lang="en-US" sz="1200" dirty="0"/>
                    </a:p>
                  </a:txBody>
                  <a:tcPr marL="91449" marR="91449" marT="45733" marB="45733"/>
                </a:tc>
                <a:tc>
                  <a:txBody>
                    <a:bodyPr/>
                    <a:lstStyle/>
                    <a:p>
                      <a:pPr algn="ctr"/>
                      <a:r>
                        <a:rPr lang="en-US" sz="1200" dirty="0" smtClean="0"/>
                        <a:t>min.</a:t>
                      </a:r>
                      <a:endParaRPr lang="en-US" sz="1200" dirty="0"/>
                    </a:p>
                  </a:txBody>
                  <a:tcPr marL="91449" marR="91449" marT="45733" marB="45733"/>
                </a:tc>
                <a:tc>
                  <a:txBody>
                    <a:bodyPr/>
                    <a:lstStyle/>
                    <a:p>
                      <a:pPr algn="r"/>
                      <a:r>
                        <a:rPr lang="en-US" sz="1200" dirty="0" smtClean="0"/>
                        <a:t>23</a:t>
                      </a:r>
                      <a:endParaRPr lang="en-US" sz="1200" dirty="0"/>
                    </a:p>
                  </a:txBody>
                  <a:tcPr marL="91449" marR="91449" marT="45733" marB="45733"/>
                </a:tc>
                <a:tc>
                  <a:txBody>
                    <a:bodyPr/>
                    <a:lstStyle/>
                    <a:p>
                      <a:pPr algn="r"/>
                      <a:r>
                        <a:rPr lang="en-US" sz="1200" dirty="0" smtClean="0"/>
                        <a:t>10</a:t>
                      </a:r>
                      <a:endParaRPr lang="en-US" sz="1200" dirty="0"/>
                    </a:p>
                  </a:txBody>
                  <a:tcPr marL="91449" marR="91449" marT="45733" marB="45733"/>
                </a:tc>
                <a:tc>
                  <a:txBody>
                    <a:bodyPr/>
                    <a:lstStyle/>
                    <a:p>
                      <a:pPr algn="r"/>
                      <a:r>
                        <a:rPr lang="en-US" sz="1200" dirty="0" smtClean="0"/>
                        <a:t>0.5</a:t>
                      </a:r>
                      <a:endParaRPr lang="en-US" sz="1200" dirty="0"/>
                    </a:p>
                  </a:txBody>
                  <a:tcPr marL="91449" marR="91449" marT="45733" marB="45733"/>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4"/>
          </p:nvPr>
        </p:nvSpPr>
        <p:spPr/>
        <p:txBody>
          <a:bodyPr/>
          <a:lstStyle/>
          <a:p>
            <a:fld id="{2170E7E5-D759-E44D-99F5-2114FE40D280}" type="slidenum">
              <a:rPr lang="en-US" smtClean="0"/>
              <a:pPr/>
              <a:t>13</a:t>
            </a:fld>
            <a:endParaRPr lang="en-US" dirty="0"/>
          </a:p>
        </p:txBody>
      </p:sp>
      <p:sp>
        <p:nvSpPr>
          <p:cNvPr id="128" name="Content Placeholder 1"/>
          <p:cNvSpPr>
            <a:spLocks noGrp="1"/>
          </p:cNvSpPr>
          <p:nvPr>
            <p:ph idx="1"/>
          </p:nvPr>
        </p:nvSpPr>
        <p:spPr>
          <a:xfrm>
            <a:off x="3869" y="4156539"/>
            <a:ext cx="4833520" cy="2701461"/>
          </a:xfrm>
        </p:spPr>
        <p:txBody>
          <a:bodyPr/>
          <a:lstStyle/>
          <a:p>
            <a:pPr marL="0" indent="0">
              <a:buSzPct val="100000"/>
              <a:buFontTx/>
              <a:buNone/>
              <a:defRPr/>
            </a:pPr>
            <a:r>
              <a:rPr lang="en-US" dirty="0" smtClean="0"/>
              <a:t>Note that: </a:t>
            </a:r>
          </a:p>
          <a:p>
            <a:pPr marL="182880" indent="-182880">
              <a:buClrTx/>
              <a:buSzPct val="100000"/>
              <a:buFont typeface="Arial" panose="020B0604020202020204" pitchFamily="34" charset="0"/>
              <a:buChar char="•"/>
              <a:defRPr/>
            </a:pPr>
            <a:r>
              <a:rPr lang="en-US" altLang="en-US" sz="1600" dirty="0" smtClean="0">
                <a:latin typeface="Arial" charset="0"/>
                <a:cs typeface="Arial" charset="0"/>
              </a:rPr>
              <a:t>An average injected beam current of tens-of-</a:t>
            </a:r>
            <a:r>
              <a:rPr lang="en-US" altLang="en-US" sz="1600" dirty="0" err="1" smtClean="0">
                <a:latin typeface="Arial" charset="0"/>
                <a:cs typeface="Arial" charset="0"/>
              </a:rPr>
              <a:t>nA</a:t>
            </a:r>
            <a:r>
              <a:rPr lang="en-US" altLang="en-US" sz="1600" dirty="0" smtClean="0">
                <a:latin typeface="Arial" charset="0"/>
                <a:cs typeface="Arial" charset="0"/>
              </a:rPr>
              <a:t> level (same as or lower than initial injection beam current) can </a:t>
            </a:r>
            <a:r>
              <a:rPr lang="en-US" altLang="en-US" sz="1600" dirty="0">
                <a:latin typeface="Arial" charset="0"/>
                <a:cs typeface="Arial" charset="0"/>
              </a:rPr>
              <a:t>maintain a high equilibrium polarization in </a:t>
            </a:r>
            <a:r>
              <a:rPr lang="en-US" altLang="en-US" sz="1600" dirty="0" smtClean="0">
                <a:latin typeface="Arial" charset="0"/>
                <a:cs typeface="Arial" charset="0"/>
              </a:rPr>
              <a:t>whole </a:t>
            </a:r>
            <a:r>
              <a:rPr lang="en-US" altLang="en-US" sz="1600" dirty="0">
                <a:latin typeface="Arial" charset="0"/>
                <a:cs typeface="Arial" charset="0"/>
              </a:rPr>
              <a:t>energy </a:t>
            </a:r>
            <a:r>
              <a:rPr lang="en-US" altLang="en-US" sz="1600" dirty="0" smtClean="0">
                <a:latin typeface="Arial" charset="0"/>
                <a:cs typeface="Arial" charset="0"/>
              </a:rPr>
              <a:t>range</a:t>
            </a:r>
            <a:endParaRPr lang="en-US" sz="1600" dirty="0" smtClean="0"/>
          </a:p>
          <a:p>
            <a:pPr marL="182880" indent="-182880">
              <a:buClrTx/>
              <a:buSzPct val="100000"/>
              <a:buFont typeface="Arial" panose="020B0604020202020204" pitchFamily="34" charset="0"/>
              <a:buChar char="•"/>
              <a:defRPr/>
            </a:pPr>
            <a:r>
              <a:rPr lang="en-US" sz="1600" dirty="0" smtClean="0"/>
              <a:t>Same time structure of polarized electron injection can be applied to both initial and top-off injections at a certain energy, but charge per bunch may/can vary</a:t>
            </a:r>
            <a:endParaRPr lang="en-US" dirty="0"/>
          </a:p>
        </p:txBody>
      </p:sp>
    </p:spTree>
    <p:extLst>
      <p:ext uri="{BB962C8B-B14F-4D97-AF65-F5344CB8AC3E}">
        <p14:creationId xmlns:p14="http://schemas.microsoft.com/office/powerpoint/2010/main" val="222358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0"/>
            <a:ext cx="8664542" cy="1359567"/>
          </a:xfrm>
        </p:spPr>
        <p:txBody>
          <a:bodyPr/>
          <a:lstStyle/>
          <a:p>
            <a:pPr algn="l"/>
            <a:r>
              <a:rPr lang="en-US" sz="4000" dirty="0" smtClean="0"/>
              <a:t>Polarized ions, non-polarized </a:t>
            </a:r>
            <a:r>
              <a:rPr lang="en-US" sz="4000" dirty="0" smtClean="0"/>
              <a:t>Electrons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14</a:t>
            </a:fld>
            <a:endParaRPr lang="en-US" dirty="0"/>
          </a:p>
        </p:txBody>
      </p:sp>
      <p:sp>
        <p:nvSpPr>
          <p:cNvPr id="5" name="TextBox 4"/>
          <p:cNvSpPr txBox="1"/>
          <p:nvPr/>
        </p:nvSpPr>
        <p:spPr>
          <a:xfrm>
            <a:off x="10775" y="1535172"/>
            <a:ext cx="9109161" cy="4524315"/>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Physics asymmetry is comparable:</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Access different combination of weak neutral-current coupling constants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do two measurements at same time by averaging over either ion polarization or electron polarization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fill ion ring with two helicities or one helicity – may use weak solenoid to flip helicity. With one ion helicity, this solenoid maybe used to generate random flipping and delayed reporting. One helicity in ring will mitigate problems related to charge asymmetry. For one helicity, there is no need for a </a:t>
            </a:r>
            <a:r>
              <a:rPr lang="en-US" dirty="0" err="1" smtClean="0"/>
              <a:t>Pockels</a:t>
            </a:r>
            <a:r>
              <a:rPr lang="en-US" dirty="0" smtClean="0"/>
              <a:t> Cell, can use a quarter wave plate to generate one helicity.</a:t>
            </a:r>
          </a:p>
          <a:p>
            <a:endParaRPr lang="en-US" dirty="0"/>
          </a:p>
          <a:p>
            <a:pPr marL="285750" indent="-285750">
              <a:buFont typeface="Arial" panose="020B0604020202020204" pitchFamily="34" charset="0"/>
              <a:buChar char="•"/>
            </a:pPr>
            <a:r>
              <a:rPr lang="en-US" dirty="0" smtClean="0"/>
              <a:t>Ion Ring has 1 </a:t>
            </a:r>
            <a:r>
              <a:rPr lang="en-US" dirty="0" err="1" smtClean="0"/>
              <a:t>ms</a:t>
            </a:r>
            <a:r>
              <a:rPr lang="en-US" dirty="0" smtClean="0"/>
              <a:t> to 0.1 sec spin flipping with weak solenoid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graphicFrame>
        <p:nvGraphicFramePr>
          <p:cNvPr id="6" name="Object 3"/>
          <p:cNvGraphicFramePr>
            <a:graphicFrameLocks noChangeAspect="1"/>
          </p:cNvGraphicFramePr>
          <p:nvPr>
            <p:extLst>
              <p:ext uri="{D42A27DB-BD31-4B8C-83A1-F6EECF244321}">
                <p14:modId xmlns:p14="http://schemas.microsoft.com/office/powerpoint/2010/main" val="685415325"/>
              </p:ext>
            </p:extLst>
          </p:nvPr>
        </p:nvGraphicFramePr>
        <p:xfrm>
          <a:off x="4136726" y="1416719"/>
          <a:ext cx="2486026" cy="614364"/>
        </p:xfrm>
        <a:graphic>
          <a:graphicData uri="http://schemas.openxmlformats.org/presentationml/2006/ole">
            <mc:AlternateContent xmlns:mc="http://schemas.openxmlformats.org/markup-compatibility/2006">
              <mc:Choice xmlns:v="urn:schemas-microsoft-com:vml" Requires="v">
                <p:oleObj spid="_x0000_s5225" name="Equation" r:id="rId4" imgW="723600" imgH="241200" progId="Equation.3">
                  <p:embed/>
                </p:oleObj>
              </mc:Choice>
              <mc:Fallback>
                <p:oleObj name="Equation" r:id="rId4" imgW="723600" imgH="241200" progId="Equation.3">
                  <p:embed/>
                  <p:pic>
                    <p:nvPicPr>
                      <p:cNvPr id="27651" name="Object 3"/>
                      <p:cNvPicPr>
                        <a:picLocks noChangeAspect="1" noChangeArrowheads="1"/>
                      </p:cNvPicPr>
                      <p:nvPr/>
                    </p:nvPicPr>
                    <p:blipFill>
                      <a:blip r:embed="rId5"/>
                      <a:srcRect/>
                      <a:stretch>
                        <a:fillRect/>
                      </a:stretch>
                    </p:blipFill>
                    <p:spPr bwMode="auto">
                      <a:xfrm>
                        <a:off x="4136726" y="1416719"/>
                        <a:ext cx="2486026" cy="614364"/>
                      </a:xfrm>
                      <a:prstGeom prst="rect">
                        <a:avLst/>
                      </a:prstGeom>
                      <a:solidFill>
                        <a:schemeClr val="accent2">
                          <a:lumMod val="20000"/>
                          <a:lumOff val="80000"/>
                        </a:schemeClr>
                      </a:solidFill>
                      <a:ln>
                        <a:noFill/>
                      </a:ln>
                      <a:extLst/>
                    </p:spPr>
                  </p:pic>
                </p:oleObj>
              </mc:Fallback>
            </mc:AlternateContent>
          </a:graphicData>
        </a:graphic>
      </p:graphicFrame>
    </p:spTree>
    <p:extLst>
      <p:ext uri="{BB962C8B-B14F-4D97-AF65-F5344CB8AC3E}">
        <p14:creationId xmlns:p14="http://schemas.microsoft.com/office/powerpoint/2010/main" val="2156759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42858"/>
          </a:xfrm>
        </p:spPr>
        <p:txBody>
          <a:bodyPr/>
          <a:lstStyle/>
          <a:p>
            <a:pPr algn="l"/>
            <a:r>
              <a:rPr lang="en-US" sz="4000" smtClean="0"/>
              <a:t>Luminosity </a:t>
            </a:r>
            <a:r>
              <a:rPr lang="en-US" sz="4000" smtClean="0"/>
              <a:t>Differences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15</a:t>
            </a:fld>
            <a:endParaRPr lang="en-US" dirty="0"/>
          </a:p>
        </p:txBody>
      </p:sp>
      <p:sp>
        <p:nvSpPr>
          <p:cNvPr id="5" name="TextBox 4"/>
          <p:cNvSpPr txBox="1"/>
          <p:nvPr/>
        </p:nvSpPr>
        <p:spPr>
          <a:xfrm>
            <a:off x="10775" y="1535172"/>
            <a:ext cx="9109161" cy="2031325"/>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Luminosity differences due to spot size, position or overlap differences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Need luminosity monitors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Luminosity lifetime can be a few hours to 10s </a:t>
            </a:r>
            <a:r>
              <a:rPr lang="en-US" smtClean="0"/>
              <a:t>of </a:t>
            </a:r>
            <a:r>
              <a:rPr lang="en-US"/>
              <a:t>hours (on order of a shift</a:t>
            </a:r>
            <a:r>
              <a:rPr lang="en-US" smtClean="0"/>
              <a:t>)</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4048388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Collider Ring Issues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16</a:t>
            </a:fld>
            <a:endParaRPr lang="en-US" dirty="0"/>
          </a:p>
        </p:txBody>
      </p:sp>
      <p:sp>
        <p:nvSpPr>
          <p:cNvPr id="5" name="TextBox 4"/>
          <p:cNvSpPr txBox="1"/>
          <p:nvPr/>
        </p:nvSpPr>
        <p:spPr>
          <a:xfrm>
            <a:off x="12030" y="1088534"/>
            <a:ext cx="9131970" cy="5078313"/>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Helicity stable time is </a:t>
            </a:r>
            <a:r>
              <a:rPr lang="en-US" dirty="0"/>
              <a:t>3.233 </a:t>
            </a:r>
            <a:r>
              <a:rPr lang="en-US" dirty="0" smtClean="0"/>
              <a:t>µs and detector readout time is 0.353</a:t>
            </a:r>
            <a:r>
              <a:rPr lang="en-US" dirty="0"/>
              <a:t> µs</a:t>
            </a:r>
            <a:r>
              <a:rPr lang="en-US" dirty="0" smtClean="0"/>
              <a:t> – for CEBAF, helicity </a:t>
            </a:r>
            <a:r>
              <a:rPr lang="en-US" dirty="0"/>
              <a:t>stable time </a:t>
            </a:r>
            <a:r>
              <a:rPr lang="en-US" dirty="0" smtClean="0"/>
              <a:t>is 1 </a:t>
            </a:r>
            <a:r>
              <a:rPr lang="en-US" dirty="0" err="1" smtClean="0"/>
              <a:t>ms</a:t>
            </a:r>
            <a:r>
              <a:rPr lang="en-US" dirty="0" smtClean="0"/>
              <a:t> to 33 </a:t>
            </a:r>
            <a:r>
              <a:rPr lang="en-US" dirty="0" err="1" smtClean="0"/>
              <a:t>ms</a:t>
            </a:r>
            <a:r>
              <a:rPr lang="en-US" dirty="0" smtClean="0"/>
              <a:t> </a:t>
            </a:r>
            <a:r>
              <a:rPr lang="en-US" dirty="0"/>
              <a:t>and detector readout time </a:t>
            </a:r>
            <a:r>
              <a:rPr lang="en-US" dirty="0" smtClean="0"/>
              <a:t>is 70 µs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Electron-ion bunches collides for many hours (on order of a shift) before bunches are aborted and fresh ones are injected in rings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Continuous </a:t>
            </a:r>
            <a:r>
              <a:rPr lang="en-US" dirty="0"/>
              <a:t>t</a:t>
            </a:r>
            <a:r>
              <a:rPr lang="en-US" dirty="0" smtClean="0"/>
              <a:t>op-off  </a:t>
            </a:r>
            <a:r>
              <a:rPr lang="en-US" dirty="0"/>
              <a:t>injections </a:t>
            </a:r>
            <a:r>
              <a:rPr lang="en-US" dirty="0" smtClean="0"/>
              <a:t>will be used to apply charge feedback to zero charge asymmetry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Gear switching, where number of ion bunches is different than electron punches, is necessary – each electron bunch will interact with all ion bunches instead of one electron bunch interacts with same ion bunch all times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a:t>
            </a:r>
            <a:r>
              <a:rPr lang="en-US" dirty="0"/>
              <a:t>random helicity flipping or delayed helicity </a:t>
            </a:r>
            <a:r>
              <a:rPr lang="en-US" dirty="0" smtClean="0"/>
              <a:t>reporting from </a:t>
            </a:r>
            <a:r>
              <a:rPr lang="en-US" dirty="0" err="1" smtClean="0"/>
              <a:t>Pockels</a:t>
            </a:r>
            <a:r>
              <a:rPr lang="en-US" dirty="0" smtClean="0"/>
              <a:t> Cell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 to deal with 60 Hz noise on beam?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We asked CASA to consider spin flipping in the electron ring similar to the ion ring</a:t>
            </a:r>
          </a:p>
        </p:txBody>
      </p:sp>
    </p:spTree>
    <p:extLst>
      <p:ext uri="{BB962C8B-B14F-4D97-AF65-F5344CB8AC3E}">
        <p14:creationId xmlns:p14="http://schemas.microsoft.com/office/powerpoint/2010/main" val="4140347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Example</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17</a:t>
            </a:fld>
            <a:endParaRPr lang="en-US" dirty="0"/>
          </a:p>
        </p:txBody>
      </p:sp>
      <p:sp>
        <p:nvSpPr>
          <p:cNvPr id="6" name="TextBox 5"/>
          <p:cNvSpPr txBox="1"/>
          <p:nvPr/>
        </p:nvSpPr>
        <p:spPr>
          <a:xfrm>
            <a:off x="12030" y="1286242"/>
            <a:ext cx="9131970" cy="369331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Assume </a:t>
            </a:r>
            <a:r>
              <a:rPr lang="en-US" dirty="0" err="1" smtClean="0"/>
              <a:t>A</a:t>
            </a:r>
            <a:r>
              <a:rPr lang="en-US" baseline="-25000" dirty="0" err="1" smtClean="0"/>
              <a:t>physics</a:t>
            </a:r>
            <a:r>
              <a:rPr lang="en-US" dirty="0" smtClean="0"/>
              <a:t> = 100 ppm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Charge asymmetry of 1% and detector non-</a:t>
            </a:r>
            <a:r>
              <a:rPr lang="en-US" dirty="0" err="1" smtClean="0"/>
              <a:t>linearities</a:t>
            </a:r>
            <a:r>
              <a:rPr lang="en-US" dirty="0" smtClean="0"/>
              <a:t> of 2% (or </a:t>
            </a:r>
            <a:r>
              <a:rPr lang="en-US" dirty="0" err="1" smtClean="0"/>
              <a:t>deadtime</a:t>
            </a:r>
            <a:r>
              <a:rPr lang="en-US" dirty="0" smtClean="0"/>
              <a:t> differences) </a:t>
            </a:r>
          </a:p>
          <a:p>
            <a:pPr marL="742950" lvl="1" indent="-285750">
              <a:buFont typeface="Wingdings" panose="05000000000000000000" pitchFamily="2" charset="2"/>
              <a:buChar char="Ø"/>
            </a:pPr>
            <a:r>
              <a:rPr lang="en-US" dirty="0" smtClean="0"/>
              <a:t>Error on asymmetry is 200 ppm → must implement charge feedback</a:t>
            </a:r>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smtClean="0"/>
              <a:t>If the ring is filled with one helicity – flipping of helicity is done with a solenoid </a:t>
            </a:r>
            <a:r>
              <a:rPr lang="en-US" dirty="0"/>
              <a:t>– </a:t>
            </a:r>
            <a:r>
              <a:rPr lang="en-US" dirty="0" smtClean="0"/>
              <a:t>then the charge asymmetry can be very small</a:t>
            </a:r>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smtClean="0"/>
              <a:t>P</a:t>
            </a:r>
            <a:r>
              <a:rPr lang="en-US" baseline="30000" dirty="0" smtClean="0"/>
              <a:t>+</a:t>
            </a:r>
            <a:r>
              <a:rPr lang="en-US" dirty="0" smtClean="0"/>
              <a:t> = 80% and P</a:t>
            </a:r>
            <a:r>
              <a:rPr lang="en-US" baseline="30000" dirty="0" smtClean="0"/>
              <a:t>–</a:t>
            </a:r>
            <a:r>
              <a:rPr lang="en-US" dirty="0" smtClean="0"/>
              <a:t> =70%</a:t>
            </a:r>
          </a:p>
          <a:p>
            <a:pPr marL="742950" lvl="1" indent="-285750">
              <a:buFont typeface="Wingdings" panose="05000000000000000000" pitchFamily="2" charset="2"/>
              <a:buChar char="Ø"/>
            </a:pPr>
            <a:r>
              <a:rPr lang="en-US" dirty="0"/>
              <a:t>Error on asymmetry is </a:t>
            </a:r>
            <a:r>
              <a:rPr lang="en-US" dirty="0" smtClean="0"/>
              <a:t>about 13 ppm, no need for polarization feedback.</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Again, with one helicity in ring, polarization differences (e.g., due to differences in depolarization) can be kept very small</a:t>
            </a:r>
            <a:endParaRPr lang="en-US" dirty="0"/>
          </a:p>
        </p:txBody>
      </p:sp>
    </p:spTree>
    <p:extLst>
      <p:ext uri="{BB962C8B-B14F-4D97-AF65-F5344CB8AC3E}">
        <p14:creationId xmlns:p14="http://schemas.microsoft.com/office/powerpoint/2010/main" val="2380418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Summary</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18</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2030" y="849115"/>
                <a:ext cx="9131970" cy="5935407"/>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Measure charge and polarization per helicity window in Collider Ring – do not assume polarization is equal for two helicities, may have different depolarization for two helicities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Gear Switching is very important for parity violation experiments – eliminate requirement on “helicity” correlated properties of ion beam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Measurement of parity violation asymmetry in Collider Ring is limited by:</a:t>
                </a:r>
              </a:p>
              <a:p>
                <a:pPr marL="857250" lvl="1" indent="-400050">
                  <a:buFont typeface="+mj-lt"/>
                  <a:buAutoNum type="romanUcPeriod"/>
                </a:pPr>
                <a:endParaRPr lang="en-US" dirty="0" smtClean="0"/>
              </a:p>
              <a:p>
                <a:pPr marL="857250" lvl="1" indent="-400050">
                  <a:buFont typeface="+mj-lt"/>
                  <a:buAutoNum type="romanUcPeriod"/>
                </a:pPr>
                <a:r>
                  <a:rPr lang="en-US" dirty="0" smtClean="0"/>
                  <a:t>Statistical Errors: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~1/</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𝐿</m:t>
                        </m:r>
                      </m:e>
                    </m:rad>
                  </m:oMath>
                </a14:m>
                <a:r>
                  <a:rPr lang="en-US" dirty="0" smtClean="0"/>
                  <a:t> where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oMath>
                </a14:m>
                <a:r>
                  <a:rPr lang="en-US" dirty="0" smtClean="0"/>
                  <a:t> cm</a:t>
                </a:r>
                <a:r>
                  <a:rPr lang="en-US" baseline="30000" dirty="0" smtClean="0"/>
                  <a:t>-2</a:t>
                </a:r>
                <a:r>
                  <a:rPr lang="en-US" dirty="0" smtClean="0"/>
                  <a:t> s</a:t>
                </a:r>
                <a:r>
                  <a:rPr lang="en-US" baseline="30000" dirty="0" smtClean="0"/>
                  <a:t>-1</a:t>
                </a:r>
                <a:r>
                  <a:rPr lang="en-US" dirty="0" smtClean="0"/>
                  <a:t> (compared to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39</m:t>
                        </m:r>
                      </m:sup>
                    </m:sSup>
                  </m:oMath>
                </a14:m>
                <a:r>
                  <a:rPr lang="en-US" dirty="0" smtClean="0"/>
                  <a:t> at CEBAF)</a:t>
                </a:r>
                <a:endParaRPr lang="en-US" dirty="0"/>
              </a:p>
              <a:p>
                <a:pPr marL="857250" lvl="1" indent="-400050">
                  <a:buFont typeface="+mj-lt"/>
                  <a:buAutoNum type="romanUcPeriod"/>
                </a:pPr>
                <a:r>
                  <a:rPr lang="en-US" dirty="0" smtClean="0"/>
                  <a:t>Systematic Errors: due mainly to electronics cross talk since helicities must be known in real time – no random helicity flipping or delayed helicity reporting</a:t>
                </a:r>
              </a:p>
              <a:p>
                <a:pPr marL="857250" lvl="1" indent="-400050">
                  <a:buFont typeface="+mj-lt"/>
                  <a:buAutoNum type="romanUcPeriod"/>
                </a:pPr>
                <a:endParaRPr lang="en-US" dirty="0"/>
              </a:p>
              <a:p>
                <a:pPr marL="400050" indent="-400050">
                  <a:buFont typeface="Arial" panose="020B0604020202020204" pitchFamily="34" charset="0"/>
                  <a:buChar char="•"/>
                </a:pPr>
                <a:r>
                  <a:rPr lang="en-US" dirty="0" smtClean="0"/>
                  <a:t>Expect to measure parity violation asymmetries in Collider Ring to systematic errors of about </a:t>
                </a:r>
                <a:r>
                  <a:rPr lang="en-US" b="1" u="sng" dirty="0"/>
                  <a:t>?</a:t>
                </a:r>
                <a:r>
                  <a:rPr lang="en-US" b="1" u="sng" dirty="0" smtClean="0"/>
                  <a:t> ppm</a:t>
                </a:r>
                <a:r>
                  <a:rPr lang="en-US" b="1" dirty="0" smtClean="0"/>
                  <a:t> </a:t>
                </a:r>
                <a:r>
                  <a:rPr lang="en-US" dirty="0" smtClean="0"/>
                  <a:t>– compared to CEBAF systematics of about </a:t>
                </a:r>
                <a:r>
                  <a:rPr lang="en-US" b="1" u="sng" dirty="0" smtClean="0"/>
                  <a:t>0.01 ppm,</a:t>
                </a:r>
                <a:r>
                  <a:rPr lang="en-US" dirty="0" smtClean="0"/>
                  <a:t> dominated by beam polarization uncertainty.</a:t>
                </a:r>
                <a:endParaRPr lang="en-US" b="1" u="sng" dirty="0"/>
              </a:p>
              <a:p>
                <a:pPr marL="400050" indent="-400050">
                  <a:buFont typeface="Arial" panose="020B0604020202020204" pitchFamily="34" charset="0"/>
                  <a:buChar char="•"/>
                </a:pPr>
                <a:r>
                  <a:rPr lang="en-US" b="1" u="sng" dirty="0" smtClean="0"/>
                  <a:t>Parity violating electron-nucleus scattering asymmetries have never been measured in a collider ring</a:t>
                </a:r>
                <a:endParaRPr lang="en-US" b="1" u="sng" dirty="0"/>
              </a:p>
              <a:p>
                <a:pPr marL="400050" indent="-400050">
                  <a:buFont typeface="Arial" panose="020B0604020202020204" pitchFamily="34" charset="0"/>
                  <a:buChar char="•"/>
                </a:pPr>
                <a:r>
                  <a:rPr lang="en-US" b="1" u="sng" dirty="0" smtClean="0"/>
                  <a:t>These techniques to reduce false asymmetries are also relevant to all experiments (e.g., double spin asymmetry)</a:t>
                </a:r>
                <a:endParaRPr lang="en-US" b="1" u="sng" dirty="0"/>
              </a:p>
            </p:txBody>
          </p:sp>
        </mc:Choice>
        <mc:Fallback xmlns="">
          <p:sp>
            <p:nvSpPr>
              <p:cNvPr id="6" name="TextBox 5"/>
              <p:cNvSpPr txBox="1">
                <a:spLocks noRot="1" noChangeAspect="1" noMove="1" noResize="1" noEditPoints="1" noAdjustHandles="1" noChangeArrowheads="1" noChangeShapeType="1" noTextEdit="1"/>
              </p:cNvSpPr>
              <p:nvPr/>
            </p:nvSpPr>
            <p:spPr>
              <a:xfrm>
                <a:off x="12030" y="849115"/>
                <a:ext cx="9131970" cy="5935407"/>
              </a:xfrm>
              <a:prstGeom prst="rect">
                <a:avLst/>
              </a:prstGeom>
              <a:blipFill>
                <a:blip r:embed="rId3"/>
                <a:stretch>
                  <a:fillRect l="-467" t="-513" r="-267" b="-71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85577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5"/>
            <a:ext cx="9144000" cy="2347209"/>
          </a:xfrm>
        </p:spPr>
        <p:txBody>
          <a:bodyPr/>
          <a:lstStyle/>
          <a:p>
            <a:r>
              <a:rPr lang="en-US" dirty="0" smtClean="0"/>
              <a:t>APPENDIX I: Report </a:t>
            </a:r>
            <a:r>
              <a:rPr lang="en-US" dirty="0"/>
              <a:t>of the Community Review of EIC Accelerator R&amp;D</a:t>
            </a:r>
          </a:p>
        </p:txBody>
      </p:sp>
    </p:spTree>
    <p:extLst>
      <p:ext uri="{BB962C8B-B14F-4D97-AF65-F5344CB8AC3E}">
        <p14:creationId xmlns:p14="http://schemas.microsoft.com/office/powerpoint/2010/main" val="1361046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0" y="1090765"/>
            <a:ext cx="9144000" cy="5767235"/>
          </a:xfrm>
        </p:spPr>
        <p:txBody>
          <a:bodyPr/>
          <a:lstStyle/>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None/>
              <a:defRPr/>
            </a:pPr>
            <a:endParaRPr lang="en-US" dirty="0" smtClean="0"/>
          </a:p>
          <a:p>
            <a:pPr marL="514350" indent="-514350" eaLnBrk="0" hangingPunct="0">
              <a:buNone/>
              <a:defRPr/>
            </a:pPr>
            <a:endParaRPr lang="en-US" dirty="0" smtClean="0"/>
          </a:p>
          <a:p>
            <a:pPr marL="514350" indent="-514350" eaLnBrk="0" hangingPunct="0">
              <a:buNone/>
              <a:defRPr/>
            </a:pPr>
            <a:endParaRPr lang="en-US" dirty="0" smtClean="0"/>
          </a:p>
          <a:p>
            <a:pPr marL="514350" indent="-514350" eaLnBrk="0" hangingPunct="0">
              <a:buClrTx/>
              <a:buFont typeface="Arial" pitchFamily="34" charset="0"/>
              <a:buChar char="•"/>
              <a:defRPr/>
            </a:pPr>
            <a:r>
              <a:rPr lang="en-US" dirty="0" smtClean="0"/>
              <a:t>Electromagnetic (EM) interaction is same for Right-handed and Left- handed electrons (Parity is conserved)</a:t>
            </a:r>
          </a:p>
          <a:p>
            <a:pPr marL="514350" indent="-514350" eaLnBrk="0" hangingPunct="0">
              <a:buClrTx/>
              <a:buFont typeface="Arial" pitchFamily="34" charset="0"/>
              <a:buChar char="•"/>
              <a:defRPr/>
            </a:pPr>
            <a:r>
              <a:rPr lang="en-US" dirty="0" smtClean="0"/>
              <a:t>Weak interaction is different for Right-handed and Left-handed electrons: Left-handed electrons interact weakly but Right-handed do not (Parity is violated)</a:t>
            </a:r>
          </a:p>
        </p:txBody>
      </p:sp>
      <p:sp>
        <p:nvSpPr>
          <p:cNvPr id="2" name="Title 1"/>
          <p:cNvSpPr>
            <a:spLocks noGrp="1"/>
          </p:cNvSpPr>
          <p:nvPr>
            <p:ph type="title"/>
          </p:nvPr>
        </p:nvSpPr>
        <p:spPr/>
        <p:txBody>
          <a:bodyPr/>
          <a:lstStyle/>
          <a:p>
            <a:r>
              <a:rPr lang="en-US" sz="4000" dirty="0" smtClean="0"/>
              <a:t>Parity Violation</a:t>
            </a:r>
            <a:endParaRPr lang="en-US" sz="4000" dirty="0"/>
          </a:p>
        </p:txBody>
      </p:sp>
      <p:graphicFrame>
        <p:nvGraphicFramePr>
          <p:cNvPr id="29" name="Table 28"/>
          <p:cNvGraphicFramePr>
            <a:graphicFrameLocks noGrp="1"/>
          </p:cNvGraphicFramePr>
          <p:nvPr>
            <p:extLst>
              <p:ext uri="{D42A27DB-BD31-4B8C-83A1-F6EECF244321}">
                <p14:modId xmlns:p14="http://schemas.microsoft.com/office/powerpoint/2010/main" val="1807567803"/>
              </p:ext>
            </p:extLst>
          </p:nvPr>
        </p:nvGraphicFramePr>
        <p:xfrm>
          <a:off x="504092" y="1090766"/>
          <a:ext cx="8135817" cy="3061107"/>
        </p:xfrm>
        <a:graphic>
          <a:graphicData uri="http://schemas.openxmlformats.org/drawingml/2006/table">
            <a:tbl>
              <a:tblPr firstRow="1" bandRow="1">
                <a:tableStyleId>{5C22544A-7EE6-4342-B048-85BDC9FD1C3A}</a:tableStyleId>
              </a:tblPr>
              <a:tblGrid>
                <a:gridCol w="1739046">
                  <a:extLst>
                    <a:ext uri="{9D8B030D-6E8A-4147-A177-3AD203B41FA5}">
                      <a16:colId xmlns:a16="http://schemas.microsoft.com/office/drawing/2014/main" val="20000"/>
                    </a:ext>
                  </a:extLst>
                </a:gridCol>
                <a:gridCol w="2328863">
                  <a:extLst>
                    <a:ext uri="{9D8B030D-6E8A-4147-A177-3AD203B41FA5}">
                      <a16:colId xmlns:a16="http://schemas.microsoft.com/office/drawing/2014/main" val="20001"/>
                    </a:ext>
                  </a:extLst>
                </a:gridCol>
                <a:gridCol w="2033954">
                  <a:extLst>
                    <a:ext uri="{9D8B030D-6E8A-4147-A177-3AD203B41FA5}">
                      <a16:colId xmlns:a16="http://schemas.microsoft.com/office/drawing/2014/main" val="20002"/>
                    </a:ext>
                  </a:extLst>
                </a:gridCol>
                <a:gridCol w="2033954">
                  <a:extLst>
                    <a:ext uri="{9D8B030D-6E8A-4147-A177-3AD203B41FA5}">
                      <a16:colId xmlns:a16="http://schemas.microsoft.com/office/drawing/2014/main" val="20003"/>
                    </a:ext>
                  </a:extLst>
                </a:gridCol>
              </a:tblGrid>
              <a:tr h="437301">
                <a:tc>
                  <a:txBody>
                    <a:bodyPr/>
                    <a:lstStyle/>
                    <a:p>
                      <a:pPr algn="ctr"/>
                      <a:r>
                        <a:rPr lang="en-US" b="1" dirty="0" smtClean="0">
                          <a:solidFill>
                            <a:schemeClr val="tx1"/>
                          </a:solidFill>
                        </a:rPr>
                        <a:t>Particle</a:t>
                      </a:r>
                      <a:endParaRPr lang="en-US" b="1" dirty="0">
                        <a:solidFill>
                          <a:schemeClr val="tx1"/>
                        </a:solidFill>
                      </a:endParaRPr>
                    </a:p>
                  </a:txBody>
                  <a:tcPr/>
                </a:tc>
                <a:tc>
                  <a:txBody>
                    <a:bodyPr/>
                    <a:lstStyle/>
                    <a:p>
                      <a:pPr algn="ctr"/>
                      <a:r>
                        <a:rPr lang="en-US" b="1" dirty="0" smtClean="0">
                          <a:solidFill>
                            <a:schemeClr val="tx1"/>
                          </a:solidFill>
                        </a:rPr>
                        <a:t>Electric Charge</a:t>
                      </a:r>
                      <a:endParaRPr lang="en-US" b="1" dirty="0">
                        <a:solidFill>
                          <a:schemeClr val="tx1"/>
                        </a:solidFill>
                      </a:endParaRPr>
                    </a:p>
                  </a:txBody>
                  <a:tcPr/>
                </a:tc>
                <a:tc gridSpan="2">
                  <a:txBody>
                    <a:bodyPr/>
                    <a:lstStyle/>
                    <a:p>
                      <a:pPr algn="ctr"/>
                      <a:r>
                        <a:rPr lang="en-US" b="1" dirty="0" smtClean="0">
                          <a:solidFill>
                            <a:schemeClr val="tx1"/>
                          </a:solidFill>
                        </a:rPr>
                        <a:t>Weak Charge</a:t>
                      </a:r>
                      <a:endParaRPr lang="en-US" b="1"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00"/>
                  </a:ext>
                </a:extLst>
              </a:tr>
              <a:tr h="437301">
                <a:tc>
                  <a:txBody>
                    <a:bodyPr/>
                    <a:lstStyle/>
                    <a:p>
                      <a:pPr algn="ctr"/>
                      <a:endParaRPr lang="en-US" b="1"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Right/Left-handed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Right-handed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Left-handed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r h="437301">
                <a:tc>
                  <a:txBody>
                    <a:bodyPr/>
                    <a:lstStyle/>
                    <a:p>
                      <a:r>
                        <a:rPr lang="en-US" b="1" dirty="0" smtClean="0"/>
                        <a:t>e</a:t>
                      </a:r>
                      <a:endParaRPr lang="en-US" b="1"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r>
                        <a:rPr lang="en-US" dirty="0" smtClean="0"/>
                        <a:t>-½</a:t>
                      </a:r>
                      <a:endParaRPr lang="en-US" dirty="0"/>
                    </a:p>
                  </a:txBody>
                  <a:tcPr/>
                </a:tc>
                <a:extLst>
                  <a:ext uri="{0D108BD9-81ED-4DB2-BD59-A6C34878D82A}">
                    <a16:rowId xmlns:a16="http://schemas.microsoft.com/office/drawing/2014/main" val="10002"/>
                  </a:ext>
                </a:extLst>
              </a:tr>
              <a:tr h="437301">
                <a:tc>
                  <a:txBody>
                    <a:bodyPr/>
                    <a:lstStyle/>
                    <a:p>
                      <a:r>
                        <a:rPr lang="en-US" b="1" dirty="0" smtClean="0"/>
                        <a:t>Up</a:t>
                      </a:r>
                      <a:r>
                        <a:rPr lang="en-US" b="1" baseline="0" dirty="0" smtClean="0"/>
                        <a:t> quark</a:t>
                      </a:r>
                      <a:endParaRPr lang="en-US" b="1" dirty="0"/>
                    </a:p>
                  </a:txBody>
                  <a:tcPr/>
                </a:tc>
                <a:tc>
                  <a:txBody>
                    <a:bodyPr/>
                    <a:lstStyle/>
                    <a:p>
                      <a:pPr algn="ctr"/>
                      <a:r>
                        <a:rPr lang="en-US" dirty="0" smtClean="0"/>
                        <a:t>+⅔</a:t>
                      </a:r>
                      <a:endParaRPr lang="en-US" dirty="0"/>
                    </a:p>
                  </a:txBody>
                  <a:tcPr/>
                </a:tc>
                <a:tc>
                  <a:txBody>
                    <a:bodyPr/>
                    <a:lstStyle/>
                    <a:p>
                      <a:pPr algn="ctr"/>
                      <a:r>
                        <a:rPr lang="en-US" dirty="0" smtClean="0"/>
                        <a:t>0</a:t>
                      </a:r>
                      <a:endParaRPr lang="en-US" dirty="0"/>
                    </a:p>
                  </a:txBody>
                  <a:tcPr/>
                </a:tc>
                <a:tc>
                  <a:txBody>
                    <a:bodyPr/>
                    <a:lstStyle/>
                    <a:p>
                      <a:r>
                        <a:rPr lang="en-US" baseline="0" dirty="0" smtClean="0"/>
                        <a:t>?</a:t>
                      </a:r>
                      <a:endParaRPr lang="en-US" baseline="0" dirty="0"/>
                    </a:p>
                  </a:txBody>
                  <a:tcPr/>
                </a:tc>
                <a:extLst>
                  <a:ext uri="{0D108BD9-81ED-4DB2-BD59-A6C34878D82A}">
                    <a16:rowId xmlns:a16="http://schemas.microsoft.com/office/drawing/2014/main" val="3957184197"/>
                  </a:ext>
                </a:extLst>
              </a:tr>
              <a:tr h="437301">
                <a:tc>
                  <a:txBody>
                    <a:bodyPr/>
                    <a:lstStyle/>
                    <a:p>
                      <a:r>
                        <a:rPr lang="en-US" b="1" dirty="0" smtClean="0"/>
                        <a:t>Down</a:t>
                      </a:r>
                      <a:r>
                        <a:rPr lang="en-US" b="1" baseline="0" dirty="0" smtClean="0"/>
                        <a:t> quark</a:t>
                      </a:r>
                      <a:endParaRPr lang="en-US" b="1" dirty="0"/>
                    </a:p>
                  </a:txBody>
                  <a:tcPr/>
                </a:tc>
                <a:tc>
                  <a:txBody>
                    <a:bodyPr/>
                    <a:lstStyle/>
                    <a:p>
                      <a:pPr algn="ctr"/>
                      <a:r>
                        <a:rPr lang="en-US" dirty="0" smtClean="0"/>
                        <a:t>-⅓</a:t>
                      </a:r>
                      <a:endParaRPr lang="en-US" dirty="0"/>
                    </a:p>
                  </a:txBody>
                  <a:tcPr/>
                </a:tc>
                <a:tc>
                  <a:txBody>
                    <a:bodyPr/>
                    <a:lstStyle/>
                    <a:p>
                      <a:pPr algn="ctr"/>
                      <a:r>
                        <a:rPr lang="en-US" dirty="0" smtClean="0"/>
                        <a:t>0</a:t>
                      </a:r>
                      <a:endParaRPr lang="en-US" dirty="0"/>
                    </a:p>
                  </a:txBody>
                  <a:tcPr/>
                </a:tc>
                <a:tc>
                  <a:txBody>
                    <a:bodyPr/>
                    <a:lstStyle/>
                    <a:p>
                      <a:r>
                        <a:rPr lang="en-US" baseline="0" dirty="0" smtClean="0"/>
                        <a:t>?</a:t>
                      </a:r>
                      <a:endParaRPr lang="en-US" baseline="0" dirty="0"/>
                    </a:p>
                  </a:txBody>
                  <a:tcPr/>
                </a:tc>
                <a:extLst>
                  <a:ext uri="{0D108BD9-81ED-4DB2-BD59-A6C34878D82A}">
                    <a16:rowId xmlns:a16="http://schemas.microsoft.com/office/drawing/2014/main" val="1690819246"/>
                  </a:ext>
                </a:extLst>
              </a:tr>
              <a:tr h="437301">
                <a:tc>
                  <a:txBody>
                    <a:bodyPr/>
                    <a:lstStyle/>
                    <a:p>
                      <a:r>
                        <a:rPr lang="en-US" b="1" dirty="0" smtClean="0"/>
                        <a:t>proton</a:t>
                      </a:r>
                      <a:endParaRPr lang="en-US" b="1"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r>
                        <a:rPr lang="en-US" dirty="0" smtClean="0"/>
                        <a:t>1-4sin</a:t>
                      </a:r>
                      <a:r>
                        <a:rPr lang="en-US" baseline="30000" dirty="0" smtClean="0"/>
                        <a:t>2</a:t>
                      </a:r>
                      <a:r>
                        <a:rPr lang="el-GR" baseline="0" dirty="0" smtClean="0"/>
                        <a:t>θ</a:t>
                      </a:r>
                      <a:r>
                        <a:rPr lang="en-US" baseline="-25000" dirty="0" smtClean="0"/>
                        <a:t>W</a:t>
                      </a:r>
                      <a:r>
                        <a:rPr lang="en-US" baseline="0" dirty="0" smtClean="0"/>
                        <a:t> (=0.08)</a:t>
                      </a:r>
                      <a:endParaRPr lang="en-US" baseline="0" dirty="0"/>
                    </a:p>
                  </a:txBody>
                  <a:tcPr/>
                </a:tc>
                <a:extLst>
                  <a:ext uri="{0D108BD9-81ED-4DB2-BD59-A6C34878D82A}">
                    <a16:rowId xmlns:a16="http://schemas.microsoft.com/office/drawing/2014/main" val="10003"/>
                  </a:ext>
                </a:extLst>
              </a:tr>
              <a:tr h="437301">
                <a:tc>
                  <a:txBody>
                    <a:bodyPr/>
                    <a:lstStyle/>
                    <a:p>
                      <a:r>
                        <a:rPr lang="en-US" b="1" dirty="0" smtClean="0"/>
                        <a:t>Neutron</a:t>
                      </a:r>
                      <a:endParaRPr lang="en-US" b="1"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4"/>
          </p:nvPr>
        </p:nvSpPr>
        <p:spPr/>
        <p:txBody>
          <a:bodyPr/>
          <a:lstStyle/>
          <a:p>
            <a:fld id="{2170E7E5-D759-E44D-99F5-2114FE40D280}" type="slidenum">
              <a:rPr lang="en-US" smtClean="0"/>
              <a:pPr/>
              <a:t>2</a:t>
            </a:fld>
            <a:endParaRPr lang="en-US" dirty="0"/>
          </a:p>
        </p:txBody>
      </p:sp>
    </p:spTree>
    <p:extLst>
      <p:ext uri="{BB962C8B-B14F-4D97-AF65-F5344CB8AC3E}">
        <p14:creationId xmlns:p14="http://schemas.microsoft.com/office/powerpoint/2010/main" val="1292220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lstStyle/>
          <a:p>
            <a:r>
              <a:rPr lang="en-US" altLang="en-US" smtClean="0"/>
              <a:t>G. Injectors</a:t>
            </a:r>
          </a:p>
        </p:txBody>
      </p:sp>
      <p:sp>
        <p:nvSpPr>
          <p:cNvPr id="7" name="Content Placeholder 1"/>
          <p:cNvSpPr>
            <a:spLocks noGrp="1"/>
          </p:cNvSpPr>
          <p:nvPr>
            <p:ph idx="1"/>
          </p:nvPr>
        </p:nvSpPr>
        <p:spPr>
          <a:xfrm>
            <a:off x="123825" y="866774"/>
            <a:ext cx="8915400" cy="5991225"/>
          </a:xfrm>
        </p:spPr>
        <p:txBody>
          <a:bodyPr/>
          <a:lstStyle/>
          <a:p>
            <a:pPr>
              <a:buClrTx/>
              <a:buSzPct val="100000"/>
              <a:defRPr/>
            </a:pPr>
            <a:r>
              <a:rPr lang="en-US" dirty="0" smtClean="0"/>
              <a:t>Discussion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endParaRPr lang="en-US" dirty="0"/>
          </a:p>
          <a:p>
            <a:pPr>
              <a:buClrTx/>
              <a:buSzPct val="100000"/>
              <a:defRPr/>
            </a:pPr>
            <a:r>
              <a:rPr lang="en-US" dirty="0" smtClean="0"/>
              <a:t>Risk :</a:t>
            </a:r>
          </a:p>
          <a:p>
            <a:pPr>
              <a:buClrTx/>
              <a:buSzPct val="100000"/>
              <a:defRPr/>
            </a:pPr>
            <a:endParaRPr lang="en-US" dirty="0"/>
          </a:p>
          <a:p>
            <a:pPr>
              <a:buClrTx/>
              <a:buSzPct val="100000"/>
              <a:defRPr/>
            </a:pPr>
            <a:endParaRPr lang="en-US" dirty="0" smtClean="0"/>
          </a:p>
          <a:p>
            <a:pPr>
              <a:buClrTx/>
              <a:buSzPct val="100000"/>
              <a:defRPr/>
            </a:pPr>
            <a:endParaRPr lang="en-US" dirty="0" smtClean="0"/>
          </a:p>
          <a:p>
            <a:pPr>
              <a:buClrTx/>
              <a:buSzPct val="100000"/>
              <a:buFont typeface="Arial" panose="020B0604020202020204" pitchFamily="34" charset="0"/>
              <a:buChar char="•"/>
              <a:defRPr/>
            </a:pPr>
            <a:r>
              <a:rPr lang="en-US" dirty="0" smtClean="0"/>
              <a:t>Recommendations : </a:t>
            </a:r>
            <a:endParaRPr lang="en-US" dirty="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1386656"/>
            <a:ext cx="8251825" cy="115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3638469"/>
            <a:ext cx="8277225" cy="4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 y="5329896"/>
            <a:ext cx="7604125"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2170E7E5-D759-E44D-99F5-2114FE40D280}" type="slidenum">
              <a:rPr lang="en-US" smtClean="0"/>
              <a:pPr/>
              <a:t>20</a:t>
            </a:fld>
            <a:endParaRPr lang="en-US" dirty="0"/>
          </a:p>
        </p:txBody>
      </p:sp>
    </p:spTree>
    <p:extLst>
      <p:ext uri="{BB962C8B-B14F-4D97-AF65-F5344CB8AC3E}">
        <p14:creationId xmlns:p14="http://schemas.microsoft.com/office/powerpoint/2010/main" val="1280317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altLang="en-US" smtClean="0"/>
              <a:t>K. Polarization Manipulation</a:t>
            </a:r>
          </a:p>
        </p:txBody>
      </p:sp>
      <p:sp>
        <p:nvSpPr>
          <p:cNvPr id="4" name="Content Placeholder 1"/>
          <p:cNvSpPr>
            <a:spLocks noGrp="1"/>
          </p:cNvSpPr>
          <p:nvPr>
            <p:ph idx="1"/>
          </p:nvPr>
        </p:nvSpPr>
        <p:spPr>
          <a:xfrm>
            <a:off x="123825" y="866774"/>
            <a:ext cx="8915400" cy="5991225"/>
          </a:xfrm>
        </p:spPr>
        <p:txBody>
          <a:bodyPr/>
          <a:lstStyle/>
          <a:p>
            <a:pPr>
              <a:buClrTx/>
              <a:buSzPct val="100000"/>
              <a:defRPr/>
            </a:pPr>
            <a:r>
              <a:rPr lang="en-US" dirty="0" smtClean="0"/>
              <a:t>Discussion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r>
              <a:rPr lang="en-US" dirty="0" smtClean="0"/>
              <a:t>Risk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r>
              <a:rPr lang="en-US" dirty="0" smtClean="0"/>
              <a:t>Recommendations :  </a:t>
            </a:r>
            <a:endParaRPr lang="en-US" dirty="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387477"/>
            <a:ext cx="8226425"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 y="1828802"/>
            <a:ext cx="83566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4025900"/>
            <a:ext cx="7956550" cy="11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 y="5730873"/>
            <a:ext cx="76708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2170E7E5-D759-E44D-99F5-2114FE40D280}" type="slidenum">
              <a:rPr lang="en-US" smtClean="0"/>
              <a:pPr/>
              <a:t>21</a:t>
            </a:fld>
            <a:endParaRPr lang="en-US" dirty="0"/>
          </a:p>
        </p:txBody>
      </p:sp>
    </p:spTree>
    <p:extLst>
      <p:ext uri="{BB962C8B-B14F-4D97-AF65-F5344CB8AC3E}">
        <p14:creationId xmlns:p14="http://schemas.microsoft.com/office/powerpoint/2010/main" val="766686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5"/>
            <a:ext cx="9144000" cy="2347209"/>
          </a:xfrm>
        </p:spPr>
        <p:txBody>
          <a:bodyPr/>
          <a:lstStyle/>
          <a:p>
            <a:r>
              <a:rPr lang="en-US" dirty="0" smtClean="0"/>
              <a:t>APPENDIX II: </a:t>
            </a:r>
            <a:r>
              <a:rPr lang="en-US" dirty="0">
                <a:solidFill>
                  <a:schemeClr val="tx1"/>
                </a:solidFill>
                <a:ea typeface="Times New Roman" pitchFamily="18" charset="0"/>
                <a:cs typeface="Times New Roman" pitchFamily="18" charset="0"/>
              </a:rPr>
              <a:t>E</a:t>
            </a:r>
            <a:r>
              <a:rPr lang="en-US" dirty="0" bmk="">
                <a:solidFill>
                  <a:schemeClr val="tx1"/>
                </a:solidFill>
                <a:ea typeface="Times New Roman" pitchFamily="18" charset="0"/>
                <a:cs typeface="Times New Roman" pitchFamily="18" charset="0"/>
              </a:rPr>
              <a:t>lectronic Cross-talk &amp; Ground Loop Elimination in </a:t>
            </a:r>
            <a:r>
              <a:rPr lang="en-US" dirty="0" smtClean="0" bmk="">
                <a:solidFill>
                  <a:schemeClr val="tx1"/>
                </a:solidFill>
                <a:ea typeface="Times New Roman" pitchFamily="18" charset="0"/>
                <a:cs typeface="Times New Roman" pitchFamily="18" charset="0"/>
              </a:rPr>
              <a:t>CEBAF Injector</a:t>
            </a:r>
            <a:endParaRPr lang="en-US" dirty="0"/>
          </a:p>
        </p:txBody>
      </p:sp>
    </p:spTree>
    <p:extLst>
      <p:ext uri="{BB962C8B-B14F-4D97-AF65-F5344CB8AC3E}">
        <p14:creationId xmlns:p14="http://schemas.microsoft.com/office/powerpoint/2010/main" val="165353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4464"/>
          </a:xfrm>
        </p:spPr>
        <p:txBody>
          <a:bodyPr/>
          <a:lstStyle/>
          <a:p>
            <a:pPr lvl="0"/>
            <a:r>
              <a:rPr lang="en-US" sz="3600" b="1" dirty="0" smtClean="0">
                <a:solidFill>
                  <a:srgbClr val="365F91"/>
                </a:solidFill>
                <a:ea typeface="Times New Roman" pitchFamily="18" charset="0"/>
                <a:cs typeface="Times New Roman" pitchFamily="18" charset="0"/>
              </a:rPr>
              <a:t>E</a:t>
            </a:r>
            <a:r>
              <a:rPr lang="en-US" sz="3600" b="1" dirty="0" smtClean="0" bmk="">
                <a:solidFill>
                  <a:srgbClr val="365F91"/>
                </a:solidFill>
                <a:ea typeface="Times New Roman" pitchFamily="18" charset="0"/>
                <a:cs typeface="Times New Roman" pitchFamily="18" charset="0"/>
              </a:rPr>
              <a:t>lectronic Cross-talk &amp; Ground Loop Elimination in Injector</a:t>
            </a:r>
            <a:endParaRPr lang="en-US" dirty="0"/>
          </a:p>
        </p:txBody>
      </p:sp>
      <p:sp>
        <p:nvSpPr>
          <p:cNvPr id="3" name="Rectangle 2"/>
          <p:cNvSpPr/>
          <p:nvPr/>
        </p:nvSpPr>
        <p:spPr>
          <a:xfrm>
            <a:off x="0" y="1234464"/>
            <a:ext cx="9144000" cy="5509200"/>
          </a:xfrm>
          <a:prstGeom prst="rect">
            <a:avLst/>
          </a:prstGeom>
        </p:spPr>
        <p:txBody>
          <a:bodyPr wrap="square">
            <a:spAutoFit/>
          </a:bodyPr>
          <a:lstStyle/>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VME Crate of Helicity Control Board is floating and powered with isolation transformer.</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Board generates two real time helicity signals: Helicity Flip and nHelicity Flip. Current drawn by board does not depend on helicity state.</a:t>
            </a:r>
          </a:p>
          <a:p>
            <a:pPr marL="342900" lvl="0" indent="-342900" eaLnBrk="0" fontAlgn="base" hangingPunct="0">
              <a:spcBef>
                <a:spcPct val="0"/>
              </a:spcBef>
              <a:spcAft>
                <a:spcPct val="0"/>
              </a:spcAft>
              <a:buFont typeface="Courier New" pitchFamily="49" charset="0"/>
              <a:buChar char="o"/>
            </a:pPr>
            <a:endParaRPr lang="en-US" sz="1600" dirty="0" smtClean="0">
              <a:ea typeface="Calibri" pitchFamily="34" charset="0"/>
              <a:cs typeface="Times New Roman" pitchFamily="18" charset="0"/>
            </a:endParaRPr>
          </a:p>
          <a:p>
            <a:pPr marL="34290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signal is generated by pseudo-random bit generator. No correlation between helicity signal and any other signal in Accelerator or in Hall.</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Outside world receives only Delayed Helicity signal. This signal tells what helicity was in the past so there is no knowledge of real time helicity.</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Magnets VME Crate which receives one of the two real time helicity signals (nHelicity Flip) is also floating and powered by isolation transformer.</a:t>
            </a:r>
          </a:p>
          <a:p>
            <a:pPr marL="342900" lvl="0" indent="-342900" eaLnBrk="0" fontAlgn="base" hangingPunct="0">
              <a:spcBef>
                <a:spcPct val="0"/>
              </a:spcBef>
              <a:spcAft>
                <a:spcPct val="0"/>
              </a:spcAft>
              <a:buFont typeface="Courier New" pitchFamily="49" charset="0"/>
              <a:buChar char="o"/>
            </a:pPr>
            <a:endParaRPr lang="en-US" sz="1600" dirty="0" smtClean="0"/>
          </a:p>
          <a:p>
            <a:pPr marL="34290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Real time helicity signal (Helicity Flip) that goes to Laser Hut is isolated. All electronics that can see real time helicity are floating (next slide).</a:t>
            </a:r>
          </a:p>
          <a:p>
            <a:pPr marL="34290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All helicity-correlated beam asymmetries (position, angle, charge, energy, and size – and thus </a:t>
            </a:r>
            <a:r>
              <a:rPr lang="en-US" sz="1600" smtClean="0">
                <a:ea typeface="Calibri" pitchFamily="34" charset="0"/>
                <a:cs typeface="Times New Roman" pitchFamily="18" charset="0"/>
              </a:rPr>
              <a:t>beam scraping) </a:t>
            </a:r>
            <a:r>
              <a:rPr lang="en-US" sz="1600" dirty="0" smtClean="0">
                <a:ea typeface="Calibri" pitchFamily="34" charset="0"/>
                <a:cs typeface="Times New Roman" pitchFamily="18" charset="0"/>
              </a:rPr>
              <a:t>are minimized so helicity is the only real time property of beam that </a:t>
            </a:r>
            <a:r>
              <a:rPr lang="en-US" sz="1600" smtClean="0">
                <a:ea typeface="Calibri" pitchFamily="34" charset="0"/>
                <a:cs typeface="Times New Roman" pitchFamily="18" charset="0"/>
              </a:rPr>
              <a:t>is changing.</a:t>
            </a:r>
            <a:endParaRPr lang="en-US" sz="1600" dirty="0" smtClean="0">
              <a:ea typeface="Calibri" pitchFamily="34" charset="0"/>
              <a:cs typeface="Times New Roman" pitchFamily="18" charset="0"/>
            </a:endParaRPr>
          </a:p>
          <a:p>
            <a:pPr marL="342900" lvl="0" indent="-342900" eaLnBrk="0" fontAlgn="base" hangingPunct="0">
              <a:spcBef>
                <a:spcPct val="0"/>
              </a:spcBef>
              <a:spcAft>
                <a:spcPct val="0"/>
              </a:spcAft>
              <a:buFont typeface="Courier New" pitchFamily="49" charset="0"/>
              <a:buChar char="o"/>
            </a:pPr>
            <a:endParaRPr lang="en-US" sz="1600" dirty="0" smtClean="0">
              <a:ea typeface="Calibri" pitchFamily="34" charset="0"/>
              <a:cs typeface="Times New Roman" pitchFamily="18" charset="0"/>
            </a:endParaRPr>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Programming of voltage setpoints of Pockels Cell and IA’s (both receive Helicity Flip signal) in Laser Hut passes through galvanic isolation card and there are no readbacks of these voltages.</a:t>
            </a:r>
            <a:endParaRPr lang="en-US" sz="1600" dirty="0" smtClean="0"/>
          </a:p>
        </p:txBody>
      </p:sp>
    </p:spTree>
    <p:extLst>
      <p:ext uri="{BB962C8B-B14F-4D97-AF65-F5344CB8AC3E}">
        <p14:creationId xmlns:p14="http://schemas.microsoft.com/office/powerpoint/2010/main" val="179413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Down Arrow 272"/>
          <p:cNvSpPr/>
          <p:nvPr/>
        </p:nvSpPr>
        <p:spPr>
          <a:xfrm>
            <a:off x="8229560" y="5623536"/>
            <a:ext cx="182878" cy="365756"/>
          </a:xfrm>
          <a:prstGeom prst="downArrow">
            <a:avLst>
              <a:gd name="adj1" fmla="val 0"/>
              <a:gd name="adj2" fmla="val 50000"/>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ine 117"/>
          <p:cNvSpPr>
            <a:spLocks noChangeShapeType="1"/>
          </p:cNvSpPr>
          <p:nvPr/>
        </p:nvSpPr>
        <p:spPr bwMode="auto">
          <a:xfrm>
            <a:off x="8595316" y="5623536"/>
            <a:ext cx="365756" cy="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2" name="Line 117"/>
          <p:cNvSpPr>
            <a:spLocks noChangeShapeType="1"/>
          </p:cNvSpPr>
          <p:nvPr/>
        </p:nvSpPr>
        <p:spPr bwMode="auto">
          <a:xfrm flipV="1">
            <a:off x="6675097" y="5623536"/>
            <a:ext cx="1371585" cy="274317"/>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1" name="Line 117"/>
          <p:cNvSpPr>
            <a:spLocks noChangeShapeType="1"/>
          </p:cNvSpPr>
          <p:nvPr/>
        </p:nvSpPr>
        <p:spPr bwMode="auto">
          <a:xfrm>
            <a:off x="6675097" y="5623536"/>
            <a:ext cx="1371585" cy="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159" name="Line 117"/>
          <p:cNvSpPr>
            <a:spLocks noChangeShapeType="1"/>
          </p:cNvSpPr>
          <p:nvPr/>
        </p:nvSpPr>
        <p:spPr bwMode="auto">
          <a:xfrm>
            <a:off x="6675097" y="5349219"/>
            <a:ext cx="1387816" cy="26672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4" name="Down Arrow 253"/>
          <p:cNvSpPr/>
          <p:nvPr/>
        </p:nvSpPr>
        <p:spPr>
          <a:xfrm>
            <a:off x="1828830" y="6355048"/>
            <a:ext cx="182878" cy="365756"/>
          </a:xfrm>
          <a:prstGeom prst="downArrow">
            <a:avLst>
              <a:gd name="adj1" fmla="val 0"/>
              <a:gd name="adj2" fmla="val 50000"/>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34"/>
          <p:cNvGrpSpPr/>
          <p:nvPr/>
        </p:nvGrpSpPr>
        <p:grpSpPr>
          <a:xfrm>
            <a:off x="669925" y="6405563"/>
            <a:ext cx="228600" cy="246062"/>
            <a:chOff x="669925" y="6405563"/>
            <a:chExt cx="228600" cy="246062"/>
          </a:xfrm>
        </p:grpSpPr>
        <p:sp>
          <p:nvSpPr>
            <p:cNvPr id="2098" name="Line 92"/>
            <p:cNvSpPr>
              <a:spLocks noChangeShapeType="1"/>
            </p:cNvSpPr>
            <p:nvPr/>
          </p:nvSpPr>
          <p:spPr bwMode="auto">
            <a:xfrm>
              <a:off x="803275" y="6405563"/>
              <a:ext cx="0" cy="166687"/>
            </a:xfrm>
            <a:prstGeom prst="line">
              <a:avLst/>
            </a:prstGeom>
            <a:noFill/>
            <a:ln w="19050">
              <a:solidFill>
                <a:schemeClr val="tx1"/>
              </a:solidFill>
              <a:round/>
              <a:headEnd/>
              <a:tailEnd/>
            </a:ln>
          </p:spPr>
          <p:txBody>
            <a:bodyPr/>
            <a:lstStyle/>
            <a:p>
              <a:endParaRPr lang="en-US"/>
            </a:p>
          </p:txBody>
        </p:sp>
        <p:sp>
          <p:nvSpPr>
            <p:cNvPr id="2099" name="Line 93"/>
            <p:cNvSpPr>
              <a:spLocks noChangeShapeType="1"/>
            </p:cNvSpPr>
            <p:nvPr/>
          </p:nvSpPr>
          <p:spPr bwMode="auto">
            <a:xfrm>
              <a:off x="708025" y="6572250"/>
              <a:ext cx="190500" cy="0"/>
            </a:xfrm>
            <a:prstGeom prst="line">
              <a:avLst/>
            </a:prstGeom>
            <a:noFill/>
            <a:ln w="19050">
              <a:solidFill>
                <a:schemeClr val="tx1"/>
              </a:solidFill>
              <a:round/>
              <a:headEnd/>
              <a:tailEnd/>
            </a:ln>
          </p:spPr>
          <p:txBody>
            <a:bodyPr/>
            <a:lstStyle/>
            <a:p>
              <a:endParaRPr lang="en-US"/>
            </a:p>
          </p:txBody>
        </p:sp>
        <p:sp>
          <p:nvSpPr>
            <p:cNvPr id="2100" name="Line 94"/>
            <p:cNvSpPr>
              <a:spLocks noChangeShapeType="1"/>
            </p:cNvSpPr>
            <p:nvPr/>
          </p:nvSpPr>
          <p:spPr bwMode="auto">
            <a:xfrm flipH="1">
              <a:off x="669925" y="6572250"/>
              <a:ext cx="39688" cy="66675"/>
            </a:xfrm>
            <a:prstGeom prst="line">
              <a:avLst/>
            </a:prstGeom>
            <a:noFill/>
            <a:ln w="19050">
              <a:solidFill>
                <a:schemeClr val="tx1"/>
              </a:solidFill>
              <a:round/>
              <a:headEnd/>
              <a:tailEnd/>
            </a:ln>
          </p:spPr>
          <p:txBody>
            <a:bodyPr/>
            <a:lstStyle/>
            <a:p>
              <a:endParaRPr lang="en-US"/>
            </a:p>
          </p:txBody>
        </p:sp>
        <p:sp>
          <p:nvSpPr>
            <p:cNvPr id="2101" name="Line 95"/>
            <p:cNvSpPr>
              <a:spLocks noChangeShapeType="1"/>
            </p:cNvSpPr>
            <p:nvPr/>
          </p:nvSpPr>
          <p:spPr bwMode="auto">
            <a:xfrm flipH="1">
              <a:off x="757238" y="6577013"/>
              <a:ext cx="42862" cy="69850"/>
            </a:xfrm>
            <a:prstGeom prst="line">
              <a:avLst/>
            </a:prstGeom>
            <a:noFill/>
            <a:ln w="19050">
              <a:solidFill>
                <a:schemeClr val="tx1"/>
              </a:solidFill>
              <a:round/>
              <a:headEnd/>
              <a:tailEnd/>
            </a:ln>
          </p:spPr>
          <p:txBody>
            <a:bodyPr/>
            <a:lstStyle/>
            <a:p>
              <a:endParaRPr lang="en-US"/>
            </a:p>
          </p:txBody>
        </p:sp>
        <p:sp>
          <p:nvSpPr>
            <p:cNvPr id="2102" name="Line 96"/>
            <p:cNvSpPr>
              <a:spLocks noChangeShapeType="1"/>
            </p:cNvSpPr>
            <p:nvPr/>
          </p:nvSpPr>
          <p:spPr bwMode="auto">
            <a:xfrm flipH="1">
              <a:off x="862013" y="6577013"/>
              <a:ext cx="36512" cy="74612"/>
            </a:xfrm>
            <a:prstGeom prst="line">
              <a:avLst/>
            </a:prstGeom>
            <a:noFill/>
            <a:ln w="19050">
              <a:solidFill>
                <a:schemeClr val="tx1"/>
              </a:solidFill>
              <a:round/>
              <a:headEnd/>
              <a:tailEnd/>
            </a:ln>
          </p:spPr>
          <p:txBody>
            <a:bodyPr/>
            <a:lstStyle/>
            <a:p>
              <a:endParaRPr lang="en-US"/>
            </a:p>
          </p:txBody>
        </p:sp>
      </p:grpSp>
      <p:sp>
        <p:nvSpPr>
          <p:cNvPr id="2051" name="Text Box 5"/>
          <p:cNvSpPr txBox="1">
            <a:spLocks noChangeArrowheads="1"/>
          </p:cNvSpPr>
          <p:nvPr/>
        </p:nvSpPr>
        <p:spPr bwMode="auto">
          <a:xfrm>
            <a:off x="5943584" y="502952"/>
            <a:ext cx="2651731" cy="707886"/>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a:latin typeface="Arial" pitchFamily="34" charset="0"/>
                <a:cs typeface="Arial" pitchFamily="34" charset="0"/>
              </a:rPr>
              <a:t>FLOATING VME </a:t>
            </a:r>
            <a:r>
              <a:rPr lang="en-US" sz="1600" b="1" dirty="0" smtClean="0">
                <a:latin typeface="Arial" pitchFamily="34" charset="0"/>
                <a:cs typeface="Arial" pitchFamily="34" charset="0"/>
              </a:rPr>
              <a:t>CRATE</a:t>
            </a:r>
          </a:p>
          <a:p>
            <a:pPr algn="ctr">
              <a:spcBef>
                <a:spcPct val="50000"/>
              </a:spcBef>
            </a:pPr>
            <a:r>
              <a:rPr lang="en-US" sz="1600" b="1" dirty="0" smtClean="0">
                <a:latin typeface="Arial" pitchFamily="34" charset="0"/>
                <a:cs typeface="Arial" pitchFamily="34" charset="0"/>
              </a:rPr>
              <a:t>Helicity Control Board</a:t>
            </a:r>
            <a:endParaRPr lang="en-US" sz="1600" b="1" dirty="0">
              <a:latin typeface="Arial" pitchFamily="34" charset="0"/>
              <a:cs typeface="Arial" pitchFamily="34" charset="0"/>
            </a:endParaRPr>
          </a:p>
        </p:txBody>
      </p:sp>
      <p:sp>
        <p:nvSpPr>
          <p:cNvPr id="2050" name="Text Box 4"/>
          <p:cNvSpPr txBox="1">
            <a:spLocks noChangeArrowheads="1"/>
          </p:cNvSpPr>
          <p:nvPr/>
        </p:nvSpPr>
        <p:spPr bwMode="auto">
          <a:xfrm>
            <a:off x="182928" y="502952"/>
            <a:ext cx="4571949" cy="1723549"/>
          </a:xfrm>
          <a:prstGeom prst="rect">
            <a:avLst/>
          </a:prstGeom>
          <a:noFill/>
          <a:ln w="28575">
            <a:solidFill>
              <a:srgbClr val="00B050"/>
            </a:solidFill>
            <a:miter lim="800000"/>
            <a:headEnd/>
            <a:tailEnd/>
          </a:ln>
        </p:spPr>
        <p:txBody>
          <a:bodyPr wrap="square">
            <a:spAutoFit/>
          </a:bodyPr>
          <a:lstStyle/>
          <a:p>
            <a:pPr algn="ctr">
              <a:spcBef>
                <a:spcPct val="50000"/>
              </a:spcBef>
            </a:pPr>
            <a:r>
              <a:rPr lang="en-US" sz="1600" b="1" dirty="0">
                <a:latin typeface="Arial" pitchFamily="34" charset="0"/>
                <a:cs typeface="Arial" pitchFamily="34" charset="0"/>
              </a:rPr>
              <a:t>Normal </a:t>
            </a:r>
            <a:r>
              <a:rPr lang="en-US" sz="1600" b="1" dirty="0" smtClean="0">
                <a:latin typeface="Arial" pitchFamily="34" charset="0"/>
                <a:cs typeface="Arial" pitchFamily="34" charset="0"/>
              </a:rPr>
              <a:t>Grounded </a:t>
            </a:r>
            <a:r>
              <a:rPr lang="en-US" sz="1600" b="1" dirty="0">
                <a:latin typeface="Arial" pitchFamily="34" charset="0"/>
                <a:cs typeface="Arial" pitchFamily="34" charset="0"/>
              </a:rPr>
              <a:t>VME CRATE </a:t>
            </a:r>
          </a:p>
          <a:p>
            <a:pPr>
              <a:spcBef>
                <a:spcPct val="50000"/>
              </a:spcBef>
            </a:pPr>
            <a:r>
              <a:rPr lang="en-US" sz="1200" dirty="0">
                <a:latin typeface="Arial" pitchFamily="34" charset="0"/>
                <a:cs typeface="Arial" pitchFamily="34" charset="0"/>
              </a:rPr>
              <a:t>(slow status and </a:t>
            </a:r>
            <a:r>
              <a:rPr lang="en-US" sz="1200" dirty="0" smtClean="0">
                <a:latin typeface="Arial" pitchFamily="34" charset="0"/>
                <a:cs typeface="Arial" pitchFamily="34" charset="0"/>
              </a:rPr>
              <a:t>control - nothing </a:t>
            </a:r>
            <a:r>
              <a:rPr lang="en-US" sz="1200" dirty="0">
                <a:latin typeface="Arial" pitchFamily="34" charset="0"/>
                <a:cs typeface="Arial" pitchFamily="34" charset="0"/>
              </a:rPr>
              <a:t>occurs at helicity flip rate)</a:t>
            </a:r>
          </a:p>
          <a:p>
            <a:pPr algn="l">
              <a:spcBef>
                <a:spcPct val="50000"/>
              </a:spcBef>
            </a:pPr>
            <a:r>
              <a:rPr lang="en-US" sz="1200" dirty="0" smtClean="0">
                <a:latin typeface="Arial" pitchFamily="34" charset="0"/>
                <a:cs typeface="Arial" pitchFamily="34" charset="0"/>
              </a:rPr>
              <a:t>16 </a:t>
            </a:r>
            <a:r>
              <a:rPr lang="en-US" sz="1200" dirty="0">
                <a:latin typeface="Arial" pitchFamily="34" charset="0"/>
                <a:cs typeface="Arial" pitchFamily="34" charset="0"/>
              </a:rPr>
              <a:t>bit DAC: </a:t>
            </a:r>
            <a:r>
              <a:rPr lang="en-US" sz="1200" dirty="0" smtClean="0">
                <a:latin typeface="Arial" pitchFamily="34" charset="0"/>
                <a:cs typeface="Arial" pitchFamily="34" charset="0"/>
              </a:rPr>
              <a:t>Pockels Cell (PC) ±HV setpoints (0 –  ±4000 V)</a:t>
            </a:r>
            <a:endParaRPr lang="en-US" sz="1200" dirty="0">
              <a:latin typeface="Arial" pitchFamily="34" charset="0"/>
              <a:cs typeface="Arial" pitchFamily="34" charset="0"/>
            </a:endParaRPr>
          </a:p>
          <a:p>
            <a:pPr algn="l">
              <a:spcBef>
                <a:spcPct val="50000"/>
              </a:spcBef>
            </a:pPr>
            <a:r>
              <a:rPr lang="en-US" sz="1200" dirty="0" smtClean="0">
                <a:latin typeface="Arial" pitchFamily="34" charset="0"/>
                <a:cs typeface="Arial" pitchFamily="34" charset="0"/>
              </a:rPr>
              <a:t>16 </a:t>
            </a:r>
            <a:r>
              <a:rPr lang="en-US" sz="1200" dirty="0">
                <a:latin typeface="Arial" pitchFamily="34" charset="0"/>
                <a:cs typeface="Arial" pitchFamily="34" charset="0"/>
              </a:rPr>
              <a:t>bit DAC: </a:t>
            </a:r>
            <a:r>
              <a:rPr lang="en-US" sz="1200" dirty="0" smtClean="0">
                <a:latin typeface="Arial" pitchFamily="34" charset="0"/>
                <a:cs typeface="Arial" pitchFamily="34" charset="0"/>
              </a:rPr>
              <a:t>Hall </a:t>
            </a:r>
            <a:r>
              <a:rPr lang="en-US" sz="1200" dirty="0">
                <a:latin typeface="Arial" pitchFamily="34" charset="0"/>
                <a:cs typeface="Arial" pitchFamily="34" charset="0"/>
              </a:rPr>
              <a:t>A</a:t>
            </a:r>
            <a:r>
              <a:rPr lang="en-US" sz="1200" dirty="0" smtClean="0">
                <a:latin typeface="Arial" pitchFamily="34" charset="0"/>
                <a:cs typeface="Arial" pitchFamily="34" charset="0"/>
              </a:rPr>
              <a:t>, B, C  Intensity Attenuator (IA) HV </a:t>
            </a:r>
            <a:r>
              <a:rPr lang="en-US" sz="1200" dirty="0">
                <a:latin typeface="Arial" pitchFamily="34" charset="0"/>
                <a:cs typeface="Arial" pitchFamily="34" charset="0"/>
              </a:rPr>
              <a:t>setpoints</a:t>
            </a:r>
          </a:p>
          <a:p>
            <a:pPr algn="l">
              <a:spcBef>
                <a:spcPct val="50000"/>
              </a:spcBef>
            </a:pPr>
            <a:r>
              <a:rPr lang="en-US" sz="1200" dirty="0">
                <a:latin typeface="Arial" pitchFamily="34" charset="0"/>
                <a:cs typeface="Arial" pitchFamily="34" charset="0"/>
              </a:rPr>
              <a:t>RS-232: </a:t>
            </a:r>
            <a:r>
              <a:rPr lang="en-US" sz="1200" dirty="0" smtClean="0">
                <a:latin typeface="Arial" pitchFamily="34" charset="0"/>
                <a:cs typeface="Arial" pitchFamily="34" charset="0"/>
              </a:rPr>
              <a:t>Rotating half-wave plate (RHWP) </a:t>
            </a:r>
            <a:r>
              <a:rPr lang="en-US" sz="1200" dirty="0">
                <a:latin typeface="Arial" pitchFamily="34" charset="0"/>
                <a:cs typeface="Arial" pitchFamily="34" charset="0"/>
              </a:rPr>
              <a:t>and laser attenuators</a:t>
            </a:r>
          </a:p>
          <a:p>
            <a:pPr algn="l">
              <a:spcBef>
                <a:spcPct val="50000"/>
              </a:spcBef>
            </a:pPr>
            <a:r>
              <a:rPr lang="en-US" sz="1200" dirty="0">
                <a:latin typeface="Arial" pitchFamily="34" charset="0"/>
                <a:cs typeface="Arial" pitchFamily="34" charset="0"/>
              </a:rPr>
              <a:t>Discrete Digital I/O: </a:t>
            </a:r>
            <a:r>
              <a:rPr lang="en-US" sz="1200" dirty="0" smtClean="0">
                <a:latin typeface="Arial" pitchFamily="34" charset="0"/>
                <a:cs typeface="Arial" pitchFamily="34" charset="0"/>
              </a:rPr>
              <a:t>Insertable half-wave plate  (IHWP)</a:t>
            </a:r>
            <a:endParaRPr lang="en-US" sz="1200" dirty="0">
              <a:latin typeface="Arial" pitchFamily="34" charset="0"/>
              <a:cs typeface="Arial" pitchFamily="34" charset="0"/>
            </a:endParaRPr>
          </a:p>
        </p:txBody>
      </p:sp>
      <p:sp>
        <p:nvSpPr>
          <p:cNvPr id="2056" name="Line 19"/>
          <p:cNvSpPr>
            <a:spLocks noChangeShapeType="1"/>
          </p:cNvSpPr>
          <p:nvPr/>
        </p:nvSpPr>
        <p:spPr bwMode="auto">
          <a:xfrm>
            <a:off x="0" y="2788927"/>
            <a:ext cx="9144000" cy="0"/>
          </a:xfrm>
          <a:prstGeom prst="line">
            <a:avLst/>
          </a:prstGeom>
          <a:noFill/>
          <a:ln w="38100" cap="rnd">
            <a:solidFill>
              <a:srgbClr val="996633"/>
            </a:solidFill>
            <a:prstDash val="sysDot"/>
            <a:round/>
            <a:headEnd/>
            <a:tailEnd/>
          </a:ln>
        </p:spPr>
        <p:txBody>
          <a:bodyPr/>
          <a:lstStyle/>
          <a:p>
            <a:endParaRPr lang="en-US"/>
          </a:p>
        </p:txBody>
      </p:sp>
      <p:sp>
        <p:nvSpPr>
          <p:cNvPr id="2057" name="Text Box 20"/>
          <p:cNvSpPr txBox="1">
            <a:spLocks noChangeArrowheads="1"/>
          </p:cNvSpPr>
          <p:nvPr/>
        </p:nvSpPr>
        <p:spPr bwMode="auto">
          <a:xfrm>
            <a:off x="2834659" y="2423171"/>
            <a:ext cx="2357748" cy="307777"/>
          </a:xfrm>
          <a:prstGeom prst="rect">
            <a:avLst/>
          </a:prstGeom>
          <a:noFill/>
          <a:ln w="9525">
            <a:noFill/>
            <a:miter lim="800000"/>
            <a:headEnd/>
            <a:tailEnd/>
          </a:ln>
        </p:spPr>
        <p:txBody>
          <a:bodyPr wrap="square">
            <a:spAutoFit/>
          </a:bodyPr>
          <a:lstStyle/>
          <a:p>
            <a:pPr algn="l">
              <a:spcBef>
                <a:spcPct val="50000"/>
              </a:spcBef>
            </a:pPr>
            <a:r>
              <a:rPr lang="en-US" sz="1400" b="1" dirty="0">
                <a:solidFill>
                  <a:srgbClr val="996633"/>
                </a:solidFill>
                <a:latin typeface="Arial" pitchFamily="34" charset="0"/>
                <a:cs typeface="Arial" pitchFamily="34" charset="0"/>
              </a:rPr>
              <a:t>Injector Service Building</a:t>
            </a:r>
          </a:p>
        </p:txBody>
      </p:sp>
      <p:sp>
        <p:nvSpPr>
          <p:cNvPr id="2058" name="Text Box 21"/>
          <p:cNvSpPr txBox="1">
            <a:spLocks noChangeArrowheads="1"/>
          </p:cNvSpPr>
          <p:nvPr/>
        </p:nvSpPr>
        <p:spPr bwMode="auto">
          <a:xfrm>
            <a:off x="2834659" y="2788927"/>
            <a:ext cx="2424113" cy="304800"/>
          </a:xfrm>
          <a:prstGeom prst="rect">
            <a:avLst/>
          </a:prstGeom>
          <a:noFill/>
          <a:ln w="9525">
            <a:noFill/>
            <a:miter lim="800000"/>
            <a:headEnd/>
            <a:tailEnd/>
          </a:ln>
        </p:spPr>
        <p:txBody>
          <a:bodyPr>
            <a:spAutoFit/>
          </a:bodyPr>
          <a:lstStyle/>
          <a:p>
            <a:pPr algn="l">
              <a:spcBef>
                <a:spcPct val="50000"/>
              </a:spcBef>
            </a:pPr>
            <a:r>
              <a:rPr lang="en-US" sz="1400" b="1" dirty="0">
                <a:solidFill>
                  <a:srgbClr val="996633"/>
                </a:solidFill>
                <a:latin typeface="Arial" pitchFamily="34" charset="0"/>
                <a:cs typeface="Arial" pitchFamily="34" charset="0"/>
              </a:rPr>
              <a:t>Injector Tunnel Laser Hut</a:t>
            </a:r>
          </a:p>
        </p:txBody>
      </p:sp>
      <p:sp>
        <p:nvSpPr>
          <p:cNvPr id="2065" name="Text Box 38"/>
          <p:cNvSpPr txBox="1">
            <a:spLocks noChangeArrowheads="1"/>
          </p:cNvSpPr>
          <p:nvPr/>
        </p:nvSpPr>
        <p:spPr bwMode="auto">
          <a:xfrm>
            <a:off x="1097318" y="3152001"/>
            <a:ext cx="3093722" cy="276999"/>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Galvanic Analog/Digital Isolation Card</a:t>
            </a:r>
          </a:p>
        </p:txBody>
      </p:sp>
      <p:sp>
        <p:nvSpPr>
          <p:cNvPr id="2066" name="Text Box 39"/>
          <p:cNvSpPr txBox="1">
            <a:spLocks noChangeArrowheads="1"/>
          </p:cNvSpPr>
          <p:nvPr/>
        </p:nvSpPr>
        <p:spPr bwMode="auto">
          <a:xfrm>
            <a:off x="1554513" y="3611878"/>
            <a:ext cx="2285975" cy="276999"/>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Floating </a:t>
            </a:r>
            <a:r>
              <a:rPr lang="en-US" sz="1200" b="1" dirty="0" smtClean="0">
                <a:latin typeface="Arial" pitchFamily="34" charset="0"/>
                <a:cs typeface="Arial" pitchFamily="34" charset="0"/>
              </a:rPr>
              <a:t>Analog/Digital </a:t>
            </a:r>
            <a:r>
              <a:rPr lang="en-US" sz="1200" b="1" dirty="0">
                <a:latin typeface="Arial" pitchFamily="34" charset="0"/>
                <a:cs typeface="Arial" pitchFamily="34" charset="0"/>
              </a:rPr>
              <a:t>I/O</a:t>
            </a:r>
          </a:p>
        </p:txBody>
      </p:sp>
      <p:grpSp>
        <p:nvGrpSpPr>
          <p:cNvPr id="171" name="Group 170"/>
          <p:cNvGrpSpPr/>
          <p:nvPr/>
        </p:nvGrpSpPr>
        <p:grpSpPr>
          <a:xfrm>
            <a:off x="2011708" y="3447288"/>
            <a:ext cx="1371600" cy="152400"/>
            <a:chOff x="1905000" y="3357563"/>
            <a:chExt cx="1371600" cy="152400"/>
          </a:xfrm>
        </p:grpSpPr>
        <p:sp>
          <p:nvSpPr>
            <p:cNvPr id="2067" name="Line 41"/>
            <p:cNvSpPr>
              <a:spLocks noChangeShapeType="1"/>
            </p:cNvSpPr>
            <p:nvPr/>
          </p:nvSpPr>
          <p:spPr bwMode="auto">
            <a:xfrm>
              <a:off x="19050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68" name="Line 42"/>
            <p:cNvSpPr>
              <a:spLocks noChangeShapeType="1"/>
            </p:cNvSpPr>
            <p:nvPr/>
          </p:nvSpPr>
          <p:spPr bwMode="auto">
            <a:xfrm>
              <a:off x="20574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69" name="Line 43"/>
            <p:cNvSpPr>
              <a:spLocks noChangeShapeType="1"/>
            </p:cNvSpPr>
            <p:nvPr/>
          </p:nvSpPr>
          <p:spPr bwMode="auto">
            <a:xfrm>
              <a:off x="22098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0" name="Line 44"/>
            <p:cNvSpPr>
              <a:spLocks noChangeShapeType="1"/>
            </p:cNvSpPr>
            <p:nvPr/>
          </p:nvSpPr>
          <p:spPr bwMode="auto">
            <a:xfrm>
              <a:off x="23622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1" name="Line 45"/>
            <p:cNvSpPr>
              <a:spLocks noChangeShapeType="1"/>
            </p:cNvSpPr>
            <p:nvPr/>
          </p:nvSpPr>
          <p:spPr bwMode="auto">
            <a:xfrm>
              <a:off x="25146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2" name="Line 46"/>
            <p:cNvSpPr>
              <a:spLocks noChangeShapeType="1"/>
            </p:cNvSpPr>
            <p:nvPr/>
          </p:nvSpPr>
          <p:spPr bwMode="auto">
            <a:xfrm>
              <a:off x="26670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3" name="Line 47"/>
            <p:cNvSpPr>
              <a:spLocks noChangeShapeType="1"/>
            </p:cNvSpPr>
            <p:nvPr/>
          </p:nvSpPr>
          <p:spPr bwMode="auto">
            <a:xfrm>
              <a:off x="28194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4" name="Line 48"/>
            <p:cNvSpPr>
              <a:spLocks noChangeShapeType="1"/>
            </p:cNvSpPr>
            <p:nvPr/>
          </p:nvSpPr>
          <p:spPr bwMode="auto">
            <a:xfrm>
              <a:off x="29718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5" name="Line 49"/>
            <p:cNvSpPr>
              <a:spLocks noChangeShapeType="1"/>
            </p:cNvSpPr>
            <p:nvPr/>
          </p:nvSpPr>
          <p:spPr bwMode="auto">
            <a:xfrm>
              <a:off x="31242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6" name="Line 50"/>
            <p:cNvSpPr>
              <a:spLocks noChangeShapeType="1"/>
            </p:cNvSpPr>
            <p:nvPr/>
          </p:nvSpPr>
          <p:spPr bwMode="auto">
            <a:xfrm>
              <a:off x="32766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grpSp>
      <p:sp>
        <p:nvSpPr>
          <p:cNvPr id="2078" name="Text Box 64"/>
          <p:cNvSpPr txBox="1">
            <a:spLocks noChangeArrowheads="1"/>
          </p:cNvSpPr>
          <p:nvPr/>
        </p:nvSpPr>
        <p:spPr bwMode="auto">
          <a:xfrm>
            <a:off x="1463074" y="5989292"/>
            <a:ext cx="1005829" cy="46166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Floating DC Power</a:t>
            </a:r>
          </a:p>
        </p:txBody>
      </p:sp>
      <p:sp>
        <p:nvSpPr>
          <p:cNvPr id="2077" name="Text Box 63"/>
          <p:cNvSpPr txBox="1">
            <a:spLocks noChangeArrowheads="1"/>
          </p:cNvSpPr>
          <p:nvPr/>
        </p:nvSpPr>
        <p:spPr bwMode="auto">
          <a:xfrm>
            <a:off x="548684" y="5989292"/>
            <a:ext cx="914400" cy="46166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sz="1200" b="1" dirty="0">
                <a:latin typeface="Arial" pitchFamily="34" charset="0"/>
                <a:cs typeface="Arial" pitchFamily="34" charset="0"/>
              </a:rPr>
              <a:t>AC Power Source</a:t>
            </a:r>
          </a:p>
        </p:txBody>
      </p:sp>
      <p:pic>
        <p:nvPicPr>
          <p:cNvPr id="2079" name="Picture 65" descr="MCj04260660000[1]"/>
          <p:cNvPicPr>
            <a:picLocks noChangeAspect="1" noChangeArrowheads="1"/>
          </p:cNvPicPr>
          <p:nvPr/>
        </p:nvPicPr>
        <p:blipFill>
          <a:blip r:embed="rId2" cstate="print"/>
          <a:srcRect/>
          <a:stretch>
            <a:fillRect/>
          </a:stretch>
        </p:blipFill>
        <p:spPr bwMode="auto">
          <a:xfrm>
            <a:off x="182928" y="5989292"/>
            <a:ext cx="436563" cy="508000"/>
          </a:xfrm>
          <a:prstGeom prst="rect">
            <a:avLst/>
          </a:prstGeom>
          <a:noFill/>
          <a:ln w="9525">
            <a:noFill/>
            <a:miter lim="800000"/>
            <a:headEnd/>
            <a:tailEnd/>
          </a:ln>
        </p:spPr>
      </p:pic>
      <p:sp>
        <p:nvSpPr>
          <p:cNvPr id="2081" name="Text Box 71"/>
          <p:cNvSpPr txBox="1">
            <a:spLocks noChangeArrowheads="1"/>
          </p:cNvSpPr>
          <p:nvPr/>
        </p:nvSpPr>
        <p:spPr bwMode="auto">
          <a:xfrm>
            <a:off x="2743220" y="5989292"/>
            <a:ext cx="1219200" cy="461665"/>
          </a:xfrm>
          <a:prstGeom prst="rect">
            <a:avLst/>
          </a:prstGeom>
          <a:noFill/>
          <a:ln w="9525">
            <a:noFill/>
            <a:miter lim="800000"/>
            <a:headEnd/>
            <a:tailEnd/>
          </a:ln>
        </p:spPr>
        <p:txBody>
          <a:bodyPr>
            <a:spAutoFit/>
          </a:bodyPr>
          <a:lstStyle/>
          <a:p>
            <a:pPr algn="ctr">
              <a:spcBef>
                <a:spcPct val="50000"/>
              </a:spcBef>
            </a:pPr>
            <a:r>
              <a:rPr lang="en-US" sz="1200" dirty="0">
                <a:latin typeface="Arial" pitchFamily="34" charset="0"/>
                <a:cs typeface="Arial" pitchFamily="34" charset="0"/>
              </a:rPr>
              <a:t>To </a:t>
            </a:r>
            <a:r>
              <a:rPr lang="en-US" sz="1200" dirty="0" smtClean="0">
                <a:latin typeface="Arial" pitchFamily="34" charset="0"/>
                <a:cs typeface="Arial" pitchFamily="34" charset="0"/>
              </a:rPr>
              <a:t>Floating </a:t>
            </a:r>
            <a:r>
              <a:rPr lang="en-US" sz="1200" dirty="0">
                <a:latin typeface="Arial" pitchFamily="34" charset="0"/>
                <a:cs typeface="Arial" pitchFamily="34" charset="0"/>
              </a:rPr>
              <a:t>C</a:t>
            </a:r>
            <a:r>
              <a:rPr lang="en-US" sz="1200" dirty="0" smtClean="0">
                <a:latin typeface="Arial" pitchFamily="34" charset="0"/>
                <a:cs typeface="Arial" pitchFamily="34" charset="0"/>
              </a:rPr>
              <a:t>omponents</a:t>
            </a:r>
            <a:endParaRPr lang="en-US" sz="1200" dirty="0">
              <a:latin typeface="Arial" pitchFamily="34" charset="0"/>
              <a:cs typeface="Arial" pitchFamily="34" charset="0"/>
            </a:endParaRPr>
          </a:p>
        </p:txBody>
      </p:sp>
      <p:sp>
        <p:nvSpPr>
          <p:cNvPr id="2082" name="Text Box 72"/>
          <p:cNvSpPr txBox="1">
            <a:spLocks noChangeArrowheads="1"/>
          </p:cNvSpPr>
          <p:nvPr/>
        </p:nvSpPr>
        <p:spPr bwMode="auto">
          <a:xfrm>
            <a:off x="6038850" y="3211513"/>
            <a:ext cx="1270000" cy="58477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PC +HV Supply</a:t>
            </a:r>
            <a:endParaRPr lang="en-US" sz="1600" b="1" u="sng" dirty="0" smtClean="0">
              <a:latin typeface="Arial" pitchFamily="34" charset="0"/>
              <a:cs typeface="Arial" pitchFamily="34" charset="0"/>
            </a:endParaRPr>
          </a:p>
        </p:txBody>
      </p:sp>
      <p:sp>
        <p:nvSpPr>
          <p:cNvPr id="2090" name="Text Box 81"/>
          <p:cNvSpPr txBox="1">
            <a:spLocks noChangeArrowheads="1"/>
          </p:cNvSpPr>
          <p:nvPr/>
        </p:nvSpPr>
        <p:spPr bwMode="auto">
          <a:xfrm>
            <a:off x="7498048" y="3337561"/>
            <a:ext cx="1463023" cy="877163"/>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Fast High Voltage Switch</a:t>
            </a:r>
          </a:p>
          <a:p>
            <a:pPr>
              <a:spcBef>
                <a:spcPct val="50000"/>
              </a:spcBef>
            </a:pPr>
            <a:endParaRPr lang="en-US" sz="900" b="1" dirty="0"/>
          </a:p>
          <a:p>
            <a:pPr>
              <a:spcBef>
                <a:spcPct val="50000"/>
              </a:spcBef>
            </a:pPr>
            <a:endParaRPr lang="en-US" sz="900" dirty="0"/>
          </a:p>
        </p:txBody>
      </p:sp>
      <p:sp>
        <p:nvSpPr>
          <p:cNvPr id="2092" name="Line 85"/>
          <p:cNvSpPr>
            <a:spLocks noChangeShapeType="1"/>
          </p:cNvSpPr>
          <p:nvPr/>
        </p:nvSpPr>
        <p:spPr bwMode="auto">
          <a:xfrm flipH="1">
            <a:off x="7315170" y="3703317"/>
            <a:ext cx="381000" cy="0"/>
          </a:xfrm>
          <a:prstGeom prst="line">
            <a:avLst/>
          </a:prstGeom>
          <a:noFill/>
          <a:ln w="19050">
            <a:solidFill>
              <a:schemeClr val="tx1"/>
            </a:solidFill>
            <a:round/>
            <a:headEnd type="oval"/>
            <a:tailEnd/>
          </a:ln>
        </p:spPr>
        <p:txBody>
          <a:bodyPr/>
          <a:lstStyle/>
          <a:p>
            <a:endParaRPr lang="en-US"/>
          </a:p>
        </p:txBody>
      </p:sp>
      <p:sp>
        <p:nvSpPr>
          <p:cNvPr id="2094" name="Line 87"/>
          <p:cNvSpPr>
            <a:spLocks noChangeShapeType="1"/>
          </p:cNvSpPr>
          <p:nvPr/>
        </p:nvSpPr>
        <p:spPr bwMode="auto">
          <a:xfrm flipH="1">
            <a:off x="7315170" y="3977634"/>
            <a:ext cx="381000" cy="0"/>
          </a:xfrm>
          <a:prstGeom prst="line">
            <a:avLst/>
          </a:prstGeom>
          <a:noFill/>
          <a:ln w="19050">
            <a:solidFill>
              <a:schemeClr val="tx1"/>
            </a:solidFill>
            <a:round/>
            <a:headEnd type="oval"/>
            <a:tailEnd/>
          </a:ln>
        </p:spPr>
        <p:txBody>
          <a:bodyPr/>
          <a:lstStyle/>
          <a:p>
            <a:endParaRPr lang="en-US"/>
          </a:p>
        </p:txBody>
      </p:sp>
      <p:sp>
        <p:nvSpPr>
          <p:cNvPr id="2096" name="Line 89"/>
          <p:cNvSpPr>
            <a:spLocks noChangeShapeType="1"/>
          </p:cNvSpPr>
          <p:nvPr/>
        </p:nvSpPr>
        <p:spPr bwMode="auto">
          <a:xfrm flipH="1" flipV="1">
            <a:off x="7772365" y="3703316"/>
            <a:ext cx="274316" cy="137162"/>
          </a:xfrm>
          <a:prstGeom prst="line">
            <a:avLst/>
          </a:prstGeom>
          <a:noFill/>
          <a:ln w="19050">
            <a:solidFill>
              <a:schemeClr val="tx1"/>
            </a:solidFill>
            <a:round/>
            <a:headEnd type="oval"/>
            <a:tailEnd type="triangle" w="med" len="med"/>
          </a:ln>
        </p:spPr>
        <p:txBody>
          <a:bodyPr/>
          <a:lstStyle/>
          <a:p>
            <a:endParaRPr lang="en-US"/>
          </a:p>
        </p:txBody>
      </p:sp>
      <p:sp>
        <p:nvSpPr>
          <p:cNvPr id="2097" name="Text Box 90"/>
          <p:cNvSpPr txBox="1">
            <a:spLocks noChangeArrowheads="1"/>
          </p:cNvSpPr>
          <p:nvPr/>
        </p:nvSpPr>
        <p:spPr bwMode="auto">
          <a:xfrm>
            <a:off x="7498049" y="2880366"/>
            <a:ext cx="1463024" cy="461665"/>
          </a:xfrm>
          <a:prstGeom prst="rect">
            <a:avLst/>
          </a:prstGeom>
          <a:solidFill>
            <a:srgbClr val="FFC000"/>
          </a:solidFill>
          <a:ln w="9525">
            <a:solidFill>
              <a:srgbClr val="FFC000"/>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Optical Switch Control</a:t>
            </a:r>
            <a:endParaRPr lang="en-US" sz="1200" dirty="0">
              <a:latin typeface="Arial" pitchFamily="34" charset="0"/>
              <a:cs typeface="Arial" pitchFamily="34" charset="0"/>
            </a:endParaRPr>
          </a:p>
        </p:txBody>
      </p:sp>
      <p:sp>
        <p:nvSpPr>
          <p:cNvPr id="2119" name="Text Box 120"/>
          <p:cNvSpPr txBox="1">
            <a:spLocks noChangeArrowheads="1"/>
          </p:cNvSpPr>
          <p:nvPr/>
        </p:nvSpPr>
        <p:spPr bwMode="auto">
          <a:xfrm>
            <a:off x="7315170" y="5806414"/>
            <a:ext cx="960073" cy="584775"/>
          </a:xfrm>
          <a:prstGeom prst="rect">
            <a:avLst/>
          </a:prstGeom>
          <a:noFill/>
          <a:ln w="9525">
            <a:no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PockelsCell</a:t>
            </a:r>
            <a:endParaRPr lang="en-US" sz="1600" b="1" dirty="0">
              <a:latin typeface="Arial" pitchFamily="34" charset="0"/>
              <a:cs typeface="Arial" pitchFamily="34" charset="0"/>
            </a:endParaRPr>
          </a:p>
        </p:txBody>
      </p:sp>
      <p:sp>
        <p:nvSpPr>
          <p:cNvPr id="2120" name="Text Box 121"/>
          <p:cNvSpPr txBox="1">
            <a:spLocks noChangeArrowheads="1"/>
          </p:cNvSpPr>
          <p:nvPr/>
        </p:nvSpPr>
        <p:spPr bwMode="auto">
          <a:xfrm>
            <a:off x="2011708" y="6446487"/>
            <a:ext cx="2011658" cy="276999"/>
          </a:xfrm>
          <a:prstGeom prst="rect">
            <a:avLst/>
          </a:prstGeom>
          <a:noFill/>
          <a:ln w="9525">
            <a:noFill/>
            <a:miter lim="800000"/>
            <a:headEnd/>
            <a:tailEnd/>
          </a:ln>
        </p:spPr>
        <p:txBody>
          <a:bodyPr wrap="square">
            <a:spAutoFit/>
          </a:bodyPr>
          <a:lstStyle/>
          <a:p>
            <a:pPr algn="l">
              <a:spcBef>
                <a:spcPct val="50000"/>
              </a:spcBef>
            </a:pPr>
            <a:r>
              <a:rPr lang="en-US" sz="1200" dirty="0">
                <a:latin typeface="Arial" pitchFamily="34" charset="0"/>
                <a:cs typeface="Arial" pitchFamily="34" charset="0"/>
              </a:rPr>
              <a:t>Floating Circuit Common</a:t>
            </a:r>
          </a:p>
        </p:txBody>
      </p:sp>
      <p:sp>
        <p:nvSpPr>
          <p:cNvPr id="2139" name="Text Box 141"/>
          <p:cNvSpPr txBox="1">
            <a:spLocks noChangeArrowheads="1"/>
          </p:cNvSpPr>
          <p:nvPr/>
        </p:nvSpPr>
        <p:spPr bwMode="auto">
          <a:xfrm>
            <a:off x="5852146" y="6080731"/>
            <a:ext cx="1097268" cy="338554"/>
          </a:xfrm>
          <a:prstGeom prst="rect">
            <a:avLst/>
          </a:prstGeom>
          <a:noFill/>
          <a:ln w="9525">
            <a:no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Halls IA’s</a:t>
            </a:r>
            <a:endParaRPr lang="en-US" sz="1600" b="1" dirty="0">
              <a:latin typeface="Arial" pitchFamily="34" charset="0"/>
              <a:cs typeface="Arial" pitchFamily="34" charset="0"/>
            </a:endParaRPr>
          </a:p>
        </p:txBody>
      </p:sp>
      <p:sp>
        <p:nvSpPr>
          <p:cNvPr id="2140" name="Text Box 142"/>
          <p:cNvSpPr txBox="1">
            <a:spLocks noChangeArrowheads="1"/>
          </p:cNvSpPr>
          <p:nvPr/>
        </p:nvSpPr>
        <p:spPr bwMode="auto">
          <a:xfrm>
            <a:off x="182928" y="4892024"/>
            <a:ext cx="1096683" cy="553998"/>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smtClean="0">
                <a:latin typeface="Arial" pitchFamily="34" charset="0"/>
                <a:cs typeface="Arial" pitchFamily="34" charset="0"/>
              </a:rPr>
              <a:t>RHWP</a:t>
            </a:r>
            <a:r>
              <a:rPr lang="en-US" sz="1200" b="1" dirty="0">
                <a:latin typeface="Arial" pitchFamily="34" charset="0"/>
                <a:cs typeface="Arial" pitchFamily="34" charset="0"/>
              </a:rPr>
              <a:t> </a:t>
            </a:r>
            <a:r>
              <a:rPr lang="en-US" sz="1200" b="1" dirty="0" smtClean="0">
                <a:latin typeface="Arial" pitchFamily="34" charset="0"/>
                <a:cs typeface="Arial" pitchFamily="34" charset="0"/>
              </a:rPr>
              <a:t>&amp;</a:t>
            </a:r>
            <a:endParaRPr lang="en-US" sz="1200" b="1" dirty="0">
              <a:latin typeface="Arial" pitchFamily="34" charset="0"/>
              <a:cs typeface="Arial" pitchFamily="34" charset="0"/>
            </a:endParaRPr>
          </a:p>
          <a:p>
            <a:pPr algn="ctr">
              <a:spcBef>
                <a:spcPct val="50000"/>
              </a:spcBef>
            </a:pPr>
            <a:r>
              <a:rPr lang="en-US" sz="1200" b="1" dirty="0">
                <a:latin typeface="Arial" pitchFamily="34" charset="0"/>
                <a:cs typeface="Arial" pitchFamily="34" charset="0"/>
              </a:rPr>
              <a:t>Attenuators</a:t>
            </a:r>
            <a:endParaRPr lang="el-GR" sz="1200" b="1" dirty="0">
              <a:latin typeface="Arial" pitchFamily="34" charset="0"/>
              <a:cs typeface="Arial" pitchFamily="34" charset="0"/>
            </a:endParaRPr>
          </a:p>
        </p:txBody>
      </p:sp>
      <p:sp>
        <p:nvSpPr>
          <p:cNvPr id="2142" name="Text Box 150"/>
          <p:cNvSpPr txBox="1">
            <a:spLocks noChangeArrowheads="1"/>
          </p:cNvSpPr>
          <p:nvPr/>
        </p:nvSpPr>
        <p:spPr bwMode="auto">
          <a:xfrm>
            <a:off x="548684" y="4343390"/>
            <a:ext cx="640072" cy="276999"/>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smtClean="0">
                <a:latin typeface="Arial" pitchFamily="34" charset="0"/>
                <a:cs typeface="Arial" pitchFamily="34" charset="0"/>
              </a:rPr>
              <a:t>IHWP</a:t>
            </a:r>
            <a:endParaRPr lang="el-GR" sz="1200" b="1" dirty="0">
              <a:latin typeface="Arial" pitchFamily="34" charset="0"/>
              <a:cs typeface="Arial" pitchFamily="34" charset="0"/>
            </a:endParaRPr>
          </a:p>
        </p:txBody>
      </p:sp>
      <p:sp>
        <p:nvSpPr>
          <p:cNvPr id="2149" name="Rectangle 137"/>
          <p:cNvSpPr>
            <a:spLocks noChangeArrowheads="1"/>
          </p:cNvSpPr>
          <p:nvPr/>
        </p:nvSpPr>
        <p:spPr bwMode="auto">
          <a:xfrm>
            <a:off x="5852146" y="1691659"/>
            <a:ext cx="548633"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IA0 Fiber</a:t>
            </a:r>
            <a:endParaRPr lang="en-US" sz="1200" dirty="0">
              <a:latin typeface="Arial" pitchFamily="34" charset="0"/>
              <a:cs typeface="Arial" pitchFamily="34" charset="0"/>
            </a:endParaRPr>
          </a:p>
        </p:txBody>
      </p:sp>
      <p:sp>
        <p:nvSpPr>
          <p:cNvPr id="2151" name="Rectangle 139"/>
          <p:cNvSpPr>
            <a:spLocks noChangeArrowheads="1"/>
          </p:cNvSpPr>
          <p:nvPr/>
        </p:nvSpPr>
        <p:spPr bwMode="auto">
          <a:xfrm>
            <a:off x="7223731" y="1325903"/>
            <a:ext cx="1005829"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Helicity Flip Fiber</a:t>
            </a:r>
            <a:endParaRPr lang="en-US" sz="1200" dirty="0">
              <a:latin typeface="Arial" pitchFamily="34" charset="0"/>
              <a:cs typeface="Arial" pitchFamily="34" charset="0"/>
            </a:endParaRPr>
          </a:p>
        </p:txBody>
      </p:sp>
      <p:cxnSp>
        <p:nvCxnSpPr>
          <p:cNvPr id="2153" name="Straight Connector 145"/>
          <p:cNvCxnSpPr>
            <a:cxnSpLocks noChangeShapeType="1"/>
          </p:cNvCxnSpPr>
          <p:nvPr/>
        </p:nvCxnSpPr>
        <p:spPr bwMode="auto">
          <a:xfrm rot="5400000" flipH="1" flipV="1">
            <a:off x="7424928" y="4718304"/>
            <a:ext cx="1757681" cy="2"/>
          </a:xfrm>
          <a:prstGeom prst="line">
            <a:avLst/>
          </a:prstGeom>
          <a:noFill/>
          <a:ln w="19050" algn="ctr">
            <a:solidFill>
              <a:schemeClr val="tx1"/>
            </a:solidFill>
            <a:round/>
            <a:headEnd/>
            <a:tailEnd/>
          </a:ln>
        </p:spPr>
      </p:cxnSp>
      <p:sp>
        <p:nvSpPr>
          <p:cNvPr id="2162" name="Text Box 122"/>
          <p:cNvSpPr txBox="1">
            <a:spLocks noChangeArrowheads="1"/>
          </p:cNvSpPr>
          <p:nvPr/>
        </p:nvSpPr>
        <p:spPr bwMode="auto">
          <a:xfrm>
            <a:off x="4572000" y="5257780"/>
            <a:ext cx="1280146" cy="707886"/>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IA </a:t>
            </a:r>
          </a:p>
          <a:p>
            <a:pPr algn="ctr">
              <a:spcBef>
                <a:spcPct val="50000"/>
              </a:spcBef>
            </a:pPr>
            <a:r>
              <a:rPr lang="en-US" sz="1600" b="1" dirty="0" smtClean="0">
                <a:latin typeface="Arial" pitchFamily="34" charset="0"/>
                <a:cs typeface="Arial" pitchFamily="34" charset="0"/>
              </a:rPr>
              <a:t>HV Supply</a:t>
            </a:r>
            <a:endParaRPr lang="en-US" sz="1600" b="1" dirty="0">
              <a:latin typeface="Arial" pitchFamily="34" charset="0"/>
              <a:cs typeface="Arial" pitchFamily="34" charset="0"/>
            </a:endParaRPr>
          </a:p>
        </p:txBody>
      </p:sp>
      <p:cxnSp>
        <p:nvCxnSpPr>
          <p:cNvPr id="132" name="Straight Connector 131"/>
          <p:cNvCxnSpPr/>
          <p:nvPr/>
        </p:nvCxnSpPr>
        <p:spPr>
          <a:xfrm rot="5400000">
            <a:off x="1554513"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1737391"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1920269"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2103147"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2286025"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rot="5400000">
            <a:off x="3840488" y="2697488"/>
            <a:ext cx="4023316" cy="1097268"/>
          </a:xfrm>
          <a:prstGeom prst="bentConnector3">
            <a:avLst>
              <a:gd name="adj1" fmla="val 27814"/>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rot="5400000">
            <a:off x="4114805" y="2697488"/>
            <a:ext cx="4023316" cy="1097268"/>
          </a:xfrm>
          <a:prstGeom prst="bentConnector3">
            <a:avLst>
              <a:gd name="adj1" fmla="val 34579"/>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4" name="Rectangle 137"/>
          <p:cNvSpPr>
            <a:spLocks noChangeArrowheads="1"/>
          </p:cNvSpPr>
          <p:nvPr/>
        </p:nvSpPr>
        <p:spPr bwMode="auto">
          <a:xfrm>
            <a:off x="6675097" y="1691659"/>
            <a:ext cx="548635"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IA1 Fiber</a:t>
            </a:r>
            <a:endParaRPr lang="en-US" sz="1200" dirty="0">
              <a:latin typeface="Arial" pitchFamily="34" charset="0"/>
              <a:cs typeface="Arial" pitchFamily="34" charset="0"/>
            </a:endParaRPr>
          </a:p>
        </p:txBody>
      </p:sp>
      <p:cxnSp>
        <p:nvCxnSpPr>
          <p:cNvPr id="161" name="Elbow Connector 160"/>
          <p:cNvCxnSpPr>
            <a:stCxn id="2097" idx="1"/>
          </p:cNvCxnSpPr>
          <p:nvPr/>
        </p:nvCxnSpPr>
        <p:spPr>
          <a:xfrm rot="10800000" flipV="1">
            <a:off x="5760707" y="3111199"/>
            <a:ext cx="1737342" cy="214658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783111" y="4754866"/>
            <a:ext cx="17373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2834659" y="5440658"/>
            <a:ext cx="1737341"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0" name="Text Box 72"/>
          <p:cNvSpPr txBox="1">
            <a:spLocks noChangeArrowheads="1"/>
          </p:cNvSpPr>
          <p:nvPr/>
        </p:nvSpPr>
        <p:spPr bwMode="auto">
          <a:xfrm>
            <a:off x="6035024" y="3886195"/>
            <a:ext cx="1270000" cy="58477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PC -HV Supply</a:t>
            </a:r>
            <a:endParaRPr lang="en-US" sz="1600" b="1" u="sng" dirty="0" smtClean="0">
              <a:latin typeface="Arial" pitchFamily="34" charset="0"/>
              <a:cs typeface="Arial" pitchFamily="34" charset="0"/>
            </a:endParaRPr>
          </a:p>
        </p:txBody>
      </p:sp>
      <p:cxnSp>
        <p:nvCxnSpPr>
          <p:cNvPr id="221" name="Elbow Connector 220"/>
          <p:cNvCxnSpPr/>
          <p:nvPr/>
        </p:nvCxnSpPr>
        <p:spPr>
          <a:xfrm>
            <a:off x="3108976" y="3886195"/>
            <a:ext cx="2926048" cy="274317"/>
          </a:xfrm>
          <a:prstGeom prst="bentConnector3">
            <a:avLst>
              <a:gd name="adj1" fmla="val 148"/>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Elbow Connector 226"/>
          <p:cNvCxnSpPr/>
          <p:nvPr/>
        </p:nvCxnSpPr>
        <p:spPr>
          <a:xfrm flipV="1">
            <a:off x="3291854" y="3520441"/>
            <a:ext cx="2746996" cy="54863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5400000">
            <a:off x="3200415" y="3977634"/>
            <a:ext cx="182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5400000">
            <a:off x="2057427" y="4663427"/>
            <a:ext cx="15544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1508793" y="4846305"/>
            <a:ext cx="19202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2651781" y="5623536"/>
            <a:ext cx="1920219"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2468903" y="5806414"/>
            <a:ext cx="210309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9" name="Line 67"/>
          <p:cNvSpPr>
            <a:spLocks noChangeShapeType="1"/>
          </p:cNvSpPr>
          <p:nvPr/>
        </p:nvSpPr>
        <p:spPr bwMode="auto">
          <a:xfrm>
            <a:off x="5852145" y="5440658"/>
            <a:ext cx="457195" cy="0"/>
          </a:xfrm>
          <a:prstGeom prst="line">
            <a:avLst/>
          </a:prstGeom>
          <a:noFill/>
          <a:ln w="19050">
            <a:solidFill>
              <a:schemeClr val="tx1"/>
            </a:solidFill>
            <a:round/>
            <a:headEnd/>
            <a:tailEnd type="triangle" w="med" len="med"/>
          </a:ln>
        </p:spPr>
        <p:txBody>
          <a:bodyPr/>
          <a:lstStyle/>
          <a:p>
            <a:endParaRPr lang="en-US"/>
          </a:p>
        </p:txBody>
      </p:sp>
      <p:grpSp>
        <p:nvGrpSpPr>
          <p:cNvPr id="260" name="Group 259"/>
          <p:cNvGrpSpPr/>
          <p:nvPr/>
        </p:nvGrpSpPr>
        <p:grpSpPr>
          <a:xfrm>
            <a:off x="8046682" y="5495544"/>
            <a:ext cx="561975" cy="260350"/>
            <a:chOff x="8062913" y="5395913"/>
            <a:chExt cx="561975" cy="260350"/>
          </a:xfrm>
        </p:grpSpPr>
        <p:sp>
          <p:nvSpPr>
            <p:cNvPr id="2116" name="Rectangle 110"/>
            <p:cNvSpPr>
              <a:spLocks noChangeArrowheads="1"/>
            </p:cNvSpPr>
            <p:nvPr/>
          </p:nvSpPr>
          <p:spPr bwMode="auto">
            <a:xfrm>
              <a:off x="8153400" y="5395913"/>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17" name="Rectangle 118"/>
            <p:cNvSpPr>
              <a:spLocks noChangeArrowheads="1"/>
            </p:cNvSpPr>
            <p:nvPr/>
          </p:nvSpPr>
          <p:spPr bwMode="auto">
            <a:xfrm>
              <a:off x="8062913" y="5472113"/>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18" name="Rectangle 119"/>
            <p:cNvSpPr>
              <a:spLocks noChangeArrowheads="1"/>
            </p:cNvSpPr>
            <p:nvPr/>
          </p:nvSpPr>
          <p:spPr bwMode="auto">
            <a:xfrm>
              <a:off x="8534400" y="5480050"/>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70" name="Line 67"/>
          <p:cNvSpPr>
            <a:spLocks noChangeShapeType="1"/>
          </p:cNvSpPr>
          <p:nvPr/>
        </p:nvSpPr>
        <p:spPr bwMode="auto">
          <a:xfrm>
            <a:off x="5852146" y="5714975"/>
            <a:ext cx="457195" cy="0"/>
          </a:xfrm>
          <a:prstGeom prst="line">
            <a:avLst/>
          </a:prstGeom>
          <a:noFill/>
          <a:ln w="19050">
            <a:solidFill>
              <a:schemeClr val="tx1"/>
            </a:solidFill>
            <a:round/>
            <a:headEnd/>
            <a:tailEnd type="triangle" w="med" len="med"/>
          </a:ln>
        </p:spPr>
        <p:txBody>
          <a:bodyPr/>
          <a:lstStyle/>
          <a:p>
            <a:endParaRPr lang="en-US"/>
          </a:p>
        </p:txBody>
      </p:sp>
      <p:sp>
        <p:nvSpPr>
          <p:cNvPr id="271" name="Line 67"/>
          <p:cNvSpPr>
            <a:spLocks noChangeShapeType="1"/>
          </p:cNvSpPr>
          <p:nvPr/>
        </p:nvSpPr>
        <p:spPr bwMode="auto">
          <a:xfrm>
            <a:off x="5852146" y="5852160"/>
            <a:ext cx="457195" cy="0"/>
          </a:xfrm>
          <a:prstGeom prst="line">
            <a:avLst/>
          </a:prstGeom>
          <a:noFill/>
          <a:ln w="19050">
            <a:solidFill>
              <a:schemeClr val="tx1"/>
            </a:solidFill>
            <a:round/>
            <a:headEnd/>
            <a:tailEnd type="triangle" w="med" len="med"/>
          </a:ln>
        </p:spPr>
        <p:txBody>
          <a:bodyPr/>
          <a:lstStyle/>
          <a:p>
            <a:endParaRPr lang="en-US"/>
          </a:p>
        </p:txBody>
      </p:sp>
      <p:cxnSp>
        <p:nvCxnSpPr>
          <p:cNvPr id="296" name="Straight Connector 147"/>
          <p:cNvCxnSpPr>
            <a:cxnSpLocks noChangeShapeType="1"/>
          </p:cNvCxnSpPr>
          <p:nvPr/>
        </p:nvCxnSpPr>
        <p:spPr bwMode="auto">
          <a:xfrm rot="10800000">
            <a:off x="8046682" y="3840480"/>
            <a:ext cx="250150" cy="0"/>
          </a:xfrm>
          <a:prstGeom prst="line">
            <a:avLst/>
          </a:prstGeom>
          <a:noFill/>
          <a:ln w="19050" algn="ctr">
            <a:solidFill>
              <a:schemeClr val="tx1"/>
            </a:solidFill>
            <a:round/>
            <a:headEnd/>
            <a:tailEnd/>
          </a:ln>
        </p:spPr>
      </p:cxnSp>
      <p:cxnSp>
        <p:nvCxnSpPr>
          <p:cNvPr id="308" name="Straight Arrow Connector 307"/>
          <p:cNvCxnSpPr/>
          <p:nvPr/>
        </p:nvCxnSpPr>
        <p:spPr>
          <a:xfrm rot="5400000">
            <a:off x="-868620" y="3566157"/>
            <a:ext cx="2651731"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a:stCxn id="2078" idx="3"/>
            <a:endCxn id="2081" idx="1"/>
          </p:cNvCxnSpPr>
          <p:nvPr/>
        </p:nvCxnSpPr>
        <p:spPr>
          <a:xfrm>
            <a:off x="2468903" y="6220125"/>
            <a:ext cx="27431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endCxn id="2097" idx="0"/>
          </p:cNvCxnSpPr>
          <p:nvPr/>
        </p:nvCxnSpPr>
        <p:spPr>
          <a:xfrm rot="16200000" flipH="1">
            <a:off x="7406609" y="2057414"/>
            <a:ext cx="1645902" cy="1"/>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36" name="Group 235"/>
          <p:cNvGrpSpPr/>
          <p:nvPr/>
        </p:nvGrpSpPr>
        <p:grpSpPr>
          <a:xfrm>
            <a:off x="6126463" y="5212080"/>
            <a:ext cx="571500" cy="846138"/>
            <a:chOff x="6454775" y="5105400"/>
            <a:chExt cx="571500" cy="846138"/>
          </a:xfrm>
        </p:grpSpPr>
        <p:sp>
          <p:nvSpPr>
            <p:cNvPr id="2127" name="Rectangle 129"/>
            <p:cNvSpPr>
              <a:spLocks noChangeArrowheads="1"/>
            </p:cNvSpPr>
            <p:nvPr/>
          </p:nvSpPr>
          <p:spPr bwMode="auto">
            <a:xfrm>
              <a:off x="6554788" y="5105400"/>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28" name="Rectangle 130"/>
            <p:cNvSpPr>
              <a:spLocks noChangeArrowheads="1"/>
            </p:cNvSpPr>
            <p:nvPr/>
          </p:nvSpPr>
          <p:spPr bwMode="auto">
            <a:xfrm>
              <a:off x="6464300" y="5181600"/>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29" name="Rectangle 131"/>
            <p:cNvSpPr>
              <a:spLocks noChangeArrowheads="1"/>
            </p:cNvSpPr>
            <p:nvPr/>
          </p:nvSpPr>
          <p:spPr bwMode="auto">
            <a:xfrm>
              <a:off x="6935788" y="5189538"/>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0" name="Rectangle 132"/>
            <p:cNvSpPr>
              <a:spLocks noChangeArrowheads="1"/>
            </p:cNvSpPr>
            <p:nvPr/>
          </p:nvSpPr>
          <p:spPr bwMode="auto">
            <a:xfrm>
              <a:off x="6545263" y="5395913"/>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31" name="Rectangle 133"/>
            <p:cNvSpPr>
              <a:spLocks noChangeArrowheads="1"/>
            </p:cNvSpPr>
            <p:nvPr/>
          </p:nvSpPr>
          <p:spPr bwMode="auto">
            <a:xfrm>
              <a:off x="6454775" y="5472113"/>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2" name="Rectangle 134"/>
            <p:cNvSpPr>
              <a:spLocks noChangeArrowheads="1"/>
            </p:cNvSpPr>
            <p:nvPr/>
          </p:nvSpPr>
          <p:spPr bwMode="auto">
            <a:xfrm>
              <a:off x="6926263" y="5480050"/>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3" name="Rectangle 135"/>
            <p:cNvSpPr>
              <a:spLocks noChangeArrowheads="1"/>
            </p:cNvSpPr>
            <p:nvPr/>
          </p:nvSpPr>
          <p:spPr bwMode="auto">
            <a:xfrm>
              <a:off x="6545263" y="5691188"/>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34" name="Rectangle 136"/>
            <p:cNvSpPr>
              <a:spLocks noChangeArrowheads="1"/>
            </p:cNvSpPr>
            <p:nvPr/>
          </p:nvSpPr>
          <p:spPr bwMode="auto">
            <a:xfrm>
              <a:off x="6454775" y="5767388"/>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5" name="Rectangle 137"/>
            <p:cNvSpPr>
              <a:spLocks noChangeArrowheads="1"/>
            </p:cNvSpPr>
            <p:nvPr/>
          </p:nvSpPr>
          <p:spPr bwMode="auto">
            <a:xfrm>
              <a:off x="6926263" y="5775325"/>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grpSp>
      <p:cxnSp>
        <p:nvCxnSpPr>
          <p:cNvPr id="325" name="Straight Arrow Connector 324"/>
          <p:cNvCxnSpPr/>
          <p:nvPr/>
        </p:nvCxnSpPr>
        <p:spPr>
          <a:xfrm rot="5400000">
            <a:off x="-228548" y="3291842"/>
            <a:ext cx="2103100"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976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9"/>
          <p:cNvSpPr>
            <a:spLocks noChangeArrowheads="1"/>
          </p:cNvSpPr>
          <p:nvPr/>
        </p:nvSpPr>
        <p:spPr bwMode="auto">
          <a:xfrm>
            <a:off x="4756150" y="1035050"/>
            <a:ext cx="2301875"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Isolation Transformer</a:t>
            </a:r>
            <a:endParaRPr lang="en-US" sz="1600" b="1" dirty="0">
              <a:latin typeface="Arial" pitchFamily="34" charset="0"/>
              <a:cs typeface="Arial" pitchFamily="34" charset="0"/>
            </a:endParaRPr>
          </a:p>
        </p:txBody>
      </p:sp>
      <p:pic>
        <p:nvPicPr>
          <p:cNvPr id="5121" name="Picture 1" descr="PIC_0011.JPEG"/>
          <p:cNvPicPr>
            <a:picLocks noChangeAspect="1" noChangeArrowheads="1"/>
          </p:cNvPicPr>
          <p:nvPr/>
        </p:nvPicPr>
        <p:blipFill>
          <a:blip r:embed="rId2" cstate="print"/>
          <a:srcRect/>
          <a:stretch>
            <a:fillRect/>
          </a:stretch>
        </p:blipFill>
        <p:spPr bwMode="auto">
          <a:xfrm rot="-5400000">
            <a:off x="-533400" y="800100"/>
            <a:ext cx="5486400" cy="4114800"/>
          </a:xfrm>
          <a:prstGeom prst="rect">
            <a:avLst/>
          </a:prstGeom>
          <a:noFill/>
        </p:spPr>
      </p:pic>
      <p:sp>
        <p:nvSpPr>
          <p:cNvPr id="5131"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descr="IMG_0595.jpg"/>
          <p:cNvPicPr>
            <a:picLocks noChangeAspect="1"/>
          </p:cNvPicPr>
          <p:nvPr/>
        </p:nvPicPr>
        <p:blipFill>
          <a:blip r:embed="rId3" cstate="print"/>
          <a:stretch>
            <a:fillRect/>
          </a:stretch>
        </p:blipFill>
        <p:spPr>
          <a:xfrm>
            <a:off x="5492750" y="3060700"/>
            <a:ext cx="3471710" cy="3657600"/>
          </a:xfrm>
          <a:prstGeom prst="rect">
            <a:avLst/>
          </a:prstGeom>
        </p:spPr>
      </p:pic>
      <p:cxnSp>
        <p:nvCxnSpPr>
          <p:cNvPr id="25" name="Straight Arrow Connector 24"/>
          <p:cNvCxnSpPr>
            <a:stCxn id="7" idx="1"/>
          </p:cNvCxnSpPr>
          <p:nvPr/>
        </p:nvCxnSpPr>
        <p:spPr>
          <a:xfrm rot="10800000" flipV="1">
            <a:off x="3282950" y="1204326"/>
            <a:ext cx="1473200" cy="13039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1" idx="1"/>
          </p:cNvCxnSpPr>
          <p:nvPr/>
        </p:nvCxnSpPr>
        <p:spPr>
          <a:xfrm rot="10800000" flipV="1">
            <a:off x="3651250" y="559802"/>
            <a:ext cx="1104900" cy="8435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139"/>
          <p:cNvSpPr>
            <a:spLocks noChangeArrowheads="1"/>
          </p:cNvSpPr>
          <p:nvPr/>
        </p:nvSpPr>
        <p:spPr bwMode="auto">
          <a:xfrm>
            <a:off x="4756150" y="390525"/>
            <a:ext cx="1381124"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Fiber Cable</a:t>
            </a:r>
            <a:endParaRPr lang="en-US" sz="1600" b="1" dirty="0">
              <a:latin typeface="Arial" pitchFamily="34" charset="0"/>
              <a:cs typeface="Arial" pitchFamily="34" charset="0"/>
            </a:endParaRPr>
          </a:p>
        </p:txBody>
      </p:sp>
      <p:cxnSp>
        <p:nvCxnSpPr>
          <p:cNvPr id="38" name="Straight Arrow Connector 37"/>
          <p:cNvCxnSpPr>
            <a:stCxn id="40" idx="1"/>
          </p:cNvCxnSpPr>
          <p:nvPr/>
        </p:nvCxnSpPr>
        <p:spPr>
          <a:xfrm rot="10800000" flipV="1">
            <a:off x="2638426" y="2677526"/>
            <a:ext cx="2117725" cy="16722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139"/>
          <p:cNvSpPr>
            <a:spLocks noChangeArrowheads="1"/>
          </p:cNvSpPr>
          <p:nvPr/>
        </p:nvSpPr>
        <p:spPr bwMode="auto">
          <a:xfrm>
            <a:off x="4756150" y="2508250"/>
            <a:ext cx="1381125"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Ground Rod</a:t>
            </a:r>
            <a:endParaRPr lang="en-US" sz="1600" b="1" dirty="0">
              <a:latin typeface="Arial" pitchFamily="34" charset="0"/>
              <a:cs typeface="Arial" pitchFamily="34" charset="0"/>
            </a:endParaRPr>
          </a:p>
        </p:txBody>
      </p:sp>
      <p:cxnSp>
        <p:nvCxnSpPr>
          <p:cNvPr id="43" name="Straight Arrow Connector 42"/>
          <p:cNvCxnSpPr>
            <a:stCxn id="48" idx="1"/>
          </p:cNvCxnSpPr>
          <p:nvPr/>
        </p:nvCxnSpPr>
        <p:spPr>
          <a:xfrm rot="10800000" flipV="1">
            <a:off x="3835400" y="1971963"/>
            <a:ext cx="920750" cy="812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139"/>
          <p:cNvSpPr>
            <a:spLocks noChangeArrowheads="1"/>
          </p:cNvSpPr>
          <p:nvPr/>
        </p:nvSpPr>
        <p:spPr bwMode="auto">
          <a:xfrm>
            <a:off x="4756150" y="1679575"/>
            <a:ext cx="1933575" cy="584775"/>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Power Cable with Ground Pin Cut</a:t>
            </a:r>
            <a:endParaRPr lang="en-US" sz="1600" b="1" dirty="0">
              <a:latin typeface="Arial" pitchFamily="34" charset="0"/>
              <a:cs typeface="Arial" pitchFamily="34" charset="0"/>
            </a:endParaRPr>
          </a:p>
        </p:txBody>
      </p:sp>
      <p:cxnSp>
        <p:nvCxnSpPr>
          <p:cNvPr id="53" name="Straight Arrow Connector 52"/>
          <p:cNvCxnSpPr>
            <a:stCxn id="55" idx="3"/>
          </p:cNvCxnSpPr>
          <p:nvPr/>
        </p:nvCxnSpPr>
        <p:spPr>
          <a:xfrm flipV="1">
            <a:off x="4848225" y="5178425"/>
            <a:ext cx="3683000" cy="9369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139"/>
          <p:cNvSpPr>
            <a:spLocks noChangeArrowheads="1"/>
          </p:cNvSpPr>
          <p:nvPr/>
        </p:nvSpPr>
        <p:spPr bwMode="auto">
          <a:xfrm>
            <a:off x="3467100" y="5822950"/>
            <a:ext cx="1381125" cy="584775"/>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Floating VME Crate</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132754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logo.jpg"/>
          <p:cNvPicPr>
            <a:picLocks noChangeAspect="1"/>
          </p:cNvPicPr>
          <p:nvPr/>
        </p:nvPicPr>
        <p:blipFill>
          <a:blip r:embed="rId2" cstate="print"/>
          <a:stretch>
            <a:fillRect/>
          </a:stretch>
        </p:blipFill>
        <p:spPr>
          <a:xfrm>
            <a:off x="2468903" y="960147"/>
            <a:ext cx="6111350" cy="4572000"/>
          </a:xfrm>
          <a:prstGeom prst="rect">
            <a:avLst/>
          </a:prstGeom>
        </p:spPr>
      </p:pic>
      <p:sp>
        <p:nvSpPr>
          <p:cNvPr id="5" name="Rectangle 139"/>
          <p:cNvSpPr>
            <a:spLocks noChangeArrowheads="1"/>
          </p:cNvSpPr>
          <p:nvPr/>
        </p:nvSpPr>
        <p:spPr bwMode="auto">
          <a:xfrm>
            <a:off x="1371635" y="2331732"/>
            <a:ext cx="1005829" cy="584775"/>
          </a:xfrm>
          <a:prstGeom prst="rect">
            <a:avLst/>
          </a:prstGeom>
          <a:noFill/>
          <a:ln w="9525">
            <a:noFill/>
            <a:miter lim="800000"/>
            <a:headEnd/>
            <a:tailEnd/>
          </a:ln>
        </p:spPr>
        <p:txBody>
          <a:bodyPr wrap="square">
            <a:spAutoFit/>
          </a:bodyPr>
          <a:lstStyle/>
          <a:p>
            <a:pPr algn="ctr"/>
            <a:r>
              <a:rPr lang="en-US" sz="1600" b="1" dirty="0" smtClean="0">
                <a:solidFill>
                  <a:schemeClr val="accent5"/>
                </a:solidFill>
                <a:latin typeface="Arial" pitchFamily="34" charset="0"/>
                <a:cs typeface="Arial" pitchFamily="34" charset="0"/>
              </a:rPr>
              <a:t>Helicity Flip</a:t>
            </a:r>
            <a:endParaRPr lang="en-US" sz="1600" b="1" dirty="0">
              <a:solidFill>
                <a:schemeClr val="accent5"/>
              </a:solidFill>
              <a:latin typeface="Arial" pitchFamily="34" charset="0"/>
              <a:cs typeface="Arial" pitchFamily="34" charset="0"/>
            </a:endParaRPr>
          </a:p>
        </p:txBody>
      </p:sp>
      <p:sp>
        <p:nvSpPr>
          <p:cNvPr id="6" name="Rectangle 139"/>
          <p:cNvSpPr>
            <a:spLocks noChangeArrowheads="1"/>
          </p:cNvSpPr>
          <p:nvPr/>
        </p:nvSpPr>
        <p:spPr bwMode="auto">
          <a:xfrm>
            <a:off x="1280196" y="3429000"/>
            <a:ext cx="1097268" cy="584775"/>
          </a:xfrm>
          <a:prstGeom prst="rect">
            <a:avLst/>
          </a:prstGeom>
          <a:noFill/>
          <a:ln w="9525">
            <a:noFill/>
            <a:miter lim="800000"/>
            <a:headEnd/>
            <a:tailEnd/>
          </a:ln>
        </p:spPr>
        <p:txBody>
          <a:bodyPr wrap="square">
            <a:spAutoFit/>
          </a:bodyPr>
          <a:lstStyle/>
          <a:p>
            <a:pPr algn="ctr"/>
            <a:r>
              <a:rPr lang="en-US" sz="1600" b="1" dirty="0" smtClean="0">
                <a:solidFill>
                  <a:srgbClr val="AF018A"/>
                </a:solidFill>
                <a:latin typeface="Arial" pitchFamily="34" charset="0"/>
                <a:cs typeface="Arial" pitchFamily="34" charset="0"/>
              </a:rPr>
              <a:t>nHelicity Flip</a:t>
            </a:r>
            <a:endParaRPr lang="en-US" sz="1600" b="1" dirty="0">
              <a:solidFill>
                <a:srgbClr val="AF018A"/>
              </a:solidFill>
              <a:latin typeface="Arial" pitchFamily="34" charset="0"/>
              <a:cs typeface="Arial" pitchFamily="34" charset="0"/>
            </a:endParaRPr>
          </a:p>
        </p:txBody>
      </p:sp>
      <p:sp>
        <p:nvSpPr>
          <p:cNvPr id="7" name="Rectangle 139"/>
          <p:cNvSpPr>
            <a:spLocks noChangeArrowheads="1"/>
          </p:cNvSpPr>
          <p:nvPr/>
        </p:nvSpPr>
        <p:spPr bwMode="auto">
          <a:xfrm>
            <a:off x="1371635" y="4251951"/>
            <a:ext cx="1005829" cy="584775"/>
          </a:xfrm>
          <a:prstGeom prst="rect">
            <a:avLst/>
          </a:prstGeom>
          <a:noFill/>
          <a:ln w="9525">
            <a:noFill/>
            <a:miter lim="800000"/>
            <a:headEnd/>
            <a:tailEnd/>
          </a:ln>
        </p:spPr>
        <p:txBody>
          <a:bodyPr wrap="square">
            <a:spAutoFit/>
          </a:bodyPr>
          <a:lstStyle/>
          <a:p>
            <a:pPr algn="ctr"/>
            <a:r>
              <a:rPr lang="en-US" sz="1600" b="1" dirty="0" smtClean="0">
                <a:solidFill>
                  <a:srgbClr val="00B050"/>
                </a:solidFill>
                <a:latin typeface="Arial" pitchFamily="34" charset="0"/>
                <a:cs typeface="Arial" pitchFamily="34" charset="0"/>
              </a:rPr>
              <a:t>Delayed Helicity</a:t>
            </a:r>
            <a:endParaRPr lang="en-US" sz="1600" b="1" dirty="0">
              <a:solidFill>
                <a:srgbClr val="00B050"/>
              </a:solidFill>
              <a:latin typeface="Arial" pitchFamily="34" charset="0"/>
              <a:cs typeface="Arial" pitchFamily="34" charset="0"/>
            </a:endParaRPr>
          </a:p>
        </p:txBody>
      </p:sp>
      <p:sp>
        <p:nvSpPr>
          <p:cNvPr id="8" name="Rectangle 139"/>
          <p:cNvSpPr>
            <a:spLocks noChangeArrowheads="1"/>
          </p:cNvSpPr>
          <p:nvPr/>
        </p:nvSpPr>
        <p:spPr bwMode="auto">
          <a:xfrm>
            <a:off x="1371635" y="1325903"/>
            <a:ext cx="1005829"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75000"/>
                  </a:schemeClr>
                </a:solidFill>
                <a:latin typeface="Arial" pitchFamily="34" charset="0"/>
                <a:cs typeface="Arial" pitchFamily="34" charset="0"/>
              </a:rPr>
              <a:t>T_Settle</a:t>
            </a:r>
            <a:endParaRPr lang="en-US" sz="1600" b="1" dirty="0">
              <a:solidFill>
                <a:schemeClr val="accent6">
                  <a:lumMod val="75000"/>
                </a:schemeClr>
              </a:solidFill>
              <a:latin typeface="Arial" pitchFamily="34" charset="0"/>
              <a:cs typeface="Arial" pitchFamily="34" charset="0"/>
            </a:endParaRPr>
          </a:p>
        </p:txBody>
      </p:sp>
      <p:cxnSp>
        <p:nvCxnSpPr>
          <p:cNvPr id="10" name="Straight Arrow Connector 9"/>
          <p:cNvCxnSpPr/>
          <p:nvPr/>
        </p:nvCxnSpPr>
        <p:spPr>
          <a:xfrm rot="16200000" flipH="1">
            <a:off x="5029196" y="2423170"/>
            <a:ext cx="1737338" cy="1554462"/>
          </a:xfrm>
          <a:prstGeom prst="straightConnector1">
            <a:avLst/>
          </a:prstGeom>
          <a:ln>
            <a:solidFill>
              <a:srgbClr val="FF0000"/>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6" name="Rectangle 139"/>
          <p:cNvSpPr>
            <a:spLocks noChangeArrowheads="1"/>
          </p:cNvSpPr>
          <p:nvPr/>
        </p:nvSpPr>
        <p:spPr bwMode="auto">
          <a:xfrm>
            <a:off x="5120634" y="3090446"/>
            <a:ext cx="1463024" cy="338554"/>
          </a:xfrm>
          <a:prstGeom prst="rect">
            <a:avLst/>
          </a:prstGeom>
          <a:solidFill>
            <a:schemeClr val="bg1"/>
          </a:solidFill>
          <a:ln w="9525">
            <a:noFill/>
            <a:miter lim="800000"/>
            <a:headEnd/>
            <a:tailEnd/>
          </a:ln>
        </p:spPr>
        <p:txBody>
          <a:bodyPr wrap="square">
            <a:spAutoFit/>
          </a:bodyPr>
          <a:lstStyle/>
          <a:p>
            <a:pPr algn="ctr"/>
            <a:r>
              <a:rPr lang="en-US" sz="1600" dirty="0" smtClean="0">
                <a:solidFill>
                  <a:srgbClr val="FF0000"/>
                </a:solidFill>
                <a:latin typeface="Arial" pitchFamily="34" charset="0"/>
                <a:cs typeface="Arial" pitchFamily="34" charset="0"/>
              </a:rPr>
              <a:t>8– flips delay</a:t>
            </a:r>
            <a:endParaRPr lang="en-US" sz="1600" dirty="0">
              <a:solidFill>
                <a:srgbClr val="FF0000"/>
              </a:solidFill>
              <a:latin typeface="Arial" pitchFamily="34" charset="0"/>
              <a:cs typeface="Arial" pitchFamily="34" charset="0"/>
            </a:endParaRPr>
          </a:p>
        </p:txBody>
      </p:sp>
      <p:cxnSp>
        <p:nvCxnSpPr>
          <p:cNvPr id="11" name="Straight Connector 10"/>
          <p:cNvCxnSpPr/>
          <p:nvPr/>
        </p:nvCxnSpPr>
        <p:spPr>
          <a:xfrm>
            <a:off x="5120634" y="3429000"/>
            <a:ext cx="1463024" cy="0"/>
          </a:xfrm>
          <a:prstGeom prst="line">
            <a:avLst/>
          </a:prstGeom>
          <a:ln w="19050">
            <a:solidFill>
              <a:srgbClr val="FF0000"/>
            </a:solidFill>
            <a:prstDash val="dash"/>
            <a:headEnd type="arrow"/>
            <a:tailEnd type="arrow"/>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rot="5400000">
            <a:off x="6492219" y="3429000"/>
            <a:ext cx="1828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029195" y="3429000"/>
            <a:ext cx="1828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84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0" y="922323"/>
            <a:ext cx="9144000" cy="5935677"/>
          </a:xfrm>
        </p:spPr>
        <p:txBody>
          <a:bodyPr/>
          <a:lstStyle/>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514350" indent="-514350" eaLnBrk="0" hangingPunct="0">
              <a:buClrTx/>
              <a:buFont typeface="Arial" pitchFamily="34" charset="0"/>
              <a:buChar char="•"/>
              <a:defRPr/>
            </a:pPr>
            <a:r>
              <a:rPr lang="en-US" dirty="0" smtClean="0"/>
              <a:t>Under Parity Reversal, Right-handed electron becomes Left-handed electron (Helicity Reversal)</a:t>
            </a:r>
          </a:p>
          <a:p>
            <a:pPr marL="0" indent="0" eaLnBrk="0" hangingPunct="0">
              <a:buClrTx/>
              <a:buNone/>
              <a:defRPr/>
            </a:pPr>
            <a:endParaRPr lang="en-US" dirty="0" smtClean="0"/>
          </a:p>
          <a:p>
            <a:pPr marL="914400" lvl="1" indent="-514350" eaLnBrk="0" hangingPunct="0">
              <a:buClrTx/>
              <a:buFont typeface="Wingdings" pitchFamily="2" charset="2"/>
              <a:buChar char="Ø"/>
              <a:defRPr/>
            </a:pPr>
            <a:r>
              <a:rPr lang="en-US" sz="1800" dirty="0" smtClean="0"/>
              <a:t>Changing electron’s spin direction (Helicity Reversal) is equivalent to Parity Reversal</a:t>
            </a:r>
          </a:p>
        </p:txBody>
      </p:sp>
      <p:sp>
        <p:nvSpPr>
          <p:cNvPr id="11" name="Curved Down Arrow 10"/>
          <p:cNvSpPr/>
          <p:nvPr/>
        </p:nvSpPr>
        <p:spPr bwMode="auto">
          <a:xfrm>
            <a:off x="2168769" y="1746739"/>
            <a:ext cx="1216152" cy="731520"/>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Right Arrow 9"/>
          <p:cNvSpPr/>
          <p:nvPr/>
        </p:nvSpPr>
        <p:spPr bwMode="auto">
          <a:xfrm>
            <a:off x="1359877" y="2110154"/>
            <a:ext cx="1606062" cy="152401"/>
          </a:xfrm>
          <a:prstGeom prst="righ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US" sz="4000" dirty="0" smtClean="0"/>
              <a:t>Parity Reversal</a:t>
            </a:r>
            <a:endParaRPr lang="en-US" sz="4000" dirty="0"/>
          </a:p>
        </p:txBody>
      </p:sp>
      <p:cxnSp>
        <p:nvCxnSpPr>
          <p:cNvPr id="13" name="Straight Connector 12"/>
          <p:cNvCxnSpPr/>
          <p:nvPr/>
        </p:nvCxnSpPr>
        <p:spPr bwMode="auto">
          <a:xfrm>
            <a:off x="4472197" y="1143895"/>
            <a:ext cx="0" cy="24140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ight Arrow 15"/>
          <p:cNvSpPr/>
          <p:nvPr/>
        </p:nvSpPr>
        <p:spPr bwMode="auto">
          <a:xfrm flipH="1">
            <a:off x="6271845" y="2121878"/>
            <a:ext cx="1465384" cy="152400"/>
          </a:xfrm>
          <a:prstGeom prst="righ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Curved Down Arrow 16"/>
          <p:cNvSpPr/>
          <p:nvPr/>
        </p:nvSpPr>
        <p:spPr bwMode="auto">
          <a:xfrm>
            <a:off x="6013937" y="1781908"/>
            <a:ext cx="1216152" cy="731520"/>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 name="Text Placeholder 2"/>
          <p:cNvSpPr txBox="1">
            <a:spLocks/>
          </p:cNvSpPr>
          <p:nvPr/>
        </p:nvSpPr>
        <p:spPr bwMode="auto">
          <a:xfrm>
            <a:off x="586153" y="3557953"/>
            <a:ext cx="2028092" cy="521677"/>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Right-handed Electron</a:t>
            </a:r>
          </a:p>
          <a:p>
            <a:pPr marL="342900" indent="-342900" algn="ctr" eaLnBrk="0" hangingPunct="0">
              <a:spcBef>
                <a:spcPct val="20000"/>
              </a:spcBef>
              <a:defRPr/>
            </a:pPr>
            <a:r>
              <a:rPr lang="en-US" sz="1200" b="1" kern="0" dirty="0" smtClean="0">
                <a:latin typeface="+mn-lt"/>
              </a:rPr>
              <a:t> (+Helicity) </a:t>
            </a:r>
          </a:p>
          <a:p>
            <a:pPr marL="342900" indent="-342900" algn="ctr" eaLnBrk="0" hangingPunct="0">
              <a:spcBef>
                <a:spcPct val="20000"/>
              </a:spcBef>
              <a:defRPr/>
            </a:pPr>
            <a:endParaRPr lang="en-US" sz="1400" b="1" kern="0" dirty="0">
              <a:latin typeface="+mn-lt"/>
            </a:endParaRPr>
          </a:p>
        </p:txBody>
      </p:sp>
      <p:sp>
        <p:nvSpPr>
          <p:cNvPr id="20" name="Text Placeholder 2"/>
          <p:cNvSpPr txBox="1">
            <a:spLocks/>
          </p:cNvSpPr>
          <p:nvPr/>
        </p:nvSpPr>
        <p:spPr bwMode="auto">
          <a:xfrm>
            <a:off x="6646986" y="3534507"/>
            <a:ext cx="1969476" cy="521677"/>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Left-handed Electron</a:t>
            </a:r>
          </a:p>
          <a:p>
            <a:pPr marL="342900" indent="-342900" algn="ctr" eaLnBrk="0" hangingPunct="0">
              <a:spcBef>
                <a:spcPct val="20000"/>
              </a:spcBef>
              <a:defRPr/>
            </a:pPr>
            <a:r>
              <a:rPr lang="en-US" sz="1200" b="1" kern="0" dirty="0" smtClean="0">
                <a:latin typeface="+mn-lt"/>
              </a:rPr>
              <a:t> (–Helicity) </a:t>
            </a:r>
          </a:p>
          <a:p>
            <a:pPr marL="342900" indent="-342900" algn="ctr" eaLnBrk="0" hangingPunct="0">
              <a:spcBef>
                <a:spcPct val="20000"/>
              </a:spcBef>
              <a:defRPr/>
            </a:pPr>
            <a:endParaRPr lang="en-US" sz="1400" b="1" kern="0" dirty="0">
              <a:latin typeface="+mn-lt"/>
            </a:endParaRPr>
          </a:p>
        </p:txBody>
      </p:sp>
      <p:sp>
        <p:nvSpPr>
          <p:cNvPr id="21" name="Text Placeholder 2"/>
          <p:cNvSpPr txBox="1">
            <a:spLocks/>
          </p:cNvSpPr>
          <p:nvPr/>
        </p:nvSpPr>
        <p:spPr bwMode="auto">
          <a:xfrm>
            <a:off x="2450122" y="1365740"/>
            <a:ext cx="621324" cy="287215"/>
          </a:xfrm>
          <a:prstGeom prst="rect">
            <a:avLst/>
          </a:prstGeom>
          <a:solidFill>
            <a:srgbClr val="FF0000"/>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Spin</a:t>
            </a:r>
          </a:p>
          <a:p>
            <a:pPr marL="342900" indent="-342900" algn="ctr" eaLnBrk="0" hangingPunct="0">
              <a:spcBef>
                <a:spcPct val="20000"/>
              </a:spcBef>
              <a:defRPr/>
            </a:pPr>
            <a:endParaRPr lang="en-US" sz="1400" b="1" kern="0" dirty="0">
              <a:latin typeface="+mn-lt"/>
            </a:endParaRPr>
          </a:p>
        </p:txBody>
      </p:sp>
      <p:sp>
        <p:nvSpPr>
          <p:cNvPr id="22" name="Text Placeholder 2"/>
          <p:cNvSpPr txBox="1">
            <a:spLocks/>
          </p:cNvSpPr>
          <p:nvPr/>
        </p:nvSpPr>
        <p:spPr bwMode="auto">
          <a:xfrm>
            <a:off x="1863968" y="2350478"/>
            <a:ext cx="1113693" cy="298937"/>
          </a:xfrm>
          <a:prstGeom prst="rect">
            <a:avLst/>
          </a:prstGeom>
          <a:solidFill>
            <a:srgbClr val="92D050"/>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Momentum</a:t>
            </a:r>
          </a:p>
          <a:p>
            <a:pPr marL="342900" indent="-342900" algn="ctr" eaLnBrk="0" hangingPunct="0">
              <a:spcBef>
                <a:spcPct val="20000"/>
              </a:spcBef>
              <a:defRPr/>
            </a:pPr>
            <a:endParaRPr lang="en-US" sz="1400" b="1" kern="0" dirty="0">
              <a:latin typeface="+mn-lt"/>
            </a:endParaRPr>
          </a:p>
        </p:txBody>
      </p:sp>
      <p:sp>
        <p:nvSpPr>
          <p:cNvPr id="24" name="Oval 23"/>
          <p:cNvSpPr/>
          <p:nvPr/>
        </p:nvSpPr>
        <p:spPr bwMode="auto">
          <a:xfrm>
            <a:off x="7620000" y="2063261"/>
            <a:ext cx="281355" cy="2836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6" name="Oval 25"/>
          <p:cNvSpPr/>
          <p:nvPr/>
        </p:nvSpPr>
        <p:spPr bwMode="auto">
          <a:xfrm>
            <a:off x="1207477" y="2028091"/>
            <a:ext cx="281355" cy="2836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7" name="Text Placeholder 2"/>
          <p:cNvSpPr txBox="1">
            <a:spLocks/>
          </p:cNvSpPr>
          <p:nvPr/>
        </p:nvSpPr>
        <p:spPr bwMode="auto">
          <a:xfrm>
            <a:off x="820616" y="1652953"/>
            <a:ext cx="820616" cy="246186"/>
          </a:xfrm>
          <a:prstGeom prst="rect">
            <a:avLst/>
          </a:prstGeom>
          <a:solidFill>
            <a:schemeClr val="accent1"/>
          </a:solidFill>
          <a:ln w="9525">
            <a:solidFill>
              <a:srgbClr val="CCECFF"/>
            </a:solidFill>
            <a:miter lim="800000"/>
            <a:headEnd/>
            <a:tailEnd/>
          </a:ln>
        </p:spPr>
        <p:txBody>
          <a:bodyPr/>
          <a:lstStyle/>
          <a:p>
            <a:pPr marL="342900" indent="-342900" algn="ctr" eaLnBrk="0" hangingPunct="0">
              <a:spcBef>
                <a:spcPct val="20000"/>
              </a:spcBef>
              <a:defRPr/>
            </a:pPr>
            <a:r>
              <a:rPr lang="en-US" sz="1200" b="1" kern="0" dirty="0" smtClean="0">
                <a:latin typeface="+mn-lt"/>
              </a:rPr>
              <a:t>Electron</a:t>
            </a:r>
          </a:p>
          <a:p>
            <a:pPr marL="342900" indent="-342900" algn="ctr" eaLnBrk="0" hangingPunct="0">
              <a:spcBef>
                <a:spcPct val="20000"/>
              </a:spcBef>
              <a:defRPr/>
            </a:pPr>
            <a:endParaRPr lang="en-US" sz="1400" b="1" kern="0" dirty="0">
              <a:latin typeface="+mn-lt"/>
            </a:endParaRPr>
          </a:p>
        </p:txBody>
      </p:sp>
      <p:sp>
        <p:nvSpPr>
          <p:cNvPr id="28" name="Text Placeholder 2"/>
          <p:cNvSpPr txBox="1">
            <a:spLocks/>
          </p:cNvSpPr>
          <p:nvPr/>
        </p:nvSpPr>
        <p:spPr bwMode="auto">
          <a:xfrm>
            <a:off x="4097216" y="3620529"/>
            <a:ext cx="738553" cy="269632"/>
          </a:xfrm>
          <a:prstGeom prst="rect">
            <a:avLst/>
          </a:prstGeom>
          <a:no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Mirror</a:t>
            </a:r>
          </a:p>
          <a:p>
            <a:pPr marL="342900" indent="-342900" algn="ctr" eaLnBrk="0" hangingPunct="0">
              <a:spcBef>
                <a:spcPct val="20000"/>
              </a:spcBef>
              <a:defRPr/>
            </a:pPr>
            <a:endParaRPr lang="en-US" sz="1400" b="1" kern="0" dirty="0">
              <a:latin typeface="+mn-lt"/>
            </a:endParaRPr>
          </a:p>
        </p:txBody>
      </p:sp>
      <p:pic>
        <p:nvPicPr>
          <p:cNvPr id="29" name="Picture 67"/>
          <p:cNvPicPr>
            <a:picLocks noChangeAspect="1" noChangeArrowheads="1"/>
          </p:cNvPicPr>
          <p:nvPr/>
        </p:nvPicPr>
        <p:blipFill>
          <a:blip r:embed="rId2" cstate="print"/>
          <a:srcRect/>
          <a:stretch>
            <a:fillRect/>
          </a:stretch>
        </p:blipFill>
        <p:spPr bwMode="auto">
          <a:xfrm>
            <a:off x="615462" y="2743200"/>
            <a:ext cx="1504950" cy="714375"/>
          </a:xfrm>
          <a:prstGeom prst="rect">
            <a:avLst/>
          </a:prstGeom>
          <a:noFill/>
        </p:spPr>
      </p:pic>
      <p:pic>
        <p:nvPicPr>
          <p:cNvPr id="30" name="Picture 72"/>
          <p:cNvPicPr>
            <a:picLocks noChangeAspect="1" noChangeArrowheads="1"/>
          </p:cNvPicPr>
          <p:nvPr/>
        </p:nvPicPr>
        <p:blipFill>
          <a:blip r:embed="rId3" cstate="print"/>
          <a:srcRect/>
          <a:stretch>
            <a:fillRect/>
          </a:stretch>
        </p:blipFill>
        <p:spPr bwMode="auto">
          <a:xfrm>
            <a:off x="7080739" y="2743200"/>
            <a:ext cx="1504950" cy="714375"/>
          </a:xfrm>
          <a:prstGeom prst="rect">
            <a:avLst/>
          </a:prstGeom>
          <a:noFill/>
        </p:spPr>
      </p:pic>
      <p:sp>
        <p:nvSpPr>
          <p:cNvPr id="3" name="Slide Number Placeholder 2"/>
          <p:cNvSpPr>
            <a:spLocks noGrp="1"/>
          </p:cNvSpPr>
          <p:nvPr>
            <p:ph type="sldNum" sz="quarter" idx="4"/>
          </p:nvPr>
        </p:nvSpPr>
        <p:spPr/>
        <p:txBody>
          <a:bodyPr/>
          <a:lstStyle/>
          <a:p>
            <a:fld id="{2170E7E5-D759-E44D-99F5-2114FE40D280}" type="slidenum">
              <a:rPr lang="en-US" smtClean="0"/>
              <a:pPr/>
              <a:t>3</a:t>
            </a:fld>
            <a:endParaRPr lang="en-US" dirty="0"/>
          </a:p>
        </p:txBody>
      </p:sp>
    </p:spTree>
    <p:extLst>
      <p:ext uri="{BB962C8B-B14F-4D97-AF65-F5344CB8AC3E}">
        <p14:creationId xmlns:p14="http://schemas.microsoft.com/office/powerpoint/2010/main" val="1851880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22323"/>
            <a:ext cx="9144000" cy="5935677"/>
          </a:xfrm>
        </p:spPr>
        <p:txBody>
          <a:bodyPr/>
          <a:lstStyle/>
          <a:p>
            <a:pPr>
              <a:buClrTx/>
              <a:buFont typeface="Wingdings" panose="05000000000000000000" pitchFamily="2" charset="2"/>
              <a:buChar char="Ø"/>
            </a:pPr>
            <a:r>
              <a:rPr lang="en-US" dirty="0" smtClean="0"/>
              <a:t>How to carry out a parity violation (PV) experiment:</a:t>
            </a:r>
          </a:p>
          <a:p>
            <a:pPr lvl="1">
              <a:lnSpc>
                <a:spcPct val="80000"/>
              </a:lnSpc>
              <a:buClrTx/>
            </a:pPr>
            <a:endParaRPr lang="en-US" sz="1800" dirty="0" smtClean="0"/>
          </a:p>
          <a:p>
            <a:pPr lvl="1">
              <a:lnSpc>
                <a:spcPct val="80000"/>
              </a:lnSpc>
              <a:buClrTx/>
            </a:pPr>
            <a:r>
              <a:rPr lang="en-US" sz="1800" dirty="0" smtClean="0"/>
              <a:t>Scatter longitudinally polarized electrons off un-polarized target (</a:t>
            </a:r>
            <a:r>
              <a:rPr lang="en-US" sz="1800" i="1" dirty="0" smtClean="0"/>
              <a:t>i.e.</a:t>
            </a:r>
            <a:r>
              <a:rPr lang="en-US" sz="1800" dirty="0" smtClean="0"/>
              <a:t>, hydrogen, deuterium, helium, lead)</a:t>
            </a:r>
          </a:p>
          <a:p>
            <a:pPr lvl="1">
              <a:lnSpc>
                <a:spcPct val="80000"/>
              </a:lnSpc>
              <a:buClrTx/>
            </a:pPr>
            <a:endParaRPr lang="en-US" sz="1800" dirty="0" smtClean="0"/>
          </a:p>
          <a:p>
            <a:pPr lvl="1">
              <a:lnSpc>
                <a:spcPct val="80000"/>
              </a:lnSpc>
              <a:buClrTx/>
            </a:pPr>
            <a:r>
              <a:rPr lang="en-US" sz="1800" dirty="0" smtClean="0"/>
              <a:t>Reverse beam helicity (±) with Pockels Cell, measure detected signals (D</a:t>
            </a:r>
            <a:r>
              <a:rPr lang="en-US" sz="1800" baseline="30000" dirty="0" smtClean="0"/>
              <a:t>±</a:t>
            </a:r>
            <a:r>
              <a:rPr lang="en-US" sz="1800" dirty="0" smtClean="0"/>
              <a:t>) and currents (I</a:t>
            </a:r>
            <a:r>
              <a:rPr lang="en-US" sz="1800" baseline="30000" dirty="0" smtClean="0"/>
              <a:t>±</a:t>
            </a:r>
            <a:r>
              <a:rPr lang="en-US" sz="1800" dirty="0" smtClean="0"/>
              <a:t>) per helicity, then calculate physics asymmetry (A </a:t>
            </a:r>
            <a:r>
              <a:rPr lang="en-US" sz="1800" baseline="-25000" dirty="0" smtClean="0"/>
              <a:t>physics</a:t>
            </a:r>
            <a:r>
              <a:rPr lang="en-US" sz="1800" dirty="0" smtClean="0"/>
              <a:t>):</a:t>
            </a:r>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r>
              <a:rPr lang="en-US" sz="1800" dirty="0" smtClean="0"/>
              <a:t>Repeat </a:t>
            </a:r>
            <a:r>
              <a:rPr lang="en-US" sz="1800" dirty="0"/>
              <a:t>m</a:t>
            </a:r>
            <a:r>
              <a:rPr lang="en-US" sz="1800" dirty="0" smtClean="0"/>
              <a:t>illions of measurements</a:t>
            </a:r>
          </a:p>
          <a:p>
            <a:pPr lvl="1">
              <a:lnSpc>
                <a:spcPct val="80000"/>
              </a:lnSpc>
              <a:buClrTx/>
            </a:pPr>
            <a:endParaRPr lang="en-US" sz="1800" dirty="0" smtClean="0"/>
          </a:p>
          <a:p>
            <a:pPr lvl="1">
              <a:lnSpc>
                <a:spcPct val="80000"/>
              </a:lnSpc>
              <a:buClrTx/>
            </a:pPr>
            <a:r>
              <a:rPr lang="en-US" sz="1800" dirty="0" smtClean="0"/>
              <a:t>Statistical distribution of these measurements is Gaussian: Mean is average asymmetry and error is width of Gaussian divided by square root of number of asymmetry measurements</a:t>
            </a:r>
          </a:p>
          <a:p>
            <a:pPr lvl="1">
              <a:lnSpc>
                <a:spcPct val="80000"/>
              </a:lnSpc>
              <a:buClrTx/>
            </a:pPr>
            <a:endParaRPr lang="en-US" dirty="0" smtClean="0"/>
          </a:p>
          <a:p>
            <a:pPr lvl="1">
              <a:lnSpc>
                <a:spcPct val="80000"/>
              </a:lnSpc>
              <a:buClrTx/>
            </a:pPr>
            <a:r>
              <a:rPr lang="en-US" sz="1800" dirty="0" smtClean="0"/>
              <a:t>Average asymmetry is very small (1 – </a:t>
            </a:r>
            <a:r>
              <a:rPr lang="en-US" sz="1800" dirty="0"/>
              <a:t>50 </a:t>
            </a:r>
            <a:r>
              <a:rPr lang="en-US" sz="1800" dirty="0" smtClean="0"/>
              <a:t>ppm</a:t>
            </a:r>
            <a:r>
              <a:rPr lang="en-US" sz="1800" dirty="0"/>
              <a:t>)</a:t>
            </a:r>
            <a:endParaRPr lang="en-US" sz="1800" dirty="0" smtClean="0"/>
          </a:p>
        </p:txBody>
      </p:sp>
      <p:graphicFrame>
        <p:nvGraphicFramePr>
          <p:cNvPr id="4098" name="Object 2"/>
          <p:cNvGraphicFramePr>
            <a:graphicFrameLocks noChangeAspect="1"/>
          </p:cNvGraphicFramePr>
          <p:nvPr>
            <p:extLst>
              <p:ext uri="{D42A27DB-BD31-4B8C-83A1-F6EECF244321}">
                <p14:modId xmlns:p14="http://schemas.microsoft.com/office/powerpoint/2010/main" val="2870483988"/>
              </p:ext>
            </p:extLst>
          </p:nvPr>
        </p:nvGraphicFramePr>
        <p:xfrm>
          <a:off x="1550988" y="3076575"/>
          <a:ext cx="4056062" cy="1430338"/>
        </p:xfrm>
        <a:graphic>
          <a:graphicData uri="http://schemas.openxmlformats.org/presentationml/2006/ole">
            <mc:AlternateContent xmlns:mc="http://schemas.openxmlformats.org/markup-compatibility/2006">
              <mc:Choice xmlns:v="urn:schemas-microsoft-com:vml" Requires="v">
                <p:oleObj spid="_x0000_s3240" name="Equation" r:id="rId3" imgW="1701720" imgH="787320" progId="Equation.3">
                  <p:embed/>
                </p:oleObj>
              </mc:Choice>
              <mc:Fallback>
                <p:oleObj name="Equation" r:id="rId3" imgW="1701720" imgH="787320" progId="Equation.3">
                  <p:embed/>
                  <p:pic>
                    <p:nvPicPr>
                      <p:cNvPr id="4098" name="Object 2"/>
                      <p:cNvPicPr>
                        <a:picLocks noChangeAspect="1" noChangeArrowheads="1"/>
                      </p:cNvPicPr>
                      <p:nvPr/>
                    </p:nvPicPr>
                    <p:blipFill>
                      <a:blip r:embed="rId4"/>
                      <a:srcRect/>
                      <a:stretch>
                        <a:fillRect/>
                      </a:stretch>
                    </p:blipFill>
                    <p:spPr bwMode="auto">
                      <a:xfrm>
                        <a:off x="1550988" y="3076575"/>
                        <a:ext cx="4056062" cy="1430338"/>
                      </a:xfrm>
                      <a:prstGeom prst="rect">
                        <a:avLst/>
                      </a:prstGeom>
                      <a:solidFill>
                        <a:schemeClr val="accent2">
                          <a:lumMod val="20000"/>
                          <a:lumOff val="80000"/>
                        </a:schemeClr>
                      </a:solidFill>
                      <a:ln>
                        <a:noFill/>
                      </a:ln>
                      <a:extLst/>
                    </p:spPr>
                  </p:pic>
                </p:oleObj>
              </mc:Fallback>
            </mc:AlternateContent>
          </a:graphicData>
        </a:graphic>
      </p:graphicFrame>
      <p:sp>
        <p:nvSpPr>
          <p:cNvPr id="5" name="Title 4"/>
          <p:cNvSpPr>
            <a:spLocks noGrp="1"/>
          </p:cNvSpPr>
          <p:nvPr>
            <p:ph type="title"/>
          </p:nvPr>
        </p:nvSpPr>
        <p:spPr/>
        <p:txBody>
          <a:bodyPr/>
          <a:lstStyle/>
          <a:p>
            <a:r>
              <a:rPr lang="en-US" dirty="0" smtClean="0"/>
              <a:t>Experimental Techniques</a:t>
            </a:r>
            <a:endParaRPr lang="en-US" dirty="0"/>
          </a:p>
        </p:txBody>
      </p:sp>
      <p:sp>
        <p:nvSpPr>
          <p:cNvPr id="6" name="Right Brace 5"/>
          <p:cNvSpPr/>
          <p:nvPr/>
        </p:nvSpPr>
        <p:spPr bwMode="auto">
          <a:xfrm>
            <a:off x="5783590" y="3077720"/>
            <a:ext cx="492369" cy="145366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Text Placeholder 2"/>
          <p:cNvSpPr txBox="1">
            <a:spLocks/>
          </p:cNvSpPr>
          <p:nvPr/>
        </p:nvSpPr>
        <p:spPr bwMode="auto">
          <a:xfrm>
            <a:off x="6392482" y="3637188"/>
            <a:ext cx="1800114" cy="311278"/>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1/15</a:t>
            </a:r>
            <a:r>
              <a:rPr lang="en-US" sz="1200" b="1" kern="0" baseline="30000" dirty="0" smtClean="0">
                <a:latin typeface="+mn-lt"/>
              </a:rPr>
              <a:t>th</a:t>
            </a:r>
            <a:r>
              <a:rPr lang="en-US" sz="1200" b="1" kern="0" dirty="0" smtClean="0">
                <a:latin typeface="+mn-lt"/>
              </a:rPr>
              <a:t> of a second</a:t>
            </a:r>
          </a:p>
          <a:p>
            <a:pPr marL="342900" indent="-342900" algn="ctr" eaLnBrk="0" hangingPunct="0">
              <a:spcBef>
                <a:spcPct val="20000"/>
              </a:spcBef>
              <a:defRPr/>
            </a:pPr>
            <a:endParaRPr lang="en-US" sz="1400" b="1" kern="0" dirty="0">
              <a:latin typeface="+mn-lt"/>
            </a:endParaRPr>
          </a:p>
        </p:txBody>
      </p:sp>
      <p:sp>
        <p:nvSpPr>
          <p:cNvPr id="2" name="Slide Number Placeholder 1"/>
          <p:cNvSpPr>
            <a:spLocks noGrp="1"/>
          </p:cNvSpPr>
          <p:nvPr>
            <p:ph type="sldNum" sz="quarter" idx="4"/>
          </p:nvPr>
        </p:nvSpPr>
        <p:spPr/>
        <p:txBody>
          <a:bodyPr/>
          <a:lstStyle/>
          <a:p>
            <a:fld id="{2170E7E5-D759-E44D-99F5-2114FE40D280}" type="slidenum">
              <a:rPr lang="en-US" smtClean="0"/>
              <a:pPr/>
              <a:t>4</a:t>
            </a:fld>
            <a:endParaRPr lang="en-US" dirty="0"/>
          </a:p>
        </p:txBody>
      </p:sp>
    </p:spTree>
    <p:extLst>
      <p:ext uri="{BB962C8B-B14F-4D97-AF65-F5344CB8AC3E}">
        <p14:creationId xmlns:p14="http://schemas.microsoft.com/office/powerpoint/2010/main" val="199307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Pockels Cell</a:t>
            </a:r>
            <a:endParaRPr lang="en-US" sz="4000" dirty="0"/>
          </a:p>
        </p:txBody>
      </p:sp>
      <p:sp>
        <p:nvSpPr>
          <p:cNvPr id="6" name="Content Placeholder 4"/>
          <p:cNvSpPr>
            <a:spLocks noGrp="1"/>
          </p:cNvSpPr>
          <p:nvPr>
            <p:ph idx="1"/>
          </p:nvPr>
        </p:nvSpPr>
        <p:spPr/>
        <p:txBody>
          <a:bodyPr/>
          <a:lstStyle/>
          <a:p>
            <a:pPr marL="514350" indent="-514350" eaLnBrk="0" hangingPunct="0">
              <a:buClrTx/>
              <a:buFont typeface="Arial" pitchFamily="34" charset="0"/>
              <a:buChar char="•"/>
              <a:defRPr/>
            </a:pPr>
            <a:r>
              <a:rPr lang="en-US" dirty="0" smtClean="0"/>
              <a:t>Pockels Cell is voltage controlled quarter wave plate</a:t>
            </a:r>
          </a:p>
          <a:p>
            <a:pPr marL="514350" indent="-514350" eaLnBrk="0" hangingPunct="0">
              <a:buClrTx/>
              <a:buFont typeface="Arial" pitchFamily="34" charset="0"/>
              <a:buChar char="•"/>
              <a:defRPr/>
            </a:pPr>
            <a:r>
              <a:rPr lang="en-US" dirty="0" smtClean="0"/>
              <a:t>Changes polarization of laser from linearly-polarized light to circularly polarized light </a:t>
            </a:r>
          </a:p>
        </p:txBody>
      </p:sp>
      <p:pic>
        <p:nvPicPr>
          <p:cNvPr id="26" name="Picture 25" descr="pair.jpg"/>
          <p:cNvPicPr>
            <a:picLocks noChangeAspect="1"/>
          </p:cNvPicPr>
          <p:nvPr/>
        </p:nvPicPr>
        <p:blipFill>
          <a:blip r:embed="rId2" cstate="print"/>
          <a:stretch>
            <a:fillRect/>
          </a:stretch>
        </p:blipFill>
        <p:spPr>
          <a:xfrm>
            <a:off x="238474" y="4673981"/>
            <a:ext cx="3674109" cy="1371600"/>
          </a:xfrm>
          <a:prstGeom prst="rect">
            <a:avLst/>
          </a:prstGeom>
        </p:spPr>
      </p:pic>
      <p:sp>
        <p:nvSpPr>
          <p:cNvPr id="27" name="Text Placeholder 2"/>
          <p:cNvSpPr txBox="1">
            <a:spLocks/>
          </p:cNvSpPr>
          <p:nvPr/>
        </p:nvSpPr>
        <p:spPr bwMode="auto">
          <a:xfrm>
            <a:off x="727189" y="6192604"/>
            <a:ext cx="2292939" cy="429946"/>
          </a:xfrm>
          <a:prstGeom prst="rect">
            <a:avLst/>
          </a:prstGeom>
          <a:noFill/>
          <a:ln w="9525">
            <a:noFill/>
            <a:miter lim="800000"/>
            <a:headEnd/>
            <a:tailEnd/>
          </a:ln>
        </p:spPr>
        <p:txBody>
          <a:bodyPr/>
          <a:lstStyle/>
          <a:p>
            <a:pPr marL="342900" indent="-342900" algn="ctr" eaLnBrk="0" hangingPunct="0">
              <a:spcBef>
                <a:spcPct val="20000"/>
              </a:spcBef>
              <a:defRPr/>
            </a:pPr>
            <a:r>
              <a:rPr lang="en-US" sz="1800" b="1" kern="0" dirty="0" err="1" smtClean="0">
                <a:latin typeface="+mn-lt"/>
              </a:rPr>
              <a:t>Pockels</a:t>
            </a:r>
            <a:r>
              <a:rPr lang="en-US" sz="1800" b="1" kern="0" dirty="0" smtClean="0">
                <a:latin typeface="+mn-lt"/>
              </a:rPr>
              <a:t> Cell HV</a:t>
            </a:r>
          </a:p>
          <a:p>
            <a:pPr marL="342900" indent="-342900" algn="ctr" eaLnBrk="0" hangingPunct="0">
              <a:spcBef>
                <a:spcPct val="20000"/>
              </a:spcBef>
              <a:defRPr/>
            </a:pPr>
            <a:endParaRPr lang="en-US" sz="1400" b="1" kern="0" dirty="0">
              <a:latin typeface="+mn-lt"/>
            </a:endParaRPr>
          </a:p>
        </p:txBody>
      </p:sp>
      <p:pic>
        <p:nvPicPr>
          <p:cNvPr id="5" name="Picture 7" descr="g0 007"/>
          <p:cNvPicPr>
            <a:picLocks noChangeAspect="1" noChangeArrowheads="1"/>
          </p:cNvPicPr>
          <p:nvPr/>
        </p:nvPicPr>
        <p:blipFill>
          <a:blip r:embed="rId3" cstate="print"/>
          <a:srcRect/>
          <a:stretch>
            <a:fillRect/>
          </a:stretch>
        </p:blipFill>
        <p:spPr>
          <a:xfrm>
            <a:off x="5884536" y="2336235"/>
            <a:ext cx="2896049" cy="2286000"/>
          </a:xfrm>
          <a:prstGeom prst="rect">
            <a:avLst/>
          </a:prstGeom>
          <a:noFill/>
          <a:ln/>
        </p:spPr>
      </p:pic>
      <p:sp>
        <p:nvSpPr>
          <p:cNvPr id="28" name="Text Box 135"/>
          <p:cNvSpPr txBox="1">
            <a:spLocks noChangeArrowheads="1"/>
          </p:cNvSpPr>
          <p:nvPr/>
        </p:nvSpPr>
        <p:spPr bwMode="auto">
          <a:xfrm>
            <a:off x="4357594" y="4879022"/>
            <a:ext cx="4689231" cy="1477328"/>
          </a:xfrm>
          <a:prstGeom prst="rect">
            <a:avLst/>
          </a:prstGeom>
          <a:noFill/>
          <a:ln w="9525">
            <a:noFill/>
            <a:miter lim="800000"/>
            <a:headEnd/>
            <a:tailEnd/>
          </a:ln>
          <a:effectLst/>
        </p:spPr>
        <p:txBody>
          <a:bodyPr wrap="square">
            <a:spAutoFit/>
          </a:bodyPr>
          <a:lstStyle/>
          <a:p>
            <a:pPr algn="ctr"/>
            <a:r>
              <a:rPr lang="en-US" sz="1800" dirty="0" smtClean="0">
                <a:latin typeface="+mn-lt"/>
              </a:rPr>
              <a:t>+HV: Right-handed circularly polarized light  → +Helicity electron</a:t>
            </a:r>
          </a:p>
          <a:p>
            <a:pPr algn="ctr"/>
            <a:endParaRPr lang="en-US" sz="1800" dirty="0" smtClean="0">
              <a:latin typeface="+mn-lt"/>
            </a:endParaRPr>
          </a:p>
          <a:p>
            <a:pPr algn="ctr"/>
            <a:r>
              <a:rPr lang="en-US" sz="1800" dirty="0" smtClean="0">
                <a:latin typeface="+mn-lt"/>
              </a:rPr>
              <a:t>-HV: Left-handed circularly polarized light  → -Helicity electron</a:t>
            </a:r>
          </a:p>
        </p:txBody>
      </p:sp>
      <p:grpSp>
        <p:nvGrpSpPr>
          <p:cNvPr id="4" name="Group 3"/>
          <p:cNvGrpSpPr/>
          <p:nvPr/>
        </p:nvGrpSpPr>
        <p:grpSpPr>
          <a:xfrm>
            <a:off x="96256" y="2598210"/>
            <a:ext cx="5380892" cy="1842258"/>
            <a:chOff x="0" y="2213194"/>
            <a:chExt cx="5380892" cy="1842258"/>
          </a:xfrm>
        </p:grpSpPr>
        <p:sp>
          <p:nvSpPr>
            <p:cNvPr id="9" name="Text Box 136"/>
            <p:cNvSpPr txBox="1">
              <a:spLocks noChangeArrowheads="1"/>
            </p:cNvSpPr>
            <p:nvPr/>
          </p:nvSpPr>
          <p:spPr bwMode="auto">
            <a:xfrm>
              <a:off x="0" y="2678721"/>
              <a:ext cx="1125415" cy="830997"/>
            </a:xfrm>
            <a:prstGeom prst="rect">
              <a:avLst/>
            </a:prstGeom>
            <a:noFill/>
            <a:ln w="9525">
              <a:noFill/>
              <a:miter lim="800000"/>
              <a:headEnd/>
              <a:tailEnd/>
            </a:ln>
            <a:effectLst/>
          </p:spPr>
          <p:txBody>
            <a:bodyPr wrap="square">
              <a:spAutoFit/>
            </a:bodyPr>
            <a:lstStyle/>
            <a:p>
              <a:pPr algn="ctr" eaLnBrk="0" hangingPunct="0"/>
              <a:r>
                <a:rPr lang="en-US" sz="1600" dirty="0">
                  <a:solidFill>
                    <a:srgbClr val="0000FF"/>
                  </a:solidFill>
                  <a:latin typeface="+mn-lt"/>
                </a:rPr>
                <a:t>Linearly </a:t>
              </a:r>
            </a:p>
            <a:p>
              <a:pPr algn="ctr" eaLnBrk="0" hangingPunct="0"/>
              <a:r>
                <a:rPr lang="en-US" sz="1600" dirty="0">
                  <a:solidFill>
                    <a:srgbClr val="0000FF"/>
                  </a:solidFill>
                  <a:latin typeface="+mn-lt"/>
                </a:rPr>
                <a:t>P</a:t>
              </a:r>
              <a:r>
                <a:rPr lang="en-US" sz="1600" dirty="0" smtClean="0">
                  <a:solidFill>
                    <a:srgbClr val="0000FF"/>
                  </a:solidFill>
                  <a:latin typeface="+mn-lt"/>
                </a:rPr>
                <a:t>olarized </a:t>
              </a:r>
              <a:r>
                <a:rPr lang="en-US" sz="1600" dirty="0">
                  <a:solidFill>
                    <a:srgbClr val="0000FF"/>
                  </a:solidFill>
                  <a:latin typeface="+mn-lt"/>
                </a:rPr>
                <a:t>L</a:t>
              </a:r>
              <a:r>
                <a:rPr lang="en-US" sz="1600" dirty="0" smtClean="0">
                  <a:solidFill>
                    <a:srgbClr val="0000FF"/>
                  </a:solidFill>
                  <a:latin typeface="+mn-lt"/>
                </a:rPr>
                <a:t>ight</a:t>
              </a:r>
              <a:endParaRPr lang="en-US" sz="1600" dirty="0">
                <a:solidFill>
                  <a:srgbClr val="0000FF"/>
                </a:solidFill>
                <a:latin typeface="+mn-lt"/>
              </a:endParaRPr>
            </a:p>
          </p:txBody>
        </p:sp>
        <p:sp>
          <p:nvSpPr>
            <p:cNvPr id="10" name="Text Box 135"/>
            <p:cNvSpPr txBox="1">
              <a:spLocks noChangeArrowheads="1"/>
            </p:cNvSpPr>
            <p:nvPr/>
          </p:nvSpPr>
          <p:spPr bwMode="auto">
            <a:xfrm>
              <a:off x="4261338" y="2819400"/>
              <a:ext cx="1119554" cy="830997"/>
            </a:xfrm>
            <a:prstGeom prst="rect">
              <a:avLst/>
            </a:prstGeom>
            <a:noFill/>
            <a:ln w="9525">
              <a:noFill/>
              <a:miter lim="800000"/>
              <a:headEnd/>
              <a:tailEnd/>
            </a:ln>
            <a:effectLst/>
          </p:spPr>
          <p:txBody>
            <a:bodyPr wrap="square">
              <a:spAutoFit/>
            </a:bodyPr>
            <a:lstStyle/>
            <a:p>
              <a:pPr algn="ctr" eaLnBrk="0" hangingPunct="0"/>
              <a:r>
                <a:rPr lang="en-US" sz="1600" dirty="0" smtClean="0">
                  <a:solidFill>
                    <a:srgbClr val="0000FF"/>
                  </a:solidFill>
                  <a:latin typeface="+mn-lt"/>
                </a:rPr>
                <a:t>Circularly </a:t>
              </a:r>
            </a:p>
            <a:p>
              <a:pPr algn="ctr" eaLnBrk="0" hangingPunct="0"/>
              <a:r>
                <a:rPr lang="en-US" sz="1600" dirty="0" smtClean="0">
                  <a:solidFill>
                    <a:srgbClr val="0000FF"/>
                  </a:solidFill>
                  <a:latin typeface="+mn-lt"/>
                </a:rPr>
                <a:t>Polarized </a:t>
              </a:r>
              <a:r>
                <a:rPr lang="en-US" sz="1600" dirty="0">
                  <a:solidFill>
                    <a:srgbClr val="0000FF"/>
                  </a:solidFill>
                  <a:latin typeface="+mn-lt"/>
                </a:rPr>
                <a:t>L</a:t>
              </a:r>
              <a:r>
                <a:rPr lang="en-US" sz="1600" dirty="0" smtClean="0">
                  <a:solidFill>
                    <a:srgbClr val="0000FF"/>
                  </a:solidFill>
                  <a:latin typeface="+mn-lt"/>
                </a:rPr>
                <a:t>ight</a:t>
              </a:r>
              <a:endParaRPr lang="en-US" sz="1600" dirty="0">
                <a:solidFill>
                  <a:srgbClr val="0000FF"/>
                </a:solidFill>
                <a:latin typeface="+mn-lt"/>
              </a:endParaRPr>
            </a:p>
          </p:txBody>
        </p:sp>
        <p:sp>
          <p:nvSpPr>
            <p:cNvPr id="34" name="Text Placeholder 2"/>
            <p:cNvSpPr txBox="1">
              <a:spLocks/>
            </p:cNvSpPr>
            <p:nvPr/>
          </p:nvSpPr>
          <p:spPr bwMode="auto">
            <a:xfrm>
              <a:off x="1965470" y="2213194"/>
              <a:ext cx="1375608" cy="401052"/>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800" b="1" kern="0" dirty="0" smtClean="0">
                  <a:latin typeface="+mn-lt"/>
                </a:rPr>
                <a:t>E Field</a:t>
              </a:r>
            </a:p>
            <a:p>
              <a:pPr marL="342900" indent="-342900" algn="ctr" eaLnBrk="0" hangingPunct="0">
                <a:spcBef>
                  <a:spcPct val="20000"/>
                </a:spcBef>
                <a:defRPr/>
              </a:pPr>
              <a:endParaRPr lang="en-US" sz="1800" b="1" kern="0" dirty="0">
                <a:latin typeface="+mn-lt"/>
              </a:endParaRPr>
            </a:p>
          </p:txBody>
        </p:sp>
        <p:pic>
          <p:nvPicPr>
            <p:cNvPr id="35" name="Picture 34" descr="Linear_polarization_schematic.png"/>
            <p:cNvPicPr>
              <a:picLocks noChangeAspect="1"/>
            </p:cNvPicPr>
            <p:nvPr/>
          </p:nvPicPr>
          <p:blipFill>
            <a:blip r:embed="rId4" cstate="print"/>
            <a:stretch>
              <a:fillRect/>
            </a:stretch>
          </p:blipFill>
          <p:spPr>
            <a:xfrm>
              <a:off x="1151061" y="2214928"/>
              <a:ext cx="722598" cy="1828800"/>
            </a:xfrm>
            <a:prstGeom prst="rect">
              <a:avLst/>
            </a:prstGeom>
          </p:spPr>
        </p:pic>
        <p:pic>
          <p:nvPicPr>
            <p:cNvPr id="36" name="Picture 35" descr="Circular_polarization_schematic.png"/>
            <p:cNvPicPr>
              <a:picLocks noChangeAspect="1"/>
            </p:cNvPicPr>
            <p:nvPr/>
          </p:nvPicPr>
          <p:blipFill>
            <a:blip r:embed="rId5" cstate="print"/>
            <a:stretch>
              <a:fillRect/>
            </a:stretch>
          </p:blipFill>
          <p:spPr>
            <a:xfrm>
              <a:off x="3519122" y="2226652"/>
              <a:ext cx="722598" cy="1828800"/>
            </a:xfrm>
            <a:prstGeom prst="rect">
              <a:avLst/>
            </a:prstGeom>
          </p:spPr>
        </p:pic>
      </p:grpSp>
      <p:sp>
        <p:nvSpPr>
          <p:cNvPr id="3" name="Slide Number Placeholder 2"/>
          <p:cNvSpPr>
            <a:spLocks noGrp="1"/>
          </p:cNvSpPr>
          <p:nvPr>
            <p:ph type="sldNum" sz="quarter" idx="4"/>
          </p:nvPr>
        </p:nvSpPr>
        <p:spPr/>
        <p:txBody>
          <a:bodyPr/>
          <a:lstStyle/>
          <a:p>
            <a:fld id="{2170E7E5-D759-E44D-99F5-2114FE40D280}" type="slidenum">
              <a:rPr lang="en-US" smtClean="0"/>
              <a:pPr/>
              <a:t>5</a:t>
            </a:fld>
            <a:endParaRPr lang="en-US" dirty="0"/>
          </a:p>
        </p:txBody>
      </p:sp>
    </p:spTree>
    <p:extLst>
      <p:ext uri="{BB962C8B-B14F-4D97-AF65-F5344CB8AC3E}">
        <p14:creationId xmlns:p14="http://schemas.microsoft.com/office/powerpoint/2010/main" val="2783236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05" y="-1"/>
            <a:ext cx="8999228" cy="778477"/>
          </a:xfrm>
        </p:spPr>
        <p:txBody>
          <a:bodyPr/>
          <a:lstStyle/>
          <a:p>
            <a:r>
              <a:rPr lang="en-US" sz="4000" dirty="0" smtClean="0"/>
              <a:t>Helicity Correlated Beam Properties</a:t>
            </a:r>
            <a:endParaRPr lang="en-US" sz="4000"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867" y="912025"/>
                <a:ext cx="9144000" cy="5945975"/>
              </a:xfrm>
            </p:spPr>
            <p:txBody>
              <a:bodyPr/>
              <a:lstStyle/>
              <a:p>
                <a:pPr>
                  <a:buClrTx/>
                </a:pPr>
                <a:r>
                  <a:rPr lang="en-US" sz="2000" dirty="0" smtClean="0"/>
                  <a:t>Charge Asymmetry: when average current of electron beam corresponding to one helicity state is different from other state,</a:t>
                </a:r>
                <a:endParaRPr lang="en-US" sz="2000" dirty="0"/>
              </a:p>
              <a:p>
                <a:pPr>
                  <a:buClrTx/>
                </a:pPr>
                <a:endParaRPr lang="en-US" dirty="0" smtClean="0"/>
              </a:p>
              <a:p>
                <a:pPr marL="857250" lvl="1" indent="-342900">
                  <a:buClrTx/>
                  <a:buFont typeface="Wingdings" panose="05000000000000000000" pitchFamily="2" charset="2"/>
                  <a:buChar char="ü"/>
                </a:pPr>
                <a:r>
                  <a:rPr lang="en-US" sz="1600" dirty="0" smtClean="0"/>
                  <a:t>Effect of charge asymmetry is determined by experimental non-</a:t>
                </a:r>
                <a:r>
                  <a:rPr lang="en-US" sz="1600" dirty="0" err="1" smtClean="0"/>
                  <a:t>linearities</a:t>
                </a:r>
                <a:r>
                  <a:rPr lang="en-US" sz="1600" dirty="0" smtClean="0"/>
                  <a:t> (~few percent)</a:t>
                </a:r>
              </a:p>
              <a:p>
                <a:pPr marL="857250" lvl="1" indent="-342900">
                  <a:buClrTx/>
                  <a:buFont typeface="Wingdings" panose="05000000000000000000" pitchFamily="2" charset="2"/>
                  <a:buChar char="ü"/>
                </a:pPr>
                <a:r>
                  <a:rPr lang="en-US" sz="1600" dirty="0" smtClean="0"/>
                  <a:t>We measure charge asymmetry of order </a:t>
                </a:r>
                <a:r>
                  <a:rPr lang="en-US" sz="1600" dirty="0"/>
                  <a:t>1</a:t>
                </a:r>
                <a:r>
                  <a:rPr lang="en-US" sz="1600" dirty="0" smtClean="0"/>
                  <a:t> </a:t>
                </a:r>
                <a:r>
                  <a:rPr lang="en-US" sz="1600" dirty="0"/>
                  <a:t>– </a:t>
                </a:r>
                <a:r>
                  <a:rPr lang="en-US" sz="1600" dirty="0" smtClean="0"/>
                  <a:t>50 ppm</a:t>
                </a:r>
              </a:p>
              <a:p>
                <a:pPr marL="857250" lvl="1" indent="-342900">
                  <a:buClrTx/>
                  <a:buFont typeface="Wingdings" panose="05000000000000000000" pitchFamily="2" charset="2"/>
                  <a:buChar char="ü"/>
                </a:pPr>
                <a:endParaRPr lang="en-US" sz="1800" dirty="0" smtClean="0"/>
              </a:p>
              <a:p>
                <a:pPr>
                  <a:buClrTx/>
                </a:pPr>
                <a:r>
                  <a:rPr lang="en-US" sz="2000" dirty="0" smtClean="0"/>
                  <a:t>Position Difference: when average position of electron beam corresponding to one helicity state is different from other state,</a:t>
                </a:r>
              </a:p>
              <a:p>
                <a:pPr>
                  <a:buClrTx/>
                </a:pPr>
                <a:endParaRPr lang="en-US" sz="2000" dirty="0">
                  <a:latin typeface="Times New Roman" pitchFamily="18" charset="0"/>
                </a:endParaRPr>
              </a:p>
              <a:p>
                <a:pPr>
                  <a:buClrTx/>
                </a:pPr>
                <a:endParaRPr lang="en-US" sz="1800" dirty="0" smtClean="0">
                  <a:latin typeface="Times New Roman" pitchFamily="18" charset="0"/>
                </a:endParaRPr>
              </a:p>
              <a:p>
                <a:pPr marL="857250" lvl="1" indent="-342900">
                  <a:buClrTx/>
                  <a:buFont typeface="Wingdings" panose="05000000000000000000" pitchFamily="2" charset="2"/>
                  <a:buChar char="ü"/>
                </a:pPr>
                <a:r>
                  <a:rPr lang="en-US" sz="1600" dirty="0" smtClean="0"/>
                  <a:t>Effect of position differences is determined by scattering cross section sensitivities</a:t>
                </a:r>
              </a:p>
              <a:p>
                <a:pPr marL="857250" lvl="1" indent="-342900">
                  <a:buClrTx/>
                  <a:buFont typeface="Wingdings" panose="05000000000000000000" pitchFamily="2" charset="2"/>
                  <a:buChar char="ü"/>
                </a:pPr>
                <a:r>
                  <a:rPr lang="en-US" sz="1600" dirty="0" smtClean="0"/>
                  <a:t>We measure position differences of order 1 – 40 nm</a:t>
                </a:r>
              </a:p>
              <a:p>
                <a:pPr marL="857250" lvl="1" indent="-342900">
                  <a:buClrTx/>
                  <a:buFont typeface="Wingdings" panose="05000000000000000000" pitchFamily="2" charset="2"/>
                  <a:buChar char="ü"/>
                </a:pPr>
                <a:endParaRPr lang="en-US" sz="1600" dirty="0"/>
              </a:p>
              <a:p>
                <a:pPr marL="457200">
                  <a:buClrTx/>
                  <a:buFont typeface="Arial" panose="020B0604020202020204" pitchFamily="34" charset="0"/>
                  <a:buChar char="•"/>
                </a:pPr>
                <a:r>
                  <a:rPr lang="en-US" sz="1800" dirty="0" smtClean="0"/>
                  <a:t>Polarization difference between two helicities,                        :</a:t>
                </a:r>
              </a:p>
              <a:p>
                <a:pPr marL="457200">
                  <a:buClrTx/>
                  <a:buFont typeface="Arial" panose="020B0604020202020204" pitchFamily="34" charset="0"/>
                  <a:buChar char="•"/>
                </a:pPr>
                <a:endParaRPr lang="en-US" sz="1800" dirty="0"/>
              </a:p>
              <a:p>
                <a:pPr marL="857250" lvl="1" indent="-342900">
                  <a:buClrTx/>
                  <a:buFont typeface="Wingdings" panose="05000000000000000000" pitchFamily="2" charset="2"/>
                  <a:buChar char="ü"/>
                </a:pPr>
                <a:r>
                  <a:rPr lang="en-US" sz="1600" dirty="0"/>
                  <a:t>Effect of polarization differences </a:t>
                </a:r>
                <a:r>
                  <a:rPr lang="en-US" sz="1600" dirty="0" smtClean="0"/>
                  <a:t>is a systematic uncertainty of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oMath>
                </a14:m>
                <a:endParaRPr lang="en-US" sz="1600" dirty="0"/>
              </a:p>
              <a:p>
                <a:pPr marL="857250" lvl="1" indent="-342900">
                  <a:buClrTx/>
                  <a:buFont typeface="Wingdings" panose="05000000000000000000" pitchFamily="2" charset="2"/>
                  <a:buChar char="ü"/>
                </a:pPr>
                <a:r>
                  <a:rPr lang="en-US" sz="1600" dirty="0"/>
                  <a:t>We </a:t>
                </a:r>
                <a:r>
                  <a:rPr lang="en-US" sz="1600" dirty="0" smtClean="0"/>
                  <a:t>measure polarization differences of order &lt;1%</a:t>
                </a:r>
                <a:endParaRPr lang="en-US" sz="16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867" y="912025"/>
                <a:ext cx="9144000" cy="5945975"/>
              </a:xfrm>
              <a:blipFill>
                <a:blip r:embed="rId3"/>
                <a:stretch>
                  <a:fillRect l="-600" t="-513"/>
                </a:stretch>
              </a:blipFill>
            </p:spPr>
            <p:txBody>
              <a:bodyPr/>
              <a:lstStyle/>
              <a:p>
                <a:r>
                  <a:rPr lang="en-US">
                    <a:noFill/>
                  </a:rPr>
                  <a:t> </a:t>
                </a:r>
              </a:p>
            </p:txBody>
          </p:sp>
        </mc:Fallback>
      </mc:AlternateContent>
      <p:graphicFrame>
        <p:nvGraphicFramePr>
          <p:cNvPr id="27651" name="Object 3"/>
          <p:cNvGraphicFramePr>
            <a:graphicFrameLocks noChangeAspect="1"/>
          </p:cNvGraphicFramePr>
          <p:nvPr>
            <p:extLst>
              <p:ext uri="{D42A27DB-BD31-4B8C-83A1-F6EECF244321}">
                <p14:modId xmlns:p14="http://schemas.microsoft.com/office/powerpoint/2010/main" val="1627239558"/>
              </p:ext>
            </p:extLst>
          </p:nvPr>
        </p:nvGraphicFramePr>
        <p:xfrm>
          <a:off x="6013131" y="1411570"/>
          <a:ext cx="1312905" cy="565589"/>
        </p:xfrm>
        <a:graphic>
          <a:graphicData uri="http://schemas.openxmlformats.org/presentationml/2006/ole">
            <mc:AlternateContent xmlns:mc="http://schemas.openxmlformats.org/markup-compatibility/2006">
              <mc:Choice xmlns:v="urn:schemas-microsoft-com:vml" Requires="v">
                <p:oleObj spid="_x0000_s4511" name="Equation" r:id="rId4" imgW="863280" imgH="419040" progId="Equation.3">
                  <p:embed/>
                </p:oleObj>
              </mc:Choice>
              <mc:Fallback>
                <p:oleObj name="Equation" r:id="rId4" imgW="863280" imgH="419040" progId="Equation.3">
                  <p:embed/>
                  <p:pic>
                    <p:nvPicPr>
                      <p:cNvPr id="276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131" y="1411570"/>
                        <a:ext cx="1312905" cy="565589"/>
                      </a:xfrm>
                      <a:prstGeom prst="rect">
                        <a:avLst/>
                      </a:prstGeom>
                      <a:solidFill>
                        <a:schemeClr val="accent2">
                          <a:lumMod val="20000"/>
                          <a:lumOff val="80000"/>
                        </a:schemeClr>
                      </a:solidFill>
                      <a:ln>
                        <a:noFill/>
                      </a:ln>
                      <a:extLst/>
                    </p:spPr>
                  </p:pic>
                </p:oleObj>
              </mc:Fallback>
            </mc:AlternateContent>
          </a:graphicData>
        </a:graphic>
      </p:graphicFrame>
      <p:graphicFrame>
        <p:nvGraphicFramePr>
          <p:cNvPr id="27652" name="Object 4"/>
          <p:cNvGraphicFramePr>
            <a:graphicFrameLocks noChangeAspect="1"/>
          </p:cNvGraphicFramePr>
          <p:nvPr>
            <p:extLst>
              <p:ext uri="{D42A27DB-BD31-4B8C-83A1-F6EECF244321}">
                <p14:modId xmlns:p14="http://schemas.microsoft.com/office/powerpoint/2010/main" val="3546067179"/>
              </p:ext>
            </p:extLst>
          </p:nvPr>
        </p:nvGraphicFramePr>
        <p:xfrm>
          <a:off x="6034088" y="3397250"/>
          <a:ext cx="1311275" cy="731838"/>
        </p:xfrm>
        <a:graphic>
          <a:graphicData uri="http://schemas.openxmlformats.org/presentationml/2006/ole">
            <mc:AlternateContent xmlns:mc="http://schemas.openxmlformats.org/markup-compatibility/2006">
              <mc:Choice xmlns:v="urn:schemas-microsoft-com:vml" Requires="v">
                <p:oleObj spid="_x0000_s4512" name="Equation" r:id="rId6" imgW="812520" imgH="482400" progId="Equation.3">
                  <p:embed/>
                </p:oleObj>
              </mc:Choice>
              <mc:Fallback>
                <p:oleObj name="Equation" r:id="rId6" imgW="812520" imgH="482400" progId="Equation.3">
                  <p:embed/>
                  <p:pic>
                    <p:nvPicPr>
                      <p:cNvPr id="27652" name="Object 4"/>
                      <p:cNvPicPr>
                        <a:picLocks noChangeAspect="1" noChangeArrowheads="1"/>
                      </p:cNvPicPr>
                      <p:nvPr/>
                    </p:nvPicPr>
                    <p:blipFill>
                      <a:blip r:embed="rId7"/>
                      <a:srcRect/>
                      <a:stretch>
                        <a:fillRect/>
                      </a:stretch>
                    </p:blipFill>
                    <p:spPr bwMode="auto">
                      <a:xfrm>
                        <a:off x="6034088" y="3397250"/>
                        <a:ext cx="1311275" cy="731838"/>
                      </a:xfrm>
                      <a:prstGeom prst="rect">
                        <a:avLst/>
                      </a:prstGeom>
                      <a:solidFill>
                        <a:schemeClr val="accent2">
                          <a:lumMod val="20000"/>
                          <a:lumOff val="80000"/>
                        </a:schemeClr>
                      </a:solidFill>
                      <a:ln>
                        <a:noFill/>
                      </a:ln>
                      <a:extLst/>
                    </p:spPr>
                  </p:pic>
                </p:oleObj>
              </mc:Fallback>
            </mc:AlternateContent>
          </a:graphicData>
        </a:graphic>
      </p:graphicFrame>
      <p:sp>
        <p:nvSpPr>
          <p:cNvPr id="3" name="Slide Number Placeholder 2"/>
          <p:cNvSpPr>
            <a:spLocks noGrp="1"/>
          </p:cNvSpPr>
          <p:nvPr>
            <p:ph type="sldNum" sz="quarter" idx="4"/>
          </p:nvPr>
        </p:nvSpPr>
        <p:spPr/>
        <p:txBody>
          <a:bodyPr/>
          <a:lstStyle/>
          <a:p>
            <a:fld id="{2170E7E5-D759-E44D-99F5-2114FE40D280}" type="slidenum">
              <a:rPr lang="en-US" smtClean="0"/>
              <a:pPr/>
              <a:t>6</a:t>
            </a:fld>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2294690320"/>
              </p:ext>
            </p:extLst>
          </p:nvPr>
        </p:nvGraphicFramePr>
        <p:xfrm>
          <a:off x="5277346" y="5178896"/>
          <a:ext cx="1392237" cy="288925"/>
        </p:xfrm>
        <a:graphic>
          <a:graphicData uri="http://schemas.openxmlformats.org/presentationml/2006/ole">
            <mc:AlternateContent xmlns:mc="http://schemas.openxmlformats.org/markup-compatibility/2006">
              <mc:Choice xmlns:v="urn:schemas-microsoft-com:vml" Requires="v">
                <p:oleObj spid="_x0000_s4513" name="Equation" r:id="rId8" imgW="863280" imgH="190440" progId="Equation.3">
                  <p:embed/>
                </p:oleObj>
              </mc:Choice>
              <mc:Fallback>
                <p:oleObj name="Equation" r:id="rId8" imgW="863280" imgH="190440" progId="Equation.3">
                  <p:embed/>
                  <p:pic>
                    <p:nvPicPr>
                      <p:cNvPr id="27652" name="Object 4"/>
                      <p:cNvPicPr>
                        <a:picLocks noChangeAspect="1" noChangeArrowheads="1"/>
                      </p:cNvPicPr>
                      <p:nvPr/>
                    </p:nvPicPr>
                    <p:blipFill>
                      <a:blip r:embed="rId9"/>
                      <a:srcRect/>
                      <a:stretch>
                        <a:fillRect/>
                      </a:stretch>
                    </p:blipFill>
                    <p:spPr bwMode="auto">
                      <a:xfrm>
                        <a:off x="5277346" y="5178896"/>
                        <a:ext cx="1392237" cy="288925"/>
                      </a:xfrm>
                      <a:prstGeom prst="rect">
                        <a:avLst/>
                      </a:prstGeom>
                      <a:solidFill>
                        <a:schemeClr val="accent2">
                          <a:lumMod val="20000"/>
                          <a:lumOff val="80000"/>
                        </a:schemeClr>
                      </a:solidFill>
                      <a:ln>
                        <a:noFill/>
                      </a:ln>
                      <a:extLst/>
                    </p:spPr>
                  </p:pic>
                </p:oleObj>
              </mc:Fallback>
            </mc:AlternateContent>
          </a:graphicData>
        </a:graphic>
      </p:graphicFrame>
    </p:spTree>
    <p:extLst>
      <p:ext uri="{BB962C8B-B14F-4D97-AF65-F5344CB8AC3E}">
        <p14:creationId xmlns:p14="http://schemas.microsoft.com/office/powerpoint/2010/main" val="580627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6"/>
            <a:ext cx="8316295" cy="1679944"/>
          </a:xfrm>
        </p:spPr>
        <p:txBody>
          <a:bodyPr/>
          <a:lstStyle/>
          <a:p>
            <a:r>
              <a:rPr lang="en-US" dirty="0" smtClean="0"/>
              <a:t>PQB Requirements at CEBAF</a:t>
            </a:r>
            <a:endParaRPr lang="en-US"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7</a:t>
            </a:fld>
            <a:endParaRPr lang="en-US" dirty="0"/>
          </a:p>
        </p:txBody>
      </p:sp>
    </p:spTree>
    <p:extLst>
      <p:ext uri="{BB962C8B-B14F-4D97-AF65-F5344CB8AC3E}">
        <p14:creationId xmlns:p14="http://schemas.microsoft.com/office/powerpoint/2010/main" val="321692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377464" y="960147"/>
            <a:ext cx="40233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799358" y="3561569"/>
            <a:ext cx="52028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4389120" y="2688312"/>
            <a:ext cx="5486343" cy="1463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731562" y="502952"/>
          <a:ext cx="1645902" cy="914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Rectangle 45"/>
          <p:cNvSpPr/>
          <p:nvPr/>
        </p:nvSpPr>
        <p:spPr>
          <a:xfrm>
            <a:off x="3840488"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00415" y="228635"/>
            <a:ext cx="893194" cy="276999"/>
          </a:xfrm>
          <a:prstGeom prst="rect">
            <a:avLst/>
          </a:prstGeom>
          <a:noFill/>
        </p:spPr>
        <p:txBody>
          <a:bodyPr wrap="square" rtlCol="0">
            <a:spAutoFit/>
          </a:bodyPr>
          <a:lstStyle/>
          <a:p>
            <a:pPr algn="ctr"/>
            <a:r>
              <a:rPr lang="en-US" sz="1200" dirty="0" smtClean="0">
                <a:latin typeface="Arial" pitchFamily="34" charset="0"/>
                <a:cs typeface="Arial" pitchFamily="34" charset="0"/>
              </a:rPr>
              <a:t>Attenuator</a:t>
            </a:r>
          </a:p>
        </p:txBody>
      </p:sp>
      <p:sp>
        <p:nvSpPr>
          <p:cNvPr id="48" name="Rectangle 47"/>
          <p:cNvSpPr/>
          <p:nvPr/>
        </p:nvSpPr>
        <p:spPr>
          <a:xfrm>
            <a:off x="5486390"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297683" y="1234464"/>
            <a:ext cx="1523622" cy="276999"/>
          </a:xfrm>
          <a:prstGeom prst="rect">
            <a:avLst/>
          </a:prstGeom>
          <a:noFill/>
        </p:spPr>
        <p:txBody>
          <a:bodyPr wrap="none" rtlCol="0">
            <a:spAutoFit/>
          </a:bodyPr>
          <a:lstStyle/>
          <a:p>
            <a:pPr algn="ctr"/>
            <a:r>
              <a:rPr lang="en-US" sz="1200" dirty="0" smtClean="0">
                <a:latin typeface="Arial" pitchFamily="34" charset="0"/>
                <a:cs typeface="Arial" pitchFamily="34" charset="0"/>
              </a:rPr>
              <a:t>    PC          WP  LP</a:t>
            </a:r>
          </a:p>
        </p:txBody>
      </p:sp>
      <p:cxnSp>
        <p:nvCxnSpPr>
          <p:cNvPr id="56" name="Straight Connector 55"/>
          <p:cNvCxnSpPr/>
          <p:nvPr/>
        </p:nvCxnSpPr>
        <p:spPr>
          <a:xfrm rot="10800000" flipH="1" flipV="1">
            <a:off x="6217902" y="777269"/>
            <a:ext cx="365756" cy="365756"/>
          </a:xfrm>
          <a:prstGeom prst="line">
            <a:avLst/>
          </a:prstGeom>
          <a:ln/>
        </p:spPr>
        <p:style>
          <a:lnRef idx="3">
            <a:schemeClr val="dk1"/>
          </a:lnRef>
          <a:fillRef idx="0">
            <a:schemeClr val="dk1"/>
          </a:fillRef>
          <a:effectRef idx="2">
            <a:schemeClr val="dk1"/>
          </a:effectRef>
          <a:fontRef idx="minor">
            <a:schemeClr val="tx1"/>
          </a:fontRef>
        </p:style>
      </p:cxnSp>
      <p:sp>
        <p:nvSpPr>
          <p:cNvPr id="58" name="Rectangle 57"/>
          <p:cNvSpPr/>
          <p:nvPr/>
        </p:nvSpPr>
        <p:spPr>
          <a:xfrm rot="16200000">
            <a:off x="6263622" y="1463061"/>
            <a:ext cx="274317"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675097" y="1600220"/>
            <a:ext cx="679994" cy="276999"/>
          </a:xfrm>
          <a:prstGeom prst="rect">
            <a:avLst/>
          </a:prstGeom>
          <a:noFill/>
        </p:spPr>
        <p:txBody>
          <a:bodyPr wrap="none" rtlCol="0">
            <a:spAutoFit/>
          </a:bodyPr>
          <a:lstStyle/>
          <a:p>
            <a:pPr algn="ctr"/>
            <a:r>
              <a:rPr lang="en-US" sz="1200" dirty="0" smtClean="0">
                <a:latin typeface="Arial" pitchFamily="34" charset="0"/>
                <a:cs typeface="Arial" pitchFamily="34" charset="0"/>
              </a:rPr>
              <a:t>Shutter</a:t>
            </a:r>
          </a:p>
        </p:txBody>
      </p:sp>
      <p:cxnSp>
        <p:nvCxnSpPr>
          <p:cNvPr id="60" name="Straight Connector 59"/>
          <p:cNvCxnSpPr/>
          <p:nvPr/>
        </p:nvCxnSpPr>
        <p:spPr>
          <a:xfrm rot="5400000" flipH="1" flipV="1">
            <a:off x="6812256" y="1371622"/>
            <a:ext cx="1828781" cy="45719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7680926" y="137196"/>
            <a:ext cx="1268296" cy="461665"/>
          </a:xfrm>
          <a:prstGeom prst="rect">
            <a:avLst/>
          </a:prstGeom>
          <a:noFill/>
        </p:spPr>
        <p:txBody>
          <a:bodyPr wrap="none" rtlCol="0">
            <a:spAutoFit/>
          </a:bodyPr>
          <a:lstStyle/>
          <a:p>
            <a:pPr algn="ctr"/>
            <a:r>
              <a:rPr lang="en-US" sz="1200" dirty="0" smtClean="0">
                <a:latin typeface="Arial" pitchFamily="34" charset="0"/>
                <a:cs typeface="Arial" pitchFamily="34" charset="0"/>
              </a:rPr>
              <a:t>Rotatable GaAs</a:t>
            </a:r>
          </a:p>
          <a:p>
            <a:pPr algn="ctr"/>
            <a:r>
              <a:rPr lang="en-US" sz="1200" dirty="0" smtClean="0">
                <a:latin typeface="Arial" pitchFamily="34" charset="0"/>
                <a:cs typeface="Arial" pitchFamily="34" charset="0"/>
              </a:rPr>
              <a:t>Photocathode</a:t>
            </a:r>
          </a:p>
        </p:txBody>
      </p:sp>
      <p:cxnSp>
        <p:nvCxnSpPr>
          <p:cNvPr id="62" name="Straight Connector 61"/>
          <p:cNvCxnSpPr/>
          <p:nvPr/>
        </p:nvCxnSpPr>
        <p:spPr>
          <a:xfrm rot="5400000">
            <a:off x="5436081" y="4567399"/>
            <a:ext cx="4123935" cy="0"/>
          </a:xfrm>
          <a:prstGeom prst="line">
            <a:avLst/>
          </a:prstGeom>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6492219" y="2697488"/>
            <a:ext cx="735906" cy="461665"/>
          </a:xfrm>
          <a:prstGeom prst="rect">
            <a:avLst/>
          </a:prstGeom>
          <a:noFill/>
        </p:spPr>
        <p:txBody>
          <a:bodyPr wrap="none" rtlCol="0">
            <a:spAutoFit/>
          </a:bodyPr>
          <a:lstStyle/>
          <a:p>
            <a:pPr algn="ctr"/>
            <a:r>
              <a:rPr lang="en-US" sz="1200" dirty="0" smtClean="0">
                <a:latin typeface="Arial" pitchFamily="34" charset="0"/>
                <a:cs typeface="Arial" pitchFamily="34" charset="0"/>
              </a:rPr>
              <a:t>Vacuum</a:t>
            </a:r>
          </a:p>
          <a:p>
            <a:pPr algn="ctr"/>
            <a:r>
              <a:rPr lang="en-US" sz="1200" dirty="0" smtClean="0">
                <a:latin typeface="Arial" pitchFamily="34" charset="0"/>
                <a:cs typeface="Arial" pitchFamily="34" charset="0"/>
              </a:rPr>
              <a:t>Window</a:t>
            </a:r>
          </a:p>
        </p:txBody>
      </p:sp>
      <p:sp>
        <p:nvSpPr>
          <p:cNvPr id="75" name="TextBox 74"/>
          <p:cNvSpPr txBox="1"/>
          <p:nvPr/>
        </p:nvSpPr>
        <p:spPr>
          <a:xfrm>
            <a:off x="7680926" y="2231115"/>
            <a:ext cx="891591" cy="276999"/>
          </a:xfrm>
          <a:prstGeom prst="rect">
            <a:avLst/>
          </a:prstGeom>
          <a:noFill/>
        </p:spPr>
        <p:txBody>
          <a:bodyPr wrap="none" rtlCol="0">
            <a:spAutoFit/>
          </a:bodyPr>
          <a:lstStyle/>
          <a:p>
            <a:pPr algn="ctr"/>
            <a:r>
              <a:rPr lang="en-US" sz="1200" dirty="0" smtClean="0">
                <a:latin typeface="Arial" pitchFamily="34" charset="0"/>
                <a:cs typeface="Arial" pitchFamily="34" charset="0"/>
              </a:rPr>
              <a:t>15° Dipole</a:t>
            </a:r>
          </a:p>
        </p:txBody>
      </p:sp>
      <p:cxnSp>
        <p:nvCxnSpPr>
          <p:cNvPr id="82" name="Straight Connector 81"/>
          <p:cNvCxnSpPr/>
          <p:nvPr/>
        </p:nvCxnSpPr>
        <p:spPr>
          <a:xfrm>
            <a:off x="6126463" y="6071553"/>
            <a:ext cx="548634" cy="182878"/>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84" name="Straight Connector 83"/>
          <p:cNvCxnSpPr/>
          <p:nvPr/>
        </p:nvCxnSpPr>
        <p:spPr>
          <a:xfrm rot="900000">
            <a:off x="6941625" y="3213848"/>
            <a:ext cx="4571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589487" y="594391"/>
            <a:ext cx="640073" cy="182878"/>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86" name="TextBox 85"/>
          <p:cNvSpPr txBox="1"/>
          <p:nvPr/>
        </p:nvSpPr>
        <p:spPr>
          <a:xfrm>
            <a:off x="5669268" y="5989292"/>
            <a:ext cx="585417" cy="461665"/>
          </a:xfrm>
          <a:prstGeom prst="rect">
            <a:avLst/>
          </a:prstGeom>
          <a:noFill/>
        </p:spPr>
        <p:txBody>
          <a:bodyPr wrap="none" rtlCol="0">
            <a:spAutoFit/>
          </a:bodyPr>
          <a:lstStyle/>
          <a:p>
            <a:pPr algn="ctr"/>
            <a:r>
              <a:rPr lang="en-US" sz="1200" dirty="0" smtClean="0">
                <a:latin typeface="Arial" pitchFamily="34" charset="0"/>
                <a:cs typeface="Arial" pitchFamily="34" charset="0"/>
              </a:rPr>
              <a:t>PZT</a:t>
            </a:r>
          </a:p>
          <a:p>
            <a:pPr algn="ctr"/>
            <a:r>
              <a:rPr lang="en-US" sz="1200" dirty="0" smtClean="0">
                <a:latin typeface="Arial" pitchFamily="34" charset="0"/>
                <a:cs typeface="Arial" pitchFamily="34" charset="0"/>
              </a:rPr>
              <a:t>Mirror</a:t>
            </a:r>
          </a:p>
        </p:txBody>
      </p:sp>
      <p:cxnSp>
        <p:nvCxnSpPr>
          <p:cNvPr id="89" name="Straight Connector 88"/>
          <p:cNvCxnSpPr/>
          <p:nvPr/>
        </p:nvCxnSpPr>
        <p:spPr>
          <a:xfrm rot="900000">
            <a:off x="6575869" y="5764963"/>
            <a:ext cx="457195" cy="0"/>
          </a:xfrm>
          <a:prstGeom prst="line">
            <a:avLst/>
          </a:prstGeom>
        </p:spPr>
        <p:style>
          <a:lnRef idx="3">
            <a:schemeClr val="accent2"/>
          </a:lnRef>
          <a:fillRef idx="0">
            <a:schemeClr val="accent2"/>
          </a:fillRef>
          <a:effectRef idx="2">
            <a:schemeClr val="accent2"/>
          </a:effectRef>
          <a:fontRef idx="minor">
            <a:schemeClr val="tx1"/>
          </a:fontRef>
        </p:style>
      </p:cxnSp>
      <p:sp>
        <p:nvSpPr>
          <p:cNvPr id="90" name="TextBox 89"/>
          <p:cNvSpPr txBox="1"/>
          <p:nvPr/>
        </p:nvSpPr>
        <p:spPr>
          <a:xfrm>
            <a:off x="6711232" y="5888675"/>
            <a:ext cx="587020" cy="276999"/>
          </a:xfrm>
          <a:prstGeom prst="rect">
            <a:avLst/>
          </a:prstGeom>
          <a:noFill/>
        </p:spPr>
        <p:txBody>
          <a:bodyPr wrap="none" rtlCol="0">
            <a:spAutoFit/>
          </a:bodyPr>
          <a:lstStyle/>
          <a:p>
            <a:pPr algn="ctr"/>
            <a:r>
              <a:rPr lang="en-US" sz="1200" dirty="0" smtClean="0">
                <a:latin typeface="Arial" pitchFamily="34" charset="0"/>
                <a:cs typeface="Arial" pitchFamily="34" charset="0"/>
              </a:rPr>
              <a:t>IHWP</a:t>
            </a:r>
          </a:p>
        </p:txBody>
      </p:sp>
      <p:cxnSp>
        <p:nvCxnSpPr>
          <p:cNvPr id="93" name="Straight Connector 92"/>
          <p:cNvCxnSpPr/>
          <p:nvPr/>
        </p:nvCxnSpPr>
        <p:spPr>
          <a:xfrm rot="900000">
            <a:off x="6758747" y="3936183"/>
            <a:ext cx="457195" cy="0"/>
          </a:xfrm>
          <a:prstGeom prst="line">
            <a:avLst/>
          </a:prstGeom>
        </p:spPr>
        <p:style>
          <a:lnRef idx="3">
            <a:schemeClr val="accent2"/>
          </a:lnRef>
          <a:fillRef idx="0">
            <a:schemeClr val="accent2"/>
          </a:fillRef>
          <a:effectRef idx="2">
            <a:schemeClr val="accent2"/>
          </a:effectRef>
          <a:fontRef idx="minor">
            <a:schemeClr val="tx1"/>
          </a:fontRef>
        </p:style>
      </p:cxnSp>
      <p:sp>
        <p:nvSpPr>
          <p:cNvPr id="94" name="TextBox 93"/>
          <p:cNvSpPr txBox="1"/>
          <p:nvPr/>
        </p:nvSpPr>
        <p:spPr>
          <a:xfrm>
            <a:off x="6400780" y="3602700"/>
            <a:ext cx="654346" cy="276999"/>
          </a:xfrm>
          <a:prstGeom prst="rect">
            <a:avLst/>
          </a:prstGeom>
          <a:noFill/>
        </p:spPr>
        <p:txBody>
          <a:bodyPr wrap="none" rtlCol="0">
            <a:spAutoFit/>
          </a:bodyPr>
          <a:lstStyle/>
          <a:p>
            <a:pPr algn="ctr"/>
            <a:r>
              <a:rPr lang="en-US" sz="1200" dirty="0" smtClean="0">
                <a:latin typeface="Arial" pitchFamily="34" charset="0"/>
                <a:cs typeface="Arial" pitchFamily="34" charset="0"/>
              </a:rPr>
              <a:t>RHWP</a:t>
            </a:r>
          </a:p>
        </p:txBody>
      </p:sp>
      <p:sp>
        <p:nvSpPr>
          <p:cNvPr id="95" name="Rounded Rectangle 94"/>
          <p:cNvSpPr/>
          <p:nvPr/>
        </p:nvSpPr>
        <p:spPr>
          <a:xfrm rot="900000">
            <a:off x="6638150" y="4544801"/>
            <a:ext cx="274317" cy="4571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6669554" y="4974285"/>
            <a:ext cx="958917" cy="584775"/>
          </a:xfrm>
          <a:prstGeom prst="rect">
            <a:avLst/>
          </a:prstGeom>
          <a:noFill/>
        </p:spPr>
        <p:txBody>
          <a:bodyPr wrap="none" rtlCol="0">
            <a:spAutoFit/>
          </a:bodyPr>
          <a:lstStyle/>
          <a:p>
            <a:pPr algn="ctr"/>
            <a:r>
              <a:rPr lang="en-US" sz="1600" dirty="0" smtClean="0">
                <a:latin typeface="Arial" pitchFamily="34" charset="0"/>
                <a:cs typeface="Arial" pitchFamily="34" charset="0"/>
              </a:rPr>
              <a:t>Pockels </a:t>
            </a:r>
          </a:p>
          <a:p>
            <a:pPr algn="ctr"/>
            <a:r>
              <a:rPr lang="en-US" sz="1600" dirty="0" smtClean="0">
                <a:latin typeface="Arial" pitchFamily="34" charset="0"/>
                <a:cs typeface="Arial" pitchFamily="34" charset="0"/>
              </a:rPr>
              <a:t>Cell</a:t>
            </a:r>
          </a:p>
        </p:txBody>
      </p:sp>
      <p:cxnSp>
        <p:nvCxnSpPr>
          <p:cNvPr id="100" name="Straight Arrow Connector 99"/>
          <p:cNvCxnSpPr/>
          <p:nvPr/>
        </p:nvCxnSpPr>
        <p:spPr>
          <a:xfrm rot="900000">
            <a:off x="6577632" y="5661664"/>
            <a:ext cx="36575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011708" y="6629365"/>
            <a:ext cx="5486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754878" y="2148854"/>
            <a:ext cx="182878" cy="274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394951" y="4800585"/>
            <a:ext cx="182878" cy="274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463074" y="2788927"/>
            <a:ext cx="1071126"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Delayed </a:t>
            </a:r>
          </a:p>
          <a:p>
            <a:pPr algn="ctr"/>
            <a:r>
              <a:rPr lang="en-US" sz="1200" dirty="0" smtClean="0">
                <a:solidFill>
                  <a:srgbClr val="FFC000"/>
                </a:solidFill>
                <a:latin typeface="Arial" pitchFamily="34" charset="0"/>
                <a:cs typeface="Arial" pitchFamily="34" charset="0"/>
              </a:rPr>
              <a:t>Helicity Fiber</a:t>
            </a:r>
          </a:p>
        </p:txBody>
      </p:sp>
      <p:sp>
        <p:nvSpPr>
          <p:cNvPr id="126" name="TextBox 125"/>
          <p:cNvSpPr txBox="1"/>
          <p:nvPr/>
        </p:nvSpPr>
        <p:spPr>
          <a:xfrm>
            <a:off x="4926603" y="5074902"/>
            <a:ext cx="1114409" cy="461665"/>
          </a:xfrm>
          <a:prstGeom prst="rect">
            <a:avLst/>
          </a:prstGeom>
          <a:noFill/>
        </p:spPr>
        <p:txBody>
          <a:bodyPr wrap="none" rtlCol="0">
            <a:spAutoFit/>
          </a:bodyPr>
          <a:lstStyle/>
          <a:p>
            <a:pPr algn="ctr"/>
            <a:r>
              <a:rPr lang="en-US" sz="1200" dirty="0" smtClean="0">
                <a:latin typeface="Arial" pitchFamily="34" charset="0"/>
                <a:cs typeface="Arial" pitchFamily="34" charset="0"/>
              </a:rPr>
              <a:t>HV Supply</a:t>
            </a:r>
          </a:p>
          <a:p>
            <a:pPr algn="ctr"/>
            <a:r>
              <a:rPr lang="en-US" sz="1200" dirty="0" smtClean="0">
                <a:latin typeface="Arial" pitchFamily="34" charset="0"/>
                <a:cs typeface="Arial" pitchFamily="34" charset="0"/>
              </a:rPr>
              <a:t>(0 – ±4000 V)</a:t>
            </a:r>
          </a:p>
        </p:txBody>
      </p:sp>
      <p:sp>
        <p:nvSpPr>
          <p:cNvPr id="127" name="TextBox 126"/>
          <p:cNvSpPr txBox="1"/>
          <p:nvPr/>
        </p:nvSpPr>
        <p:spPr>
          <a:xfrm>
            <a:off x="4937756" y="2240293"/>
            <a:ext cx="909223" cy="461665"/>
          </a:xfrm>
          <a:prstGeom prst="rect">
            <a:avLst/>
          </a:prstGeom>
          <a:noFill/>
        </p:spPr>
        <p:txBody>
          <a:bodyPr wrap="none" rtlCol="0">
            <a:spAutoFit/>
          </a:bodyPr>
          <a:lstStyle/>
          <a:p>
            <a:pPr algn="ctr"/>
            <a:r>
              <a:rPr lang="en-US" sz="1200" dirty="0" smtClean="0">
                <a:latin typeface="Arial" pitchFamily="34" charset="0"/>
                <a:cs typeface="Arial" pitchFamily="34" charset="0"/>
              </a:rPr>
              <a:t>HV Supply</a:t>
            </a:r>
          </a:p>
          <a:p>
            <a:pPr algn="ctr"/>
            <a:r>
              <a:rPr lang="en-US" sz="1200" dirty="0" smtClean="0">
                <a:latin typeface="Arial" pitchFamily="34" charset="0"/>
                <a:cs typeface="Arial" pitchFamily="34" charset="0"/>
              </a:rPr>
              <a:t>(0 – 90 V)</a:t>
            </a:r>
          </a:p>
        </p:txBody>
      </p:sp>
      <p:cxnSp>
        <p:nvCxnSpPr>
          <p:cNvPr id="128" name="Straight Connector 127"/>
          <p:cNvCxnSpPr/>
          <p:nvPr/>
        </p:nvCxnSpPr>
        <p:spPr>
          <a:xfrm rot="5400000" flipH="1" flipV="1">
            <a:off x="6087281" y="4382572"/>
            <a:ext cx="0" cy="1018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548684" y="5623536"/>
            <a:ext cx="1645902" cy="100582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Arc 131"/>
          <p:cNvSpPr/>
          <p:nvPr/>
        </p:nvSpPr>
        <p:spPr>
          <a:xfrm>
            <a:off x="1828830" y="5166340"/>
            <a:ext cx="365756" cy="1005829"/>
          </a:xfrm>
          <a:prstGeom prst="arc">
            <a:avLst>
              <a:gd name="adj1" fmla="val 16739944"/>
              <a:gd name="adj2" fmla="val 299497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Oval 132"/>
          <p:cNvSpPr/>
          <p:nvPr/>
        </p:nvSpPr>
        <p:spPr>
          <a:xfrm>
            <a:off x="457245" y="3611878"/>
            <a:ext cx="1828779" cy="1828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731562" y="5897853"/>
            <a:ext cx="1210588" cy="461665"/>
          </a:xfrm>
          <a:prstGeom prst="rect">
            <a:avLst/>
          </a:prstGeom>
          <a:noFill/>
        </p:spPr>
        <p:txBody>
          <a:bodyPr wrap="none" rtlCol="0">
            <a:spAutoFit/>
          </a:bodyPr>
          <a:lstStyle/>
          <a:p>
            <a:pPr algn="ctr"/>
            <a:r>
              <a:rPr lang="en-US" sz="2400" dirty="0" smtClean="0">
                <a:latin typeface="Arial" pitchFamily="34" charset="0"/>
                <a:cs typeface="Arial" pitchFamily="34" charset="0"/>
              </a:rPr>
              <a:t>CEBAF</a:t>
            </a:r>
          </a:p>
        </p:txBody>
      </p:sp>
      <p:sp>
        <p:nvSpPr>
          <p:cNvPr id="135" name="TextBox 134"/>
          <p:cNvSpPr txBox="1"/>
          <p:nvPr/>
        </p:nvSpPr>
        <p:spPr>
          <a:xfrm>
            <a:off x="182928" y="3429000"/>
            <a:ext cx="716864" cy="461665"/>
          </a:xfrm>
          <a:prstGeom prst="rect">
            <a:avLst/>
          </a:prstGeom>
          <a:noFill/>
        </p:spPr>
        <p:txBody>
          <a:bodyPr wrap="none" rtlCol="0">
            <a:spAutoFit/>
          </a:bodyPr>
          <a:lstStyle/>
          <a:p>
            <a:pPr algn="ctr"/>
            <a:r>
              <a:rPr lang="en-US" sz="2400" dirty="0" smtClean="0">
                <a:latin typeface="Arial" pitchFamily="34" charset="0"/>
                <a:cs typeface="Arial" pitchFamily="34" charset="0"/>
              </a:rPr>
              <a:t>Hall</a:t>
            </a:r>
          </a:p>
        </p:txBody>
      </p:sp>
      <p:cxnSp>
        <p:nvCxnSpPr>
          <p:cNvPr id="137" name="Straight Arrow Connector 136"/>
          <p:cNvCxnSpPr/>
          <p:nvPr/>
        </p:nvCxnSpPr>
        <p:spPr>
          <a:xfrm rot="16200000" flipH="1">
            <a:off x="1783109" y="3474720"/>
            <a:ext cx="1737344" cy="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1600232" y="3474720"/>
            <a:ext cx="1737343"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2560342" y="3198167"/>
            <a:ext cx="714811"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T-Settle</a:t>
            </a:r>
          </a:p>
          <a:p>
            <a:pPr algn="ctr"/>
            <a:r>
              <a:rPr lang="en-US" sz="1200" dirty="0" smtClean="0">
                <a:solidFill>
                  <a:srgbClr val="FFC000"/>
                </a:solidFill>
                <a:latin typeface="Arial" pitchFamily="34" charset="0"/>
                <a:cs typeface="Arial" pitchFamily="34" charset="0"/>
              </a:rPr>
              <a:t>Fiber</a:t>
            </a:r>
          </a:p>
        </p:txBody>
      </p:sp>
      <p:cxnSp>
        <p:nvCxnSpPr>
          <p:cNvPr id="142" name="Straight Arrow Connector 141"/>
          <p:cNvCxnSpPr/>
          <p:nvPr/>
        </p:nvCxnSpPr>
        <p:spPr>
          <a:xfrm>
            <a:off x="2926098" y="2331732"/>
            <a:ext cx="1828780" cy="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endCxn id="119" idx="0"/>
          </p:cNvCxnSpPr>
          <p:nvPr/>
        </p:nvCxnSpPr>
        <p:spPr>
          <a:xfrm rot="16200000" flipH="1">
            <a:off x="3703332" y="3017526"/>
            <a:ext cx="2468851" cy="1097266"/>
          </a:xfrm>
          <a:prstGeom prst="bentConnector3">
            <a:avLst>
              <a:gd name="adj1" fmla="val 50000"/>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3291854" y="4617707"/>
            <a:ext cx="1880451" cy="276999"/>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Charge Feedback (PITA)</a:t>
            </a:r>
          </a:p>
        </p:txBody>
      </p:sp>
      <p:sp>
        <p:nvSpPr>
          <p:cNvPr id="154" name="TextBox 153"/>
          <p:cNvSpPr txBox="1"/>
          <p:nvPr/>
        </p:nvSpPr>
        <p:spPr>
          <a:xfrm>
            <a:off x="7498048" y="6080731"/>
            <a:ext cx="747320" cy="461665"/>
          </a:xfrm>
          <a:prstGeom prst="rect">
            <a:avLst/>
          </a:prstGeom>
          <a:noFill/>
        </p:spPr>
        <p:txBody>
          <a:bodyPr wrap="none" rtlCol="0">
            <a:spAutoFit/>
          </a:bodyPr>
          <a:lstStyle/>
          <a:p>
            <a:pPr algn="ctr"/>
            <a:r>
              <a:rPr lang="en-US" sz="1200" dirty="0" smtClean="0">
                <a:latin typeface="Arial" pitchFamily="34" charset="0"/>
                <a:cs typeface="Arial" pitchFamily="34" charset="0"/>
              </a:rPr>
              <a:t>Electron</a:t>
            </a:r>
          </a:p>
          <a:p>
            <a:pPr algn="ctr"/>
            <a:r>
              <a:rPr lang="en-US" sz="1200" dirty="0" smtClean="0">
                <a:latin typeface="Arial" pitchFamily="34" charset="0"/>
                <a:cs typeface="Arial" pitchFamily="34" charset="0"/>
              </a:rPr>
              <a:t>Beam</a:t>
            </a:r>
          </a:p>
        </p:txBody>
      </p:sp>
      <p:sp>
        <p:nvSpPr>
          <p:cNvPr id="190" name="TextBox 189"/>
          <p:cNvSpPr txBox="1"/>
          <p:nvPr/>
        </p:nvSpPr>
        <p:spPr>
          <a:xfrm>
            <a:off x="3055345" y="2057415"/>
            <a:ext cx="1361271" cy="276999"/>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Helicity Flip Fiber</a:t>
            </a:r>
          </a:p>
        </p:txBody>
      </p:sp>
      <p:cxnSp>
        <p:nvCxnSpPr>
          <p:cNvPr id="218" name="Elbow Connector 217"/>
          <p:cNvCxnSpPr>
            <a:stCxn id="136" idx="0"/>
            <a:endCxn id="119" idx="1"/>
          </p:cNvCxnSpPr>
          <p:nvPr/>
        </p:nvCxnSpPr>
        <p:spPr>
          <a:xfrm>
            <a:off x="2834659" y="4571993"/>
            <a:ext cx="2560292" cy="365751"/>
          </a:xfrm>
          <a:prstGeom prst="bentConnector3">
            <a:avLst>
              <a:gd name="adj1" fmla="val 1703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3" name="Elbow Connector 222"/>
          <p:cNvCxnSpPr>
            <a:endCxn id="118" idx="2"/>
          </p:cNvCxnSpPr>
          <p:nvPr/>
        </p:nvCxnSpPr>
        <p:spPr>
          <a:xfrm rot="5400000" flipH="1" flipV="1">
            <a:off x="3017537" y="2697489"/>
            <a:ext cx="2103097" cy="1554463"/>
          </a:xfrm>
          <a:prstGeom prst="bentConnector3">
            <a:avLst>
              <a:gd name="adj1" fmla="val 30490"/>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3291854" y="3977634"/>
            <a:ext cx="1694696" cy="276999"/>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Charge Feedback (IA)</a:t>
            </a:r>
          </a:p>
        </p:txBody>
      </p:sp>
      <p:sp>
        <p:nvSpPr>
          <p:cNvPr id="244" name="Rectangle 243"/>
          <p:cNvSpPr/>
          <p:nvPr/>
        </p:nvSpPr>
        <p:spPr>
          <a:xfrm>
            <a:off x="3291854"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3108976" y="1234464"/>
            <a:ext cx="1086452" cy="276999"/>
          </a:xfrm>
          <a:prstGeom prst="rect">
            <a:avLst/>
          </a:prstGeom>
          <a:noFill/>
        </p:spPr>
        <p:txBody>
          <a:bodyPr wrap="none" rtlCol="0">
            <a:spAutoFit/>
          </a:bodyPr>
          <a:lstStyle/>
          <a:p>
            <a:pPr algn="ctr"/>
            <a:r>
              <a:rPr lang="en-US" sz="1200" dirty="0" smtClean="0">
                <a:latin typeface="Arial" pitchFamily="34" charset="0"/>
                <a:cs typeface="Arial" pitchFamily="34" charset="0"/>
              </a:rPr>
              <a:t>LP  HWP  LP</a:t>
            </a:r>
          </a:p>
        </p:txBody>
      </p:sp>
      <p:sp>
        <p:nvSpPr>
          <p:cNvPr id="263" name="Rounded Rectangle 262"/>
          <p:cNvSpPr/>
          <p:nvPr/>
        </p:nvSpPr>
        <p:spPr>
          <a:xfrm>
            <a:off x="4572000" y="822960"/>
            <a:ext cx="548634" cy="274317"/>
          </a:xfrm>
          <a:prstGeom prst="round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rot="5400000">
            <a:off x="5303512"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77" name="Straight Connector 276"/>
          <p:cNvCxnSpPr/>
          <p:nvPr/>
        </p:nvCxnSpPr>
        <p:spPr>
          <a:xfrm rot="5400000">
            <a:off x="3657610"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78" name="Straight Connector 277"/>
          <p:cNvCxnSpPr/>
          <p:nvPr/>
        </p:nvCxnSpPr>
        <p:spPr>
          <a:xfrm rot="5400000">
            <a:off x="3108976"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87" name="Straight Connector 286"/>
          <p:cNvCxnSpPr>
            <a:stCxn id="263" idx="2"/>
          </p:cNvCxnSpPr>
          <p:nvPr/>
        </p:nvCxnSpPr>
        <p:spPr>
          <a:xfrm rot="16200000" flipH="1">
            <a:off x="4331962" y="1611631"/>
            <a:ext cx="102871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xtBox 288"/>
          <p:cNvSpPr txBox="1"/>
          <p:nvPr/>
        </p:nvSpPr>
        <p:spPr>
          <a:xfrm>
            <a:off x="4937756" y="228635"/>
            <a:ext cx="378630" cy="338554"/>
          </a:xfrm>
          <a:prstGeom prst="rect">
            <a:avLst/>
          </a:prstGeom>
          <a:noFill/>
        </p:spPr>
        <p:txBody>
          <a:bodyPr wrap="none" rtlCol="0">
            <a:spAutoFit/>
          </a:bodyPr>
          <a:lstStyle/>
          <a:p>
            <a:pPr algn="ctr"/>
            <a:r>
              <a:rPr lang="en-US" sz="1600" dirty="0" smtClean="0">
                <a:latin typeface="Arial" pitchFamily="34" charset="0"/>
                <a:cs typeface="Arial" pitchFamily="34" charset="0"/>
              </a:rPr>
              <a:t>IA</a:t>
            </a:r>
          </a:p>
        </p:txBody>
      </p:sp>
      <p:cxnSp>
        <p:nvCxnSpPr>
          <p:cNvPr id="296" name="Straight Connector 295"/>
          <p:cNvCxnSpPr/>
          <p:nvPr/>
        </p:nvCxnSpPr>
        <p:spPr>
          <a:xfrm rot="16200000" flipH="1">
            <a:off x="3389934" y="953506"/>
            <a:ext cx="545952" cy="106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3" name="Straight Connector 302"/>
          <p:cNvCxnSpPr/>
          <p:nvPr/>
        </p:nvCxnSpPr>
        <p:spPr>
          <a:xfrm rot="5400000">
            <a:off x="5029195" y="960148"/>
            <a:ext cx="548636" cy="1"/>
          </a:xfrm>
          <a:prstGeom prst="line">
            <a:avLst/>
          </a:prstGeom>
        </p:spPr>
        <p:style>
          <a:lnRef idx="2">
            <a:schemeClr val="accent2"/>
          </a:lnRef>
          <a:fillRef idx="0">
            <a:schemeClr val="accent2"/>
          </a:fillRef>
          <a:effectRef idx="1">
            <a:schemeClr val="accent2"/>
          </a:effectRef>
          <a:fontRef idx="minor">
            <a:schemeClr val="tx1"/>
          </a:fontRef>
        </p:style>
      </p:cxnSp>
      <p:sp>
        <p:nvSpPr>
          <p:cNvPr id="307" name="Left Brace 306"/>
          <p:cNvSpPr/>
          <p:nvPr/>
        </p:nvSpPr>
        <p:spPr>
          <a:xfrm rot="5400000">
            <a:off x="3579891" y="123476"/>
            <a:ext cx="155448" cy="914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Left Brace 308"/>
          <p:cNvSpPr>
            <a:spLocks noChangeAspect="1"/>
          </p:cNvSpPr>
          <p:nvPr/>
        </p:nvSpPr>
        <p:spPr>
          <a:xfrm rot="5400000">
            <a:off x="5065318" y="9633"/>
            <a:ext cx="202083" cy="11887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Rounded Rectangle 76"/>
          <p:cNvSpPr/>
          <p:nvPr/>
        </p:nvSpPr>
        <p:spPr>
          <a:xfrm>
            <a:off x="7315170" y="2057415"/>
            <a:ext cx="365756" cy="7315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132" idx="0"/>
            <a:endCxn id="133" idx="1"/>
          </p:cNvCxnSpPr>
          <p:nvPr/>
        </p:nvCxnSpPr>
        <p:spPr>
          <a:xfrm rot="10800000">
            <a:off x="725065" y="3879698"/>
            <a:ext cx="1359665" cy="1328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554513" y="4709146"/>
            <a:ext cx="274317" cy="2743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457245" y="4343390"/>
            <a:ext cx="611642" cy="276999"/>
          </a:xfrm>
          <a:prstGeom prst="rect">
            <a:avLst/>
          </a:prstGeom>
          <a:noFill/>
        </p:spPr>
        <p:txBody>
          <a:bodyPr wrap="none" rtlCol="0">
            <a:spAutoFit/>
          </a:bodyPr>
          <a:lstStyle/>
          <a:p>
            <a:pPr algn="ctr"/>
            <a:r>
              <a:rPr lang="en-US" sz="1200" dirty="0" smtClean="0">
                <a:latin typeface="Arial" pitchFamily="34" charset="0"/>
                <a:cs typeface="Arial" pitchFamily="34" charset="0"/>
              </a:rPr>
              <a:t>Target</a:t>
            </a:r>
          </a:p>
        </p:txBody>
      </p:sp>
      <p:sp>
        <p:nvSpPr>
          <p:cNvPr id="113" name="Can 112"/>
          <p:cNvSpPr/>
          <p:nvPr/>
        </p:nvSpPr>
        <p:spPr>
          <a:xfrm rot="18900000">
            <a:off x="908454" y="4049365"/>
            <a:ext cx="365756" cy="393201"/>
          </a:xfrm>
          <a:prstGeom prst="can">
            <a:avLst>
              <a:gd name="adj" fmla="val 281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823001" y="4617707"/>
            <a:ext cx="526106" cy="276999"/>
          </a:xfrm>
          <a:prstGeom prst="rect">
            <a:avLst/>
          </a:prstGeom>
          <a:noFill/>
        </p:spPr>
        <p:txBody>
          <a:bodyPr wrap="none" rtlCol="0">
            <a:spAutoFit/>
          </a:bodyPr>
          <a:lstStyle/>
          <a:p>
            <a:pPr algn="ctr"/>
            <a:r>
              <a:rPr lang="en-US" sz="1200" dirty="0" smtClean="0">
                <a:latin typeface="Arial" pitchFamily="34" charset="0"/>
                <a:cs typeface="Arial" pitchFamily="34" charset="0"/>
              </a:rPr>
              <a:t>BCM</a:t>
            </a:r>
          </a:p>
        </p:txBody>
      </p:sp>
      <p:sp>
        <p:nvSpPr>
          <p:cNvPr id="115" name="TextBox 114"/>
          <p:cNvSpPr txBox="1"/>
          <p:nvPr/>
        </p:nvSpPr>
        <p:spPr>
          <a:xfrm>
            <a:off x="1097318" y="4892024"/>
            <a:ext cx="595035" cy="276999"/>
          </a:xfrm>
          <a:prstGeom prst="rect">
            <a:avLst/>
          </a:prstGeom>
          <a:noFill/>
        </p:spPr>
        <p:txBody>
          <a:bodyPr wrap="none" rtlCol="0">
            <a:spAutoFit/>
          </a:bodyPr>
          <a:lstStyle/>
          <a:p>
            <a:pPr algn="ctr"/>
            <a:r>
              <a:rPr lang="en-US" sz="1200" dirty="0" smtClean="0">
                <a:latin typeface="Arial" pitchFamily="34" charset="0"/>
                <a:cs typeface="Arial" pitchFamily="34" charset="0"/>
              </a:rPr>
              <a:t>BPMs</a:t>
            </a:r>
          </a:p>
        </p:txBody>
      </p:sp>
      <p:sp>
        <p:nvSpPr>
          <p:cNvPr id="116" name="Isosceles Triangle 115"/>
          <p:cNvSpPr/>
          <p:nvPr/>
        </p:nvSpPr>
        <p:spPr>
          <a:xfrm>
            <a:off x="3108976" y="6355048"/>
            <a:ext cx="365756" cy="3657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flipV="1">
            <a:off x="2926098" y="6355048"/>
            <a:ext cx="365756" cy="3657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383293" y="5989292"/>
            <a:ext cx="1309974" cy="461665"/>
          </a:xfrm>
          <a:prstGeom prst="rect">
            <a:avLst/>
          </a:prstGeom>
          <a:noFill/>
        </p:spPr>
        <p:txBody>
          <a:bodyPr wrap="none" rtlCol="0">
            <a:spAutoFit/>
          </a:bodyPr>
          <a:lstStyle/>
          <a:p>
            <a:pPr algn="ctr"/>
            <a:r>
              <a:rPr lang="en-US" sz="1200" dirty="0" smtClean="0">
                <a:latin typeface="Arial" pitchFamily="34" charset="0"/>
                <a:cs typeface="Arial" pitchFamily="34" charset="0"/>
              </a:rPr>
              <a:t>5 MeV </a:t>
            </a:r>
          </a:p>
          <a:p>
            <a:pPr algn="ctr"/>
            <a:r>
              <a:rPr lang="en-US" sz="1200" dirty="0" smtClean="0">
                <a:latin typeface="Arial" pitchFamily="34" charset="0"/>
                <a:cs typeface="Arial" pitchFamily="34" charset="0"/>
              </a:rPr>
              <a:t>Helicity Magnets</a:t>
            </a:r>
          </a:p>
        </p:txBody>
      </p:sp>
      <p:sp>
        <p:nvSpPr>
          <p:cNvPr id="130" name="Oval 129"/>
          <p:cNvSpPr/>
          <p:nvPr/>
        </p:nvSpPr>
        <p:spPr>
          <a:xfrm>
            <a:off x="1280196" y="4434829"/>
            <a:ext cx="274317" cy="2743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xagon 135"/>
          <p:cNvSpPr/>
          <p:nvPr/>
        </p:nvSpPr>
        <p:spPr>
          <a:xfrm>
            <a:off x="2286025" y="4343390"/>
            <a:ext cx="548634" cy="457205"/>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2320489" y="4434829"/>
            <a:ext cx="518091" cy="276999"/>
          </a:xfrm>
          <a:prstGeom prst="rect">
            <a:avLst/>
          </a:prstGeom>
          <a:noFill/>
        </p:spPr>
        <p:txBody>
          <a:bodyPr wrap="none" rtlCol="0">
            <a:spAutoFit/>
          </a:bodyPr>
          <a:lstStyle/>
          <a:p>
            <a:pPr algn="ctr"/>
            <a:r>
              <a:rPr lang="en-US" sz="1200" dirty="0" smtClean="0">
                <a:latin typeface="Arial" pitchFamily="34" charset="0"/>
                <a:cs typeface="Arial" pitchFamily="34" charset="0"/>
              </a:rPr>
              <a:t>DAQ</a:t>
            </a:r>
          </a:p>
        </p:txBody>
      </p:sp>
      <p:cxnSp>
        <p:nvCxnSpPr>
          <p:cNvPr id="163" name="Elbow Connector 162"/>
          <p:cNvCxnSpPr/>
          <p:nvPr/>
        </p:nvCxnSpPr>
        <p:spPr>
          <a:xfrm rot="5400000">
            <a:off x="1280990" y="4434035"/>
            <a:ext cx="3840438" cy="1588"/>
          </a:xfrm>
          <a:prstGeom prst="bentConnector3">
            <a:avLst>
              <a:gd name="adj1" fmla="val 50000"/>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3191598" y="2606049"/>
            <a:ext cx="824265"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nHelicity </a:t>
            </a:r>
          </a:p>
          <a:p>
            <a:pPr algn="ctr"/>
            <a:r>
              <a:rPr lang="en-US" sz="1200" dirty="0" smtClean="0">
                <a:solidFill>
                  <a:srgbClr val="FFC000"/>
                </a:solidFill>
                <a:latin typeface="Arial" pitchFamily="34" charset="0"/>
                <a:cs typeface="Arial" pitchFamily="34" charset="0"/>
              </a:rPr>
              <a:t>Flip Fiber</a:t>
            </a:r>
          </a:p>
        </p:txBody>
      </p:sp>
      <p:cxnSp>
        <p:nvCxnSpPr>
          <p:cNvPr id="168" name="Straight Connector 167"/>
          <p:cNvCxnSpPr>
            <a:endCxn id="136" idx="3"/>
          </p:cNvCxnSpPr>
          <p:nvPr/>
        </p:nvCxnSpPr>
        <p:spPr>
          <a:xfrm flipV="1">
            <a:off x="1828830" y="4571993"/>
            <a:ext cx="457195" cy="2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36" idx="3"/>
          </p:cNvCxnSpPr>
          <p:nvPr/>
        </p:nvCxnSpPr>
        <p:spPr>
          <a:xfrm>
            <a:off x="1554513" y="4571982"/>
            <a:ext cx="731512" cy="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926098" y="2514610"/>
            <a:ext cx="27431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a:off x="3017537" y="4572000"/>
            <a:ext cx="18943" cy="1781711"/>
          </a:xfrm>
          <a:prstGeom prst="straightConnector1">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2216226" y="4892024"/>
            <a:ext cx="857927" cy="461665"/>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Position</a:t>
            </a:r>
          </a:p>
          <a:p>
            <a:pPr algn="ctr"/>
            <a:r>
              <a:rPr lang="en-US" sz="1200" dirty="0" smtClean="0">
                <a:solidFill>
                  <a:srgbClr val="00B050"/>
                </a:solidFill>
                <a:latin typeface="Arial" pitchFamily="34" charset="0"/>
                <a:cs typeface="Arial" pitchFamily="34" charset="0"/>
              </a:rPr>
              <a:t>Feedback</a:t>
            </a:r>
          </a:p>
        </p:txBody>
      </p:sp>
      <p:sp>
        <p:nvSpPr>
          <p:cNvPr id="207" name="TextBox 206"/>
          <p:cNvSpPr txBox="1"/>
          <p:nvPr/>
        </p:nvSpPr>
        <p:spPr>
          <a:xfrm>
            <a:off x="1280196" y="2011680"/>
            <a:ext cx="1647755" cy="584775"/>
          </a:xfrm>
          <a:prstGeom prst="rect">
            <a:avLst/>
          </a:prstGeom>
          <a:noFill/>
          <a:ln w="28575">
            <a:solidFill>
              <a:schemeClr val="accent1"/>
            </a:solidFill>
          </a:ln>
        </p:spPr>
        <p:txBody>
          <a:bodyPr wrap="square" rtlCol="0">
            <a:spAutoFit/>
          </a:bodyPr>
          <a:lstStyle/>
          <a:p>
            <a:pPr algn="ctr"/>
            <a:r>
              <a:rPr lang="en-US" sz="1600" dirty="0" smtClean="0">
                <a:solidFill>
                  <a:schemeClr val="accent1"/>
                </a:solidFill>
                <a:latin typeface="Arial" pitchFamily="34" charset="0"/>
                <a:cs typeface="Arial" pitchFamily="34" charset="0"/>
              </a:rPr>
              <a:t>Helicity Control Board </a:t>
            </a:r>
            <a:endParaRPr lang="en-US" sz="1600" dirty="0">
              <a:solidFill>
                <a:schemeClr val="accent1"/>
              </a:solidFill>
              <a:latin typeface="Arial" pitchFamily="34" charset="0"/>
              <a:cs typeface="Arial" pitchFamily="34" charset="0"/>
            </a:endParaRPr>
          </a:p>
        </p:txBody>
      </p:sp>
      <p:sp>
        <p:nvSpPr>
          <p:cNvPr id="87" name="Rectangle 86"/>
          <p:cNvSpPr/>
          <p:nvPr/>
        </p:nvSpPr>
        <p:spPr>
          <a:xfrm rot="16200000">
            <a:off x="7450034" y="3934209"/>
            <a:ext cx="9602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7863804" y="4069073"/>
            <a:ext cx="1064267" cy="276999"/>
          </a:xfrm>
          <a:prstGeom prst="rect">
            <a:avLst/>
          </a:prstGeom>
          <a:noFill/>
        </p:spPr>
        <p:txBody>
          <a:bodyPr wrap="none" rtlCol="0">
            <a:spAutoFit/>
          </a:bodyPr>
          <a:lstStyle/>
          <a:p>
            <a:pPr algn="ctr"/>
            <a:r>
              <a:rPr lang="en-US" sz="1200" dirty="0" smtClean="0">
                <a:latin typeface="Arial" pitchFamily="34" charset="0"/>
                <a:cs typeface="Arial" pitchFamily="34" charset="0"/>
              </a:rPr>
              <a:t>V-Wien Filter</a:t>
            </a:r>
          </a:p>
        </p:txBody>
      </p:sp>
      <p:sp>
        <p:nvSpPr>
          <p:cNvPr id="92" name="Rectangle 91"/>
          <p:cNvSpPr/>
          <p:nvPr/>
        </p:nvSpPr>
        <p:spPr>
          <a:xfrm rot="16200000">
            <a:off x="7450034" y="4482843"/>
            <a:ext cx="9602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7863804" y="4617707"/>
            <a:ext cx="1080745" cy="276999"/>
          </a:xfrm>
          <a:prstGeom prst="rect">
            <a:avLst/>
          </a:prstGeom>
          <a:noFill/>
        </p:spPr>
        <p:txBody>
          <a:bodyPr wrap="none" rtlCol="0">
            <a:spAutoFit/>
          </a:bodyPr>
          <a:lstStyle/>
          <a:p>
            <a:pPr algn="ctr"/>
            <a:r>
              <a:rPr lang="en-US" sz="1200" dirty="0" smtClean="0">
                <a:latin typeface="Arial" pitchFamily="34" charset="0"/>
                <a:cs typeface="Arial" pitchFamily="34" charset="0"/>
              </a:rPr>
              <a:t>H-Wien Filter</a:t>
            </a:r>
          </a:p>
        </p:txBody>
      </p:sp>
      <p:sp>
        <p:nvSpPr>
          <p:cNvPr id="101" name="Rectangle 100"/>
          <p:cNvSpPr/>
          <p:nvPr/>
        </p:nvSpPr>
        <p:spPr>
          <a:xfrm rot="16200000">
            <a:off x="7475189" y="4274810"/>
            <a:ext cx="4571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7772365" y="4343390"/>
            <a:ext cx="1371635" cy="276999"/>
          </a:xfrm>
          <a:prstGeom prst="rect">
            <a:avLst/>
          </a:prstGeom>
          <a:noFill/>
        </p:spPr>
        <p:txBody>
          <a:bodyPr wrap="square" rtlCol="0">
            <a:spAutoFit/>
          </a:bodyPr>
          <a:lstStyle/>
          <a:p>
            <a:pPr algn="ctr"/>
            <a:r>
              <a:rPr lang="en-US" sz="1200" dirty="0" smtClean="0">
                <a:latin typeface="Arial" pitchFamily="34" charset="0"/>
                <a:cs typeface="Arial" pitchFamily="34" charset="0"/>
              </a:rPr>
              <a:t>Spin Solenoids</a:t>
            </a:r>
          </a:p>
        </p:txBody>
      </p:sp>
      <p:sp>
        <p:nvSpPr>
          <p:cNvPr id="103" name="Rectangle 102"/>
          <p:cNvSpPr/>
          <p:nvPr/>
        </p:nvSpPr>
        <p:spPr>
          <a:xfrm rot="16200000">
            <a:off x="7475189" y="4183371"/>
            <a:ext cx="4571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5337E07-A087-4AB8-A71E-150763CBA76B}" type="slidenum">
              <a:rPr lang="en-US" smtClean="0"/>
              <a:pPr/>
              <a:t>8</a:t>
            </a:fld>
            <a:endParaRPr lang="en-US"/>
          </a:p>
        </p:txBody>
      </p:sp>
    </p:spTree>
    <p:extLst>
      <p:ext uri="{BB962C8B-B14F-4D97-AF65-F5344CB8AC3E}">
        <p14:creationId xmlns:p14="http://schemas.microsoft.com/office/powerpoint/2010/main" val="389604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nvPr>
        </p:nvGraphicFramePr>
        <p:xfrm>
          <a:off x="182927" y="137196"/>
          <a:ext cx="8778147" cy="6570689"/>
        </p:xfrm>
        <a:graphic>
          <a:graphicData uri="http://schemas.openxmlformats.org/drawingml/2006/table">
            <a:tbl>
              <a:tblPr firstRow="1" bandRow="1">
                <a:tableStyleId>{5C22544A-7EE6-4342-B048-85BDC9FD1C3A}</a:tableStyleId>
              </a:tblPr>
              <a:tblGrid>
                <a:gridCol w="1112723">
                  <a:extLst>
                    <a:ext uri="{9D8B030D-6E8A-4147-A177-3AD203B41FA5}">
                      <a16:colId xmlns:a16="http://schemas.microsoft.com/office/drawing/2014/main" val="20000"/>
                    </a:ext>
                  </a:extLst>
                </a:gridCol>
                <a:gridCol w="820494">
                  <a:extLst>
                    <a:ext uri="{9D8B030D-6E8A-4147-A177-3AD203B41FA5}">
                      <a16:colId xmlns:a16="http://schemas.microsoft.com/office/drawing/2014/main" val="20001"/>
                    </a:ext>
                  </a:extLst>
                </a:gridCol>
                <a:gridCol w="528262">
                  <a:extLst>
                    <a:ext uri="{9D8B030D-6E8A-4147-A177-3AD203B41FA5}">
                      <a16:colId xmlns:a16="http://schemas.microsoft.com/office/drawing/2014/main" val="20002"/>
                    </a:ext>
                  </a:extLst>
                </a:gridCol>
                <a:gridCol w="528262">
                  <a:extLst>
                    <a:ext uri="{9D8B030D-6E8A-4147-A177-3AD203B41FA5}">
                      <a16:colId xmlns:a16="http://schemas.microsoft.com/office/drawing/2014/main" val="20003"/>
                    </a:ext>
                  </a:extLst>
                </a:gridCol>
                <a:gridCol w="887930">
                  <a:extLst>
                    <a:ext uri="{9D8B030D-6E8A-4147-A177-3AD203B41FA5}">
                      <a16:colId xmlns:a16="http://schemas.microsoft.com/office/drawing/2014/main" val="20004"/>
                    </a:ext>
                  </a:extLst>
                </a:gridCol>
                <a:gridCol w="955369">
                  <a:extLst>
                    <a:ext uri="{9D8B030D-6E8A-4147-A177-3AD203B41FA5}">
                      <a16:colId xmlns:a16="http://schemas.microsoft.com/office/drawing/2014/main" val="20005"/>
                    </a:ext>
                  </a:extLst>
                </a:gridCol>
                <a:gridCol w="977848">
                  <a:extLst>
                    <a:ext uri="{9D8B030D-6E8A-4147-A177-3AD203B41FA5}">
                      <a16:colId xmlns:a16="http://schemas.microsoft.com/office/drawing/2014/main" val="20006"/>
                    </a:ext>
                  </a:extLst>
                </a:gridCol>
                <a:gridCol w="1000327">
                  <a:extLst>
                    <a:ext uri="{9D8B030D-6E8A-4147-A177-3AD203B41FA5}">
                      <a16:colId xmlns:a16="http://schemas.microsoft.com/office/drawing/2014/main" val="20007"/>
                    </a:ext>
                  </a:extLst>
                </a:gridCol>
                <a:gridCol w="977847">
                  <a:extLst>
                    <a:ext uri="{9D8B030D-6E8A-4147-A177-3AD203B41FA5}">
                      <a16:colId xmlns:a16="http://schemas.microsoft.com/office/drawing/2014/main" val="20008"/>
                    </a:ext>
                  </a:extLst>
                </a:gridCol>
                <a:gridCol w="989085">
                  <a:extLst>
                    <a:ext uri="{9D8B030D-6E8A-4147-A177-3AD203B41FA5}">
                      <a16:colId xmlns:a16="http://schemas.microsoft.com/office/drawing/2014/main" val="20009"/>
                    </a:ext>
                  </a:extLst>
                </a:gridCol>
              </a:tblGrid>
              <a:tr h="842329">
                <a:tc>
                  <a:txBody>
                    <a:bodyPr/>
                    <a:lstStyle/>
                    <a:p>
                      <a:pPr algn="ctr"/>
                      <a:r>
                        <a:rPr lang="en-US" sz="1200" b="1" dirty="0" smtClean="0">
                          <a:solidFill>
                            <a:schemeClr val="tx1"/>
                          </a:solidFill>
                        </a:rPr>
                        <a:t>Experiment</a:t>
                      </a:r>
                      <a:r>
                        <a:rPr lang="en-US" sz="1200" b="1" baseline="0" dirty="0" smtClean="0">
                          <a:solidFill>
                            <a:schemeClr val="tx1"/>
                          </a:solidFill>
                        </a:rPr>
                        <a:t> </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Energy</a:t>
                      </a:r>
                    </a:p>
                    <a:p>
                      <a:pPr algn="ctr"/>
                      <a:r>
                        <a:rPr lang="en-US" sz="1200" b="1" dirty="0" smtClean="0">
                          <a:solidFill>
                            <a:schemeClr val="tx1"/>
                          </a:solidFill>
                        </a:rPr>
                        <a:t>(GeV)</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Pol</a:t>
                      </a:r>
                    </a:p>
                    <a:p>
                      <a:pPr algn="ctr"/>
                      <a:r>
                        <a:rPr lang="en-US" sz="1200" b="1" dirty="0" smtClean="0">
                          <a:solidFill>
                            <a:schemeClr val="tx1"/>
                          </a:solidFill>
                        </a:rPr>
                        <a:t>(%)</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I</a:t>
                      </a:r>
                    </a:p>
                    <a:p>
                      <a:pPr algn="ctr"/>
                      <a:r>
                        <a:rPr lang="en-US" sz="1200" b="1" dirty="0" smtClean="0">
                          <a:solidFill>
                            <a:schemeClr val="tx1"/>
                          </a:solidFill>
                        </a:rPr>
                        <a:t>(µA)</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Target</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A</a:t>
                      </a:r>
                      <a:r>
                        <a:rPr lang="en-US" sz="1200" b="1" baseline="-25000" dirty="0" smtClean="0">
                          <a:solidFill>
                            <a:schemeClr val="tx1"/>
                          </a:solidFill>
                        </a:rPr>
                        <a:t>pv</a:t>
                      </a:r>
                      <a:endParaRPr lang="en-US" sz="1200" b="1" dirty="0" smtClean="0">
                        <a:solidFill>
                          <a:schemeClr val="tx1"/>
                        </a:solidFill>
                      </a:endParaRPr>
                    </a:p>
                    <a:p>
                      <a:pPr algn="ctr"/>
                      <a:r>
                        <a:rPr lang="en-US" sz="1200" b="1" dirty="0" smtClean="0">
                          <a:solidFill>
                            <a:schemeClr val="tx1"/>
                          </a:solidFill>
                        </a:rPr>
                        <a:t>(ppb)</a:t>
                      </a:r>
                      <a:endParaRPr lang="en-US" sz="1200" b="1" baseline="-25000" dirty="0" smtClean="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Charge Asym</a:t>
                      </a:r>
                    </a:p>
                    <a:p>
                      <a:pPr algn="ctr"/>
                      <a:r>
                        <a:rPr lang="en-US" sz="1200" b="1" dirty="0" smtClean="0">
                          <a:solidFill>
                            <a:schemeClr val="tx1"/>
                          </a:solidFill>
                        </a:rPr>
                        <a:t>(ppb)</a:t>
                      </a:r>
                    </a:p>
                  </a:txBody>
                  <a:tcPr>
                    <a:solidFill>
                      <a:schemeClr val="accent6">
                        <a:lumMod val="40000"/>
                        <a:lumOff val="60000"/>
                      </a:schemeClr>
                    </a:solidFill>
                  </a:tcPr>
                </a:tc>
                <a:tc>
                  <a:txBody>
                    <a:bodyPr/>
                    <a:lstStyle/>
                    <a:p>
                      <a:pPr algn="ctr"/>
                      <a:r>
                        <a:rPr lang="en-US" sz="1200" b="1" dirty="0" smtClean="0">
                          <a:solidFill>
                            <a:schemeClr val="tx1"/>
                          </a:solidFill>
                        </a:rPr>
                        <a:t>Position Diff</a:t>
                      </a:r>
                    </a:p>
                    <a:p>
                      <a:pPr algn="ctr"/>
                      <a:r>
                        <a:rPr lang="en-US" sz="1200" b="1" dirty="0" smtClean="0">
                          <a:solidFill>
                            <a:schemeClr val="tx1"/>
                          </a:solidFill>
                        </a:rPr>
                        <a:t>(nm)</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Angle Diff</a:t>
                      </a:r>
                    </a:p>
                    <a:p>
                      <a:pPr algn="ctr"/>
                      <a:r>
                        <a:rPr lang="en-US" sz="1200" b="1" dirty="0" smtClean="0">
                          <a:solidFill>
                            <a:schemeClr val="tx1"/>
                          </a:solidFill>
                        </a:rPr>
                        <a:t>(nrad)</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Size Diff</a:t>
                      </a:r>
                    </a:p>
                    <a:p>
                      <a:pPr algn="ctr"/>
                      <a:r>
                        <a:rPr lang="en-US" sz="1200" b="1" dirty="0" smtClean="0">
                          <a:solidFill>
                            <a:schemeClr val="tx1"/>
                          </a:solidFill>
                        </a:rPr>
                        <a:t>(δ</a:t>
                      </a:r>
                      <a:r>
                        <a:rPr lang="el-GR" sz="1200" b="1" dirty="0" smtClean="0">
                          <a:solidFill>
                            <a:schemeClr val="tx1"/>
                          </a:solidFill>
                        </a:rPr>
                        <a:t>σ/σ</a:t>
                      </a:r>
                      <a:r>
                        <a:rPr lang="en-US" sz="1200" b="1" dirty="0" smtClean="0">
                          <a:solidFill>
                            <a:schemeClr val="tx1"/>
                          </a:solidFill>
                        </a:rPr>
                        <a:t>)</a:t>
                      </a:r>
                      <a:endParaRPr lang="en-US" sz="12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540438">
                <a:tc>
                  <a:txBody>
                    <a:bodyPr/>
                    <a:lstStyle/>
                    <a:p>
                      <a:pPr marL="0" marR="0" algn="ctr">
                        <a:lnSpc>
                          <a:spcPct val="150000"/>
                        </a:lnSpc>
                      </a:pPr>
                      <a:r>
                        <a:rPr lang="en-US" sz="1200" b="1" dirty="0">
                          <a:latin typeface="+mn-lt"/>
                          <a:ea typeface="Times New Roman"/>
                          <a:cs typeface="Times New Roman"/>
                        </a:rPr>
                        <a:t>HAPPEx-I (Achieved)</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3.3</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38.8</a:t>
                      </a:r>
                    </a:p>
                    <a:p>
                      <a:pPr marL="0" marR="0" algn="ctr">
                        <a:lnSpc>
                          <a:spcPct val="150000"/>
                        </a:lnSpc>
                      </a:pPr>
                      <a:r>
                        <a:rPr lang="en-US" sz="1200" dirty="0" smtClean="0">
                          <a:latin typeface="+mn-lt"/>
                          <a:ea typeface="Times New Roman"/>
                          <a:cs typeface="Times New Roman"/>
                        </a:rPr>
                        <a:t>68.8</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100</a:t>
                      </a:r>
                    </a:p>
                    <a:p>
                      <a:pPr marL="0" marR="0" algn="ctr">
                        <a:lnSpc>
                          <a:spcPct val="150000"/>
                        </a:lnSpc>
                      </a:pPr>
                      <a:r>
                        <a:rPr lang="en-US" sz="1200" dirty="0" smtClean="0">
                          <a:latin typeface="+mn-lt"/>
                          <a:ea typeface="Times New Roman"/>
                          <a:cs typeface="Times New Roman"/>
                        </a:rPr>
                        <a:t>40</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baseline="30000" dirty="0" smtClean="0">
                          <a:latin typeface="+mn-lt"/>
                          <a:ea typeface="Times New Roman"/>
                          <a:cs typeface="Times New Roman"/>
                        </a:rPr>
                        <a:t>1</a:t>
                      </a:r>
                      <a:r>
                        <a:rPr lang="en-US" sz="1200" dirty="0" smtClean="0">
                          <a:latin typeface="+mn-lt"/>
                          <a:ea typeface="Times New Roman"/>
                          <a:cs typeface="Times New Roman"/>
                        </a:rPr>
                        <a:t>H</a:t>
                      </a:r>
                    </a:p>
                    <a:p>
                      <a:pPr marL="0" marR="0" algn="ctr">
                        <a:lnSpc>
                          <a:spcPct val="150000"/>
                        </a:lnSpc>
                      </a:pPr>
                      <a:r>
                        <a:rPr lang="en-US" sz="1200" dirty="0" smtClean="0">
                          <a:latin typeface="+mn-lt"/>
                          <a:ea typeface="Times New Roman"/>
                          <a:cs typeface="Times New Roman"/>
                        </a:rPr>
                        <a:t>(15 </a:t>
                      </a:r>
                      <a:r>
                        <a:rPr lang="en-US" sz="1200" dirty="0">
                          <a:latin typeface="+mn-lt"/>
                          <a:ea typeface="Times New Roman"/>
                          <a:cs typeface="Times New Roman"/>
                        </a:rPr>
                        <a:t>cm)</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15,050</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200</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12</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3</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endParaRPr lang="en-US" sz="1200" dirty="0">
                        <a:latin typeface="+mn-lt"/>
                        <a:ea typeface="Times New Roman"/>
                        <a:cs typeface="Times New Roman"/>
                      </a:endParaRPr>
                    </a:p>
                  </a:txBody>
                  <a:tcPr anchor="ctr">
                    <a:solidFill>
                      <a:srgbClr val="E0FFD1"/>
                    </a:solidFill>
                  </a:tcPr>
                </a:tc>
                <a:extLst>
                  <a:ext uri="{0D108BD9-81ED-4DB2-BD59-A6C34878D82A}">
                    <a16:rowId xmlns:a16="http://schemas.microsoft.com/office/drawing/2014/main" val="10001"/>
                  </a:ext>
                </a:extLst>
              </a:tr>
              <a:tr h="540438">
                <a:tc>
                  <a:txBody>
                    <a:bodyPr/>
                    <a:lstStyle/>
                    <a:p>
                      <a:pPr marL="0" marR="0" algn="ctr">
                        <a:lnSpc>
                          <a:spcPct val="150000"/>
                        </a:lnSpc>
                      </a:pPr>
                      <a:r>
                        <a:rPr lang="en-US" sz="1200" b="1" dirty="0">
                          <a:latin typeface="+mn-lt"/>
                          <a:ea typeface="Times New Roman"/>
                          <a:cs typeface="Times New Roman"/>
                        </a:rPr>
                        <a:t>G0-Forward (Achieved)</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3.0</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73.7</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40</a:t>
                      </a:r>
                    </a:p>
                  </a:txBody>
                  <a:tcPr anchor="ctr">
                    <a:solidFill>
                      <a:srgbClr val="E0FFD1"/>
                    </a:solidFill>
                  </a:tcPr>
                </a:tc>
                <a:tc>
                  <a:txBody>
                    <a:bodyPr/>
                    <a:lstStyle/>
                    <a:p>
                      <a:pPr marL="0" marR="0" algn="ctr">
                        <a:lnSpc>
                          <a:spcPct val="150000"/>
                        </a:lnSpc>
                      </a:pPr>
                      <a:r>
                        <a:rPr lang="en-US" sz="1200" baseline="30000" dirty="0">
                          <a:latin typeface="+mn-lt"/>
                          <a:ea typeface="Times New Roman"/>
                          <a:cs typeface="Times New Roman"/>
                        </a:rPr>
                        <a:t>1</a:t>
                      </a:r>
                      <a:r>
                        <a:rPr lang="en-US" sz="1200" dirty="0">
                          <a:latin typeface="+mn-lt"/>
                          <a:ea typeface="Times New Roman"/>
                          <a:cs typeface="Times New Roman"/>
                        </a:rPr>
                        <a:t>H </a:t>
                      </a:r>
                      <a:endParaRPr lang="en-US" sz="1200" dirty="0" smtClean="0">
                        <a:latin typeface="+mn-lt"/>
                        <a:ea typeface="Times New Roman"/>
                        <a:cs typeface="Times New Roman"/>
                      </a:endParaRPr>
                    </a:p>
                    <a:p>
                      <a:pPr marL="0" marR="0" algn="ctr">
                        <a:lnSpc>
                          <a:spcPct val="150000"/>
                        </a:lnSpc>
                      </a:pPr>
                      <a:r>
                        <a:rPr lang="en-US" sz="1200" dirty="0" smtClean="0">
                          <a:latin typeface="+mn-lt"/>
                          <a:ea typeface="Times New Roman"/>
                          <a:cs typeface="Times New Roman"/>
                        </a:rPr>
                        <a:t>(</a:t>
                      </a:r>
                      <a:r>
                        <a:rPr lang="en-US" sz="1200" dirty="0">
                          <a:latin typeface="+mn-lt"/>
                          <a:ea typeface="Times New Roman"/>
                          <a:cs typeface="Times New Roman"/>
                        </a:rPr>
                        <a:t>20 cm)</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3,000-40,000</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300±300</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7±4</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3±1</a:t>
                      </a:r>
                    </a:p>
                  </a:txBody>
                  <a:tcPr anchor="ctr">
                    <a:solidFill>
                      <a:srgbClr val="E0FFD1"/>
                    </a:solidFill>
                  </a:tcPr>
                </a:tc>
                <a:tc>
                  <a:txBody>
                    <a:bodyPr/>
                    <a:lstStyle/>
                    <a:p>
                      <a:pPr marL="0" marR="0" algn="ctr">
                        <a:lnSpc>
                          <a:spcPct val="150000"/>
                        </a:lnSpc>
                      </a:pPr>
                      <a:endParaRPr lang="en-US" sz="1200" dirty="0">
                        <a:latin typeface="+mn-lt"/>
                        <a:ea typeface="Times New Roman"/>
                        <a:cs typeface="Times New Roman"/>
                      </a:endParaRPr>
                    </a:p>
                  </a:txBody>
                  <a:tcPr anchor="ctr">
                    <a:solidFill>
                      <a:srgbClr val="E0FFD1"/>
                    </a:solidFill>
                  </a:tcPr>
                </a:tc>
                <a:extLst>
                  <a:ext uri="{0D108BD9-81ED-4DB2-BD59-A6C34878D82A}">
                    <a16:rowId xmlns:a16="http://schemas.microsoft.com/office/drawing/2014/main" val="10002"/>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HAPPEx-II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3.0</a:t>
                      </a:r>
                      <a:endParaRPr lang="en-US" sz="1200" dirty="0"/>
                    </a:p>
                  </a:txBody>
                  <a:tcPr>
                    <a:solidFill>
                      <a:srgbClr val="E0FFD1"/>
                    </a:solidFill>
                  </a:tcPr>
                </a:tc>
                <a:tc>
                  <a:txBody>
                    <a:bodyPr/>
                    <a:lstStyle/>
                    <a:p>
                      <a:pPr algn="ctr"/>
                      <a:endParaRPr lang="en-US" sz="1200" dirty="0" smtClean="0"/>
                    </a:p>
                    <a:p>
                      <a:pPr algn="ctr"/>
                      <a:r>
                        <a:rPr lang="en-US" sz="1200" dirty="0" smtClean="0"/>
                        <a:t>87.1</a:t>
                      </a:r>
                      <a:endParaRPr lang="en-US" sz="1200" dirty="0"/>
                    </a:p>
                  </a:txBody>
                  <a:tcPr>
                    <a:solidFill>
                      <a:srgbClr val="E0FFD1"/>
                    </a:solidFill>
                  </a:tcPr>
                </a:tc>
                <a:tc>
                  <a:txBody>
                    <a:bodyPr/>
                    <a:lstStyle/>
                    <a:p>
                      <a:pPr algn="ctr"/>
                      <a:endParaRPr lang="en-US" sz="1200" dirty="0" smtClean="0"/>
                    </a:p>
                    <a:p>
                      <a:pPr algn="ctr"/>
                      <a:r>
                        <a:rPr lang="en-US" sz="1200" dirty="0" smtClean="0"/>
                        <a:t>55</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 (20 cm)</a:t>
                      </a:r>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1,580</a:t>
                      </a:r>
                    </a:p>
                  </a:txBody>
                  <a:tcPr>
                    <a:solidFill>
                      <a:srgbClr val="E0FFD1"/>
                    </a:solidFill>
                  </a:tcPr>
                </a:tc>
                <a:tc>
                  <a:txBody>
                    <a:bodyPr/>
                    <a:lstStyle/>
                    <a:p>
                      <a:pPr algn="ctr"/>
                      <a:endParaRPr lang="en-US" sz="1200" dirty="0" smtClean="0">
                        <a:sym typeface="Wingdings"/>
                      </a:endParaRPr>
                    </a:p>
                    <a:p>
                      <a:pPr algn="ctr"/>
                      <a:r>
                        <a:rPr lang="en-US" sz="1200" dirty="0" smtClean="0">
                          <a:sym typeface="Wingdings"/>
                        </a:rPr>
                        <a:t>400</a:t>
                      </a:r>
                    </a:p>
                  </a:txBody>
                  <a:tcPr>
                    <a:solidFill>
                      <a:srgbClr val="E0FFD1"/>
                    </a:solidFill>
                  </a:tcPr>
                </a:tc>
                <a:tc>
                  <a:txBody>
                    <a:bodyPr/>
                    <a:lstStyle/>
                    <a:p>
                      <a:pPr algn="ctr"/>
                      <a:endParaRPr lang="en-US" sz="1200" dirty="0" smtClean="0"/>
                    </a:p>
                    <a:p>
                      <a:pPr algn="ctr"/>
                      <a:r>
                        <a:rPr lang="en-US" sz="1200" dirty="0" smtClean="0"/>
                        <a:t>2</a:t>
                      </a:r>
                      <a:endParaRPr lang="en-US" sz="1200" dirty="0"/>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0.2</a:t>
                      </a:r>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txBody>
                  <a:tcPr>
                    <a:solidFill>
                      <a:srgbClr val="E0FFD1"/>
                    </a:solidFill>
                  </a:tcPr>
                </a:tc>
                <a:extLst>
                  <a:ext uri="{0D108BD9-81ED-4DB2-BD59-A6C34878D82A}">
                    <a16:rowId xmlns:a16="http://schemas.microsoft.com/office/drawing/2014/main" val="10003"/>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HAPPEx-III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3.484</a:t>
                      </a:r>
                    </a:p>
                    <a:p>
                      <a:pPr algn="ctr"/>
                      <a:endParaRPr lang="en-US" sz="1200" dirty="0"/>
                    </a:p>
                  </a:txBody>
                  <a:tcPr>
                    <a:solidFill>
                      <a:srgbClr val="E0FFD1"/>
                    </a:solidFill>
                  </a:tcPr>
                </a:tc>
                <a:tc>
                  <a:txBody>
                    <a:bodyPr/>
                    <a:lstStyle/>
                    <a:p>
                      <a:pPr algn="ctr"/>
                      <a:endParaRPr lang="en-US" sz="1200" dirty="0" smtClean="0"/>
                    </a:p>
                    <a:p>
                      <a:pPr algn="ctr"/>
                      <a:r>
                        <a:rPr lang="en-US" sz="1200" dirty="0" smtClean="0"/>
                        <a:t>89.4</a:t>
                      </a:r>
                      <a:endParaRPr lang="en-US" sz="1200" dirty="0"/>
                    </a:p>
                  </a:txBody>
                  <a:tcPr>
                    <a:solidFill>
                      <a:srgbClr val="E0FFD1"/>
                    </a:solidFill>
                  </a:tcPr>
                </a:tc>
                <a:tc>
                  <a:txBody>
                    <a:bodyPr/>
                    <a:lstStyle/>
                    <a:p>
                      <a:pPr algn="ctr"/>
                      <a:endParaRPr lang="en-US" sz="1200" dirty="0" smtClean="0"/>
                    </a:p>
                    <a:p>
                      <a:pPr algn="ctr"/>
                      <a:r>
                        <a:rPr lang="en-US" sz="1200" dirty="0" smtClean="0"/>
                        <a:t>100</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 (25 cm)</a:t>
                      </a:r>
                    </a:p>
                  </a:txBody>
                  <a:tcPr>
                    <a:solidFill>
                      <a:srgbClr val="E0FFD1"/>
                    </a:solidFill>
                  </a:tcPr>
                </a:tc>
                <a:tc>
                  <a:txBody>
                    <a:bodyPr/>
                    <a:lstStyle/>
                    <a:p>
                      <a:pPr algn="ctr"/>
                      <a:r>
                        <a:rPr lang="en-US" sz="1200" dirty="0" smtClean="0"/>
                        <a:t>23,800</a:t>
                      </a:r>
                    </a:p>
                  </a:txBody>
                  <a:tcPr>
                    <a:solidFill>
                      <a:srgbClr val="E0FFD1"/>
                    </a:solidFill>
                  </a:tcPr>
                </a:tc>
                <a:tc>
                  <a:txBody>
                    <a:bodyPr/>
                    <a:lstStyle/>
                    <a:p>
                      <a:pPr algn="ctr"/>
                      <a:endParaRPr lang="en-US" sz="1200" dirty="0" smtClean="0">
                        <a:sym typeface="Wingdings"/>
                      </a:endParaRPr>
                    </a:p>
                    <a:p>
                      <a:pPr algn="ctr"/>
                      <a:r>
                        <a:rPr lang="en-US" sz="1200" dirty="0" smtClean="0">
                          <a:sym typeface="Wingdings"/>
                        </a:rPr>
                        <a:t>200±10</a:t>
                      </a:r>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ym typeface="Wingdings"/>
                        </a:rPr>
                        <a:t>3</a:t>
                      </a:r>
                      <a:endParaRPr lang="en-US" sz="1200" dirty="0" smtClean="0"/>
                    </a:p>
                    <a:p>
                      <a:pPr algn="ctr"/>
                      <a:endParaRPr lang="en-US" sz="1200" dirty="0"/>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ym typeface="Wingdings"/>
                        </a:rPr>
                        <a:t>0.5±0.1</a:t>
                      </a:r>
                      <a:endParaRPr lang="en-US" sz="1200" dirty="0" smtClean="0"/>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10</a:t>
                      </a:r>
                      <a:r>
                        <a:rPr lang="en-US" sz="1200" baseline="30000" dirty="0" smtClean="0"/>
                        <a:t>-3</a:t>
                      </a:r>
                    </a:p>
                  </a:txBody>
                  <a:tcPr>
                    <a:solidFill>
                      <a:srgbClr val="E0FFD1"/>
                    </a:solidFill>
                  </a:tcPr>
                </a:tc>
                <a:extLst>
                  <a:ext uri="{0D108BD9-81ED-4DB2-BD59-A6C34878D82A}">
                    <a16:rowId xmlns:a16="http://schemas.microsoft.com/office/drawing/2014/main" val="10004"/>
                  </a:ext>
                </a:extLst>
              </a:tr>
              <a:tr h="526014">
                <a:tc>
                  <a:txBody>
                    <a:bodyPr/>
                    <a:lstStyle/>
                    <a:p>
                      <a:pPr marL="0" marR="0" algn="ctr">
                        <a:lnSpc>
                          <a:spcPct val="150000"/>
                        </a:lnSpc>
                      </a:pPr>
                      <a:r>
                        <a:rPr lang="en-US" sz="1200" b="1" dirty="0">
                          <a:latin typeface="+mn-lt"/>
                          <a:ea typeface="Times New Roman"/>
                          <a:cs typeface="Times New Roman"/>
                        </a:rPr>
                        <a:t>PREx-I (Achieved)</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1.056</a:t>
                      </a: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89.2</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70</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baseline="30000" dirty="0" smtClean="0">
                          <a:latin typeface="+mn-lt"/>
                          <a:ea typeface="Times New Roman"/>
                          <a:cs typeface="Times New Roman"/>
                        </a:rPr>
                        <a:t>208</a:t>
                      </a:r>
                      <a:r>
                        <a:rPr lang="en-US" sz="1200" dirty="0" smtClean="0">
                          <a:latin typeface="+mn-lt"/>
                          <a:ea typeface="Times New Roman"/>
                          <a:cs typeface="Times New Roman"/>
                        </a:rPr>
                        <a:t>Pb</a:t>
                      </a:r>
                    </a:p>
                    <a:p>
                      <a:pPr marL="0" marR="0" algn="ctr">
                        <a:lnSpc>
                          <a:spcPct val="150000"/>
                        </a:lnSpc>
                      </a:pPr>
                      <a:r>
                        <a:rPr lang="en-US" sz="1200" dirty="0" smtClean="0">
                          <a:latin typeface="+mn-lt"/>
                          <a:ea typeface="Times New Roman"/>
                          <a:cs typeface="Times New Roman"/>
                        </a:rPr>
                        <a:t>(0.5 </a:t>
                      </a:r>
                      <a:r>
                        <a:rPr lang="en-US" sz="1200" dirty="0">
                          <a:latin typeface="+mn-lt"/>
                          <a:ea typeface="Times New Roman"/>
                          <a:cs typeface="Times New Roman"/>
                        </a:rPr>
                        <a:t>mm)</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657±60</a:t>
                      </a: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85±1</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10</a:t>
                      </a:r>
                      <a:r>
                        <a:rPr lang="en-US" sz="1200" baseline="30000" dirty="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E0FFD1"/>
                    </a:solidFill>
                  </a:tcPr>
                </a:tc>
                <a:extLst>
                  <a:ext uri="{0D108BD9-81ED-4DB2-BD59-A6C34878D82A}">
                    <a16:rowId xmlns:a16="http://schemas.microsoft.com/office/drawing/2014/main" val="10005"/>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QWeak-I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1.155</a:t>
                      </a:r>
                      <a:endParaRPr lang="en-US" sz="1200" dirty="0"/>
                    </a:p>
                  </a:txBody>
                  <a:tcPr>
                    <a:solidFill>
                      <a:srgbClr val="E0FFD1"/>
                    </a:solidFill>
                  </a:tcPr>
                </a:tc>
                <a:tc>
                  <a:txBody>
                    <a:bodyPr/>
                    <a:lstStyle/>
                    <a:p>
                      <a:pPr algn="ctr"/>
                      <a:endParaRPr lang="en-US" sz="1200" dirty="0" smtClean="0"/>
                    </a:p>
                    <a:p>
                      <a:pPr algn="ctr"/>
                      <a:r>
                        <a:rPr lang="en-US" sz="1200" dirty="0" smtClean="0"/>
                        <a:t>89.0</a:t>
                      </a:r>
                      <a:endParaRPr lang="en-US" sz="1200" dirty="0"/>
                    </a:p>
                  </a:txBody>
                  <a:tcPr>
                    <a:solidFill>
                      <a:srgbClr val="E0FFD1"/>
                    </a:solidFill>
                  </a:tcPr>
                </a:tc>
                <a:tc>
                  <a:txBody>
                    <a:bodyPr/>
                    <a:lstStyle/>
                    <a:p>
                      <a:pPr algn="ctr"/>
                      <a:endParaRPr lang="en-US" sz="1200" dirty="0" smtClean="0"/>
                    </a:p>
                    <a:p>
                      <a:pPr algn="ctr"/>
                      <a:r>
                        <a:rPr lang="en-US" sz="1200" dirty="0" smtClean="0"/>
                        <a:t>180</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(35 cm)</a:t>
                      </a:r>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281±46</a:t>
                      </a:r>
                    </a:p>
                  </a:txBody>
                  <a:tcPr>
                    <a:solidFill>
                      <a:srgbClr val="E0FFD1"/>
                    </a:solidFill>
                  </a:tcPr>
                </a:tc>
                <a:tc>
                  <a:txBody>
                    <a:bodyPr/>
                    <a:lstStyle/>
                    <a:p>
                      <a:pPr algn="ctr"/>
                      <a:endParaRPr lang="en-US" sz="1200" dirty="0" smtClean="0"/>
                    </a:p>
                    <a:p>
                      <a:pPr algn="ctr"/>
                      <a:r>
                        <a:rPr lang="en-US" sz="1200" dirty="0" smtClean="0"/>
                        <a:t>8±15</a:t>
                      </a:r>
                    </a:p>
                  </a:txBody>
                  <a:tcPr>
                    <a:solidFill>
                      <a:srgbClr val="E0FFD1"/>
                    </a:solidFill>
                  </a:tcPr>
                </a:tc>
                <a:tc>
                  <a:txBody>
                    <a:bodyPr/>
                    <a:lstStyle/>
                    <a:p>
                      <a:pPr algn="ctr"/>
                      <a:endParaRPr lang="en-US" sz="1200" dirty="0" smtClean="0"/>
                    </a:p>
                    <a:p>
                      <a:pPr algn="ctr"/>
                      <a:r>
                        <a:rPr lang="en-US" sz="1200" dirty="0" smtClean="0">
                          <a:sym typeface="Wingdings"/>
                        </a:rPr>
                        <a:t>5±1</a:t>
                      </a:r>
                      <a:endParaRPr lang="en-US" sz="1200" dirty="0"/>
                    </a:p>
                  </a:txBody>
                  <a:tcPr>
                    <a:solidFill>
                      <a:srgbClr val="E0FFD1"/>
                    </a:solidFill>
                  </a:tcPr>
                </a:tc>
                <a:tc>
                  <a:txBody>
                    <a:bodyPr/>
                    <a:lstStyle/>
                    <a:p>
                      <a:pPr algn="ctr"/>
                      <a:endParaRPr lang="en-US" sz="1200" dirty="0" smtClean="0"/>
                    </a:p>
                    <a:p>
                      <a:pPr algn="ctr"/>
                      <a:r>
                        <a:rPr lang="en-US" sz="1200" dirty="0" smtClean="0"/>
                        <a:t>0.1±0.02</a:t>
                      </a:r>
                    </a:p>
                  </a:txBody>
                  <a:tcPr>
                    <a:solidFill>
                      <a:srgbClr val="E0FFD1"/>
                    </a:solidFill>
                  </a:tcPr>
                </a:tc>
                <a:tc>
                  <a:txBody>
                    <a:bodyPr/>
                    <a:lstStyle/>
                    <a:p>
                      <a:pPr algn="ctr"/>
                      <a:endParaRPr lang="en-US" sz="1200" dirty="0" smtClean="0"/>
                    </a:p>
                    <a:p>
                      <a:pPr algn="ctr"/>
                      <a:r>
                        <a:rPr lang="en-US" sz="1200" dirty="0" smtClean="0"/>
                        <a:t>10</a:t>
                      </a:r>
                      <a:r>
                        <a:rPr lang="en-US" sz="1200" baseline="30000" dirty="0" smtClean="0"/>
                        <a:t>-4</a:t>
                      </a:r>
                    </a:p>
                  </a:txBody>
                  <a:tcPr>
                    <a:solidFill>
                      <a:srgbClr val="E0FFD1"/>
                    </a:solidFill>
                  </a:tcPr>
                </a:tc>
                <a:extLst>
                  <a:ext uri="{0D108BD9-81ED-4DB2-BD59-A6C34878D82A}">
                    <a16:rowId xmlns:a16="http://schemas.microsoft.com/office/drawing/2014/main" val="10006"/>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QWeak</a:t>
                      </a:r>
                      <a:endParaRPr lang="en-US" sz="1200" b="1" dirty="0">
                        <a:solidFill>
                          <a:schemeClr val="tx1"/>
                        </a:solidFill>
                      </a:endParaRPr>
                    </a:p>
                  </a:txBody>
                  <a:tcPr>
                    <a:solidFill>
                      <a:srgbClr val="FFCCCC"/>
                    </a:solidFill>
                  </a:tcPr>
                </a:tc>
                <a:tc>
                  <a:txBody>
                    <a:bodyPr/>
                    <a:lstStyle/>
                    <a:p>
                      <a:pPr algn="ctr"/>
                      <a:endParaRPr lang="en-US" sz="1200" dirty="0" smtClean="0"/>
                    </a:p>
                    <a:p>
                      <a:pPr algn="ctr"/>
                      <a:r>
                        <a:rPr lang="en-US" sz="1200" dirty="0" smtClean="0"/>
                        <a:t>1.162</a:t>
                      </a:r>
                      <a:endParaRPr lang="en-US" sz="1200" dirty="0"/>
                    </a:p>
                  </a:txBody>
                  <a:tcPr>
                    <a:solidFill>
                      <a:srgbClr val="FFCCCC"/>
                    </a:solidFill>
                  </a:tcPr>
                </a:tc>
                <a:tc>
                  <a:txBody>
                    <a:bodyPr/>
                    <a:lstStyle/>
                    <a:p>
                      <a:pPr algn="ctr"/>
                      <a:endParaRPr lang="en-US" sz="1200" dirty="0" smtClean="0"/>
                    </a:p>
                    <a:p>
                      <a:pPr algn="ctr"/>
                      <a:r>
                        <a:rPr lang="en-US" sz="1200" dirty="0" smtClean="0"/>
                        <a:t>90</a:t>
                      </a:r>
                      <a:endParaRPr lang="en-US" sz="1200" dirty="0"/>
                    </a:p>
                  </a:txBody>
                  <a:tcPr>
                    <a:solidFill>
                      <a:srgbClr val="FFCCCC"/>
                    </a:solidFill>
                  </a:tcPr>
                </a:tc>
                <a:tc>
                  <a:txBody>
                    <a:bodyPr/>
                    <a:lstStyle/>
                    <a:p>
                      <a:pPr algn="ctr"/>
                      <a:endParaRPr lang="en-US" sz="1200" dirty="0" smtClean="0"/>
                    </a:p>
                    <a:p>
                      <a:pPr algn="ctr"/>
                      <a:r>
                        <a:rPr lang="en-US" sz="1200" dirty="0" smtClean="0"/>
                        <a:t>180</a:t>
                      </a:r>
                      <a:endParaRPr lang="en-US" sz="1200" dirty="0"/>
                    </a:p>
                  </a:txBody>
                  <a:tcPr>
                    <a:solidFill>
                      <a:srgbClr val="FFCCCC"/>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(35 cm)</a:t>
                      </a:r>
                    </a:p>
                  </a:txBody>
                  <a:tcPr>
                    <a:solidFill>
                      <a:srgbClr val="FFCCCC"/>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234±5</a:t>
                      </a:r>
                    </a:p>
                  </a:txBody>
                  <a:tcPr>
                    <a:solidFill>
                      <a:srgbClr val="FFCCCC"/>
                    </a:solidFill>
                  </a:tcPr>
                </a:tc>
                <a:tc>
                  <a:txBody>
                    <a:bodyPr/>
                    <a:lstStyle/>
                    <a:p>
                      <a:pPr algn="ctr"/>
                      <a:endParaRPr lang="en-US" sz="1200" dirty="0" smtClean="0"/>
                    </a:p>
                    <a:p>
                      <a:pPr algn="ctr"/>
                      <a:r>
                        <a:rPr lang="en-US" sz="1200" dirty="0" smtClean="0"/>
                        <a:t>&lt;100±10</a:t>
                      </a:r>
                    </a:p>
                  </a:txBody>
                  <a:tcPr>
                    <a:solidFill>
                      <a:srgbClr val="FFCCCC"/>
                    </a:solidFill>
                  </a:tcPr>
                </a:tc>
                <a:tc>
                  <a:txBody>
                    <a:bodyPr/>
                    <a:lstStyle/>
                    <a:p>
                      <a:pPr algn="ctr"/>
                      <a:endParaRPr lang="en-US" sz="1200" dirty="0" smtClean="0"/>
                    </a:p>
                    <a:p>
                      <a:pPr algn="ctr"/>
                      <a:r>
                        <a:rPr lang="en-US" sz="1200" dirty="0" smtClean="0"/>
                        <a:t>&lt;2</a:t>
                      </a:r>
                      <a:r>
                        <a:rPr lang="en-US" sz="1200" dirty="0" smtClean="0">
                          <a:sym typeface="Wingdings"/>
                        </a:rPr>
                        <a:t>±1</a:t>
                      </a:r>
                      <a:endParaRPr lang="en-US" sz="1200" dirty="0"/>
                    </a:p>
                  </a:txBody>
                  <a:tcPr>
                    <a:solidFill>
                      <a:srgbClr val="FFCCCC"/>
                    </a:solidFill>
                  </a:tcPr>
                </a:tc>
                <a:tc>
                  <a:txBody>
                    <a:bodyPr/>
                    <a:lstStyle/>
                    <a:p>
                      <a:pPr algn="ctr"/>
                      <a:endParaRPr lang="en-US" sz="1200" dirty="0" smtClean="0"/>
                    </a:p>
                    <a:p>
                      <a:pPr algn="ctr"/>
                      <a:r>
                        <a:rPr lang="en-US" sz="1200" dirty="0" smtClean="0"/>
                        <a:t>&lt;30±3</a:t>
                      </a:r>
                    </a:p>
                  </a:txBody>
                  <a:tcPr>
                    <a:solidFill>
                      <a:srgbClr val="FFCCCC"/>
                    </a:solidFill>
                  </a:tcPr>
                </a:tc>
                <a:tc>
                  <a:txBody>
                    <a:bodyPr/>
                    <a:lstStyle/>
                    <a:p>
                      <a:pPr algn="ctr"/>
                      <a:endParaRPr lang="en-US" sz="1200" dirty="0" smtClean="0"/>
                    </a:p>
                    <a:p>
                      <a:pPr algn="ctr"/>
                      <a:r>
                        <a:rPr lang="en-US" sz="1200" dirty="0" smtClean="0"/>
                        <a:t>&lt;10</a:t>
                      </a:r>
                      <a:r>
                        <a:rPr lang="en-US" sz="1200" baseline="30000" dirty="0" smtClean="0"/>
                        <a:t>-4</a:t>
                      </a:r>
                    </a:p>
                  </a:txBody>
                  <a:tcPr>
                    <a:solidFill>
                      <a:srgbClr val="FFCCCC"/>
                    </a:solidFill>
                  </a:tcPr>
                </a:tc>
                <a:extLst>
                  <a:ext uri="{0D108BD9-81ED-4DB2-BD59-A6C34878D82A}">
                    <a16:rowId xmlns:a16="http://schemas.microsoft.com/office/drawing/2014/main" val="10007"/>
                  </a:ext>
                </a:extLst>
              </a:tr>
              <a:tr h="526014">
                <a:tc>
                  <a:txBody>
                    <a:bodyPr/>
                    <a:lstStyle/>
                    <a:p>
                      <a:pPr marL="0" marR="0" algn="ctr">
                        <a:lnSpc>
                          <a:spcPct val="150000"/>
                        </a:lnSpc>
                      </a:pPr>
                      <a:r>
                        <a:rPr lang="en-US" sz="1200" b="1" dirty="0">
                          <a:latin typeface="+mn-lt"/>
                          <a:ea typeface="Times New Roman"/>
                          <a:cs typeface="Times New Roman"/>
                        </a:rPr>
                        <a:t>PREx-II</a:t>
                      </a: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1.0</a:t>
                      </a:r>
                    </a:p>
                  </a:txBody>
                  <a:tcPr marL="75259" marR="75259" marT="37630" marB="37630" anchor="ctr">
                    <a:solidFill>
                      <a:srgbClr val="FFCCCC"/>
                    </a:solidFill>
                  </a:tcPr>
                </a:tc>
                <a:tc>
                  <a:txBody>
                    <a:bodyPr/>
                    <a:lstStyle/>
                    <a:p>
                      <a:pPr marL="0" marR="0" algn="ctr">
                        <a:lnSpc>
                          <a:spcPct val="150000"/>
                        </a:lnSpc>
                      </a:pPr>
                      <a:r>
                        <a:rPr lang="en-US" sz="1200" dirty="0" smtClean="0">
                          <a:latin typeface="+mn-lt"/>
                          <a:ea typeface="Times New Roman"/>
                          <a:cs typeface="Times New Roman"/>
                        </a:rPr>
                        <a:t>90</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70</a:t>
                      </a:r>
                    </a:p>
                  </a:txBody>
                  <a:tcPr marL="75259" marR="75259" marT="37630" marB="37630" anchor="ctr">
                    <a:solidFill>
                      <a:srgbClr val="FFCCCC"/>
                    </a:solidFill>
                  </a:tcPr>
                </a:tc>
                <a:tc>
                  <a:txBody>
                    <a:bodyPr/>
                    <a:lstStyle/>
                    <a:p>
                      <a:pPr marL="0" marR="0" algn="ctr">
                        <a:lnSpc>
                          <a:spcPct val="150000"/>
                        </a:lnSpc>
                      </a:pPr>
                      <a:r>
                        <a:rPr lang="en-US" sz="1200" baseline="30000" dirty="0">
                          <a:latin typeface="+mn-lt"/>
                          <a:ea typeface="Times New Roman"/>
                          <a:cs typeface="Times New Roman"/>
                        </a:rPr>
                        <a:t>208</a:t>
                      </a:r>
                      <a:r>
                        <a:rPr lang="en-US" sz="1200" dirty="0">
                          <a:latin typeface="+mn-lt"/>
                          <a:ea typeface="Times New Roman"/>
                          <a:cs typeface="Times New Roman"/>
                        </a:rPr>
                        <a:t>Pb (0.5mm)</a:t>
                      </a: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500±15</a:t>
                      </a: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100±10</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1±1</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0.3±0.1</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10</a:t>
                      </a:r>
                      <a:r>
                        <a:rPr lang="en-US" sz="1200" baseline="30000" dirty="0" smtClean="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FFCCCC"/>
                    </a:solidFill>
                  </a:tcPr>
                </a:tc>
                <a:extLst>
                  <a:ext uri="{0D108BD9-81ED-4DB2-BD59-A6C34878D82A}">
                    <a16:rowId xmlns:a16="http://schemas.microsoft.com/office/drawing/2014/main" val="10008"/>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MOLLER</a:t>
                      </a:r>
                      <a:endParaRPr lang="en-US" sz="1200" b="1" dirty="0">
                        <a:solidFill>
                          <a:schemeClr val="tx1"/>
                        </a:solidFill>
                      </a:endParaRPr>
                    </a:p>
                  </a:txBody>
                  <a:tcPr>
                    <a:solidFill>
                      <a:srgbClr val="FFCCCC"/>
                    </a:solidFill>
                  </a:tcPr>
                </a:tc>
                <a:tc>
                  <a:txBody>
                    <a:bodyPr/>
                    <a:lstStyle/>
                    <a:p>
                      <a:pPr algn="ctr"/>
                      <a:endParaRPr lang="en-US" sz="1200" dirty="0" smtClean="0"/>
                    </a:p>
                    <a:p>
                      <a:pPr algn="ctr"/>
                      <a:r>
                        <a:rPr lang="en-US" sz="1200" dirty="0" smtClean="0"/>
                        <a:t>11.0</a:t>
                      </a:r>
                      <a:endParaRPr lang="en-US" sz="1200" dirty="0"/>
                    </a:p>
                  </a:txBody>
                  <a:tcPr>
                    <a:solidFill>
                      <a:srgbClr val="FFCCCC"/>
                    </a:solidFill>
                  </a:tcPr>
                </a:tc>
                <a:tc>
                  <a:txBody>
                    <a:bodyPr/>
                    <a:lstStyle/>
                    <a:p>
                      <a:pPr algn="ctr"/>
                      <a:endParaRPr lang="en-US" sz="1200" dirty="0" smtClean="0"/>
                    </a:p>
                    <a:p>
                      <a:pPr algn="ctr"/>
                      <a:r>
                        <a:rPr lang="en-US" sz="1200" dirty="0" smtClean="0"/>
                        <a:t>90</a:t>
                      </a:r>
                      <a:endParaRPr lang="en-US" sz="1200" dirty="0"/>
                    </a:p>
                  </a:txBody>
                  <a:tcPr>
                    <a:solidFill>
                      <a:srgbClr val="FFCCCC"/>
                    </a:solidFill>
                  </a:tcPr>
                </a:tc>
                <a:tc>
                  <a:txBody>
                    <a:bodyPr/>
                    <a:lstStyle/>
                    <a:p>
                      <a:pPr algn="ctr"/>
                      <a:endParaRPr lang="en-US" sz="1200" dirty="0" smtClean="0"/>
                    </a:p>
                    <a:p>
                      <a:pPr algn="ctr"/>
                      <a:r>
                        <a:rPr lang="en-US" sz="1200" dirty="0" smtClean="0"/>
                        <a:t>85</a:t>
                      </a:r>
                      <a:endParaRPr lang="en-US" sz="1200" dirty="0"/>
                    </a:p>
                  </a:txBody>
                  <a:tcPr>
                    <a:solidFill>
                      <a:srgbClr val="FFCCCC"/>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(150 cm)</a:t>
                      </a:r>
                    </a:p>
                  </a:txBody>
                  <a:tcPr>
                    <a:solidFill>
                      <a:srgbClr val="FFCCCC"/>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35.6±0.74</a:t>
                      </a:r>
                    </a:p>
                  </a:txBody>
                  <a:tcPr>
                    <a:solidFill>
                      <a:srgbClr val="FFCCCC"/>
                    </a:solidFill>
                  </a:tcPr>
                </a:tc>
                <a:tc>
                  <a:txBody>
                    <a:bodyPr/>
                    <a:lstStyle/>
                    <a:p>
                      <a:pPr algn="ctr"/>
                      <a:endParaRPr lang="en-US" sz="1200" dirty="0" smtClean="0"/>
                    </a:p>
                    <a:p>
                      <a:pPr algn="ctr"/>
                      <a:r>
                        <a:rPr lang="en-US" sz="1200" dirty="0" smtClean="0"/>
                        <a:t>&lt;10±10</a:t>
                      </a:r>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0.5±0.5</a:t>
                      </a:r>
                      <a:endParaRPr lang="en-US" sz="1200" dirty="0"/>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0.05±0.05</a:t>
                      </a:r>
                      <a:endParaRPr lang="en-US" sz="1200" dirty="0"/>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10</a:t>
                      </a:r>
                      <a:r>
                        <a:rPr lang="en-US" sz="1200" baseline="30000" dirty="0" smtClean="0">
                          <a:sym typeface="Wingdings"/>
                        </a:rPr>
                        <a:t>-4</a:t>
                      </a:r>
                      <a:endParaRPr lang="en-US" sz="1200" baseline="30000" dirty="0"/>
                    </a:p>
                  </a:txBody>
                  <a:tcPr>
                    <a:solidFill>
                      <a:srgbClr val="FFCCC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22836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ps Review 2010">
  <a:themeElements>
    <a:clrScheme name="JLab_PowerPoi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Lab_PowerPoi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Ops Review 2010</Template>
  <TotalTime>30324</TotalTime>
  <Words>1978</Words>
  <Application>Microsoft Office PowerPoint</Application>
  <PresentationFormat>On-screen Show (4:3)</PresentationFormat>
  <Paragraphs>619</Paragraphs>
  <Slides>26</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MS PGothic</vt:lpstr>
      <vt:lpstr>SimSun</vt:lpstr>
      <vt:lpstr>Arial</vt:lpstr>
      <vt:lpstr>Calibri</vt:lpstr>
      <vt:lpstr>Cambria Math</vt:lpstr>
      <vt:lpstr>Courier New</vt:lpstr>
      <vt:lpstr>Times</vt:lpstr>
      <vt:lpstr>Times New Roman</vt:lpstr>
      <vt:lpstr>Wingdings</vt:lpstr>
      <vt:lpstr>Ops Review 2010</vt:lpstr>
      <vt:lpstr>Equation</vt:lpstr>
      <vt:lpstr>PowerPoint Presentation</vt:lpstr>
      <vt:lpstr>Parity Violation</vt:lpstr>
      <vt:lpstr>Parity Reversal</vt:lpstr>
      <vt:lpstr>Experimental Techniques</vt:lpstr>
      <vt:lpstr>Pockels Cell</vt:lpstr>
      <vt:lpstr>Helicity Correlated Beam Properties</vt:lpstr>
      <vt:lpstr>PQB Requirements at CEBAF</vt:lpstr>
      <vt:lpstr>PowerPoint Presentation</vt:lpstr>
      <vt:lpstr>PowerPoint Presentation</vt:lpstr>
      <vt:lpstr>PQB Requirements at JLEIC</vt:lpstr>
      <vt:lpstr>JLEIC</vt:lpstr>
      <vt:lpstr>JLEIC Polarized Source</vt:lpstr>
      <vt:lpstr>Time Structure of Polarized e- Injection</vt:lpstr>
      <vt:lpstr>Polarized ions, non-polarized Electrons</vt:lpstr>
      <vt:lpstr>Luminosity Differences</vt:lpstr>
      <vt:lpstr>Collider Ring Issues</vt:lpstr>
      <vt:lpstr>Example</vt:lpstr>
      <vt:lpstr>Summary</vt:lpstr>
      <vt:lpstr>APPENDIX I: Report of the Community Review of EIC Accelerator R&amp;D</vt:lpstr>
      <vt:lpstr>G. Injectors</vt:lpstr>
      <vt:lpstr>K. Polarization Manipulation</vt:lpstr>
      <vt:lpstr>APPENDIX II: Electronic Cross-talk &amp; Ground Loop Elimination in CEBAF Injector</vt:lpstr>
      <vt:lpstr>Electronic Cross-talk &amp; Ground Loop Elimination in Injector</vt:lpstr>
      <vt:lpstr>PowerPoint Presentation</vt:lpstr>
      <vt:lpstr>PowerPoint Presentation</vt:lpstr>
      <vt:lpstr>PowerPoint Presentation</vt:lpstr>
    </vt:vector>
  </TitlesOfParts>
  <Company>Jefferson Science Associates,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poelker</dc:creator>
  <cp:lastModifiedBy>Riad Suleiman</cp:lastModifiedBy>
  <cp:revision>1504</cp:revision>
  <cp:lastPrinted>2014-01-09T17:51:36Z</cp:lastPrinted>
  <dcterms:created xsi:type="dcterms:W3CDTF">2010-09-20T13:48:43Z</dcterms:created>
  <dcterms:modified xsi:type="dcterms:W3CDTF">2017-05-22T14:33:43Z</dcterms:modified>
</cp:coreProperties>
</file>