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70" r:id="rId3"/>
    <p:sldId id="280" r:id="rId4"/>
    <p:sldId id="257" r:id="rId5"/>
    <p:sldId id="261" r:id="rId6"/>
    <p:sldId id="258" r:id="rId7"/>
    <p:sldId id="271" r:id="rId8"/>
    <p:sldId id="259" r:id="rId9"/>
    <p:sldId id="262" r:id="rId10"/>
    <p:sldId id="263" r:id="rId11"/>
    <p:sldId id="267" r:id="rId12"/>
    <p:sldId id="264" r:id="rId13"/>
    <p:sldId id="274" r:id="rId14"/>
    <p:sldId id="265" r:id="rId15"/>
    <p:sldId id="269" r:id="rId16"/>
    <p:sldId id="273" r:id="rId17"/>
    <p:sldId id="275" r:id="rId18"/>
    <p:sldId id="276" r:id="rId19"/>
    <p:sldId id="277" r:id="rId20"/>
    <p:sldId id="278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gif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MDL0L02 Dipole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451120"/>
              </p:ext>
            </p:extLst>
          </p:nvPr>
        </p:nvGraphicFramePr>
        <p:xfrm>
          <a:off x="5638800" y="152400"/>
          <a:ext cx="2590800" cy="6422070"/>
        </p:xfrm>
        <a:graphic>
          <a:graphicData uri="http://schemas.openxmlformats.org/drawingml/2006/table">
            <a:tbl>
              <a:tblPr firstRow="1">
                <a:tableStyleId>{0505E3EF-67EA-436B-97B2-0124C06EBD24}</a:tableStyleId>
              </a:tblPr>
              <a:tblGrid>
                <a:gridCol w="145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56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Trim </a:t>
                      </a:r>
                      <a:r>
                        <a:rPr lang="en-US" sz="1200" dirty="0" smtClean="0"/>
                        <a:t>Card </a:t>
                      </a:r>
                      <a:r>
                        <a:rPr lang="en-US" sz="1200" dirty="0"/>
                        <a:t>Set Current </a:t>
                      </a:r>
                    </a:p>
                  </a:txBody>
                  <a:tcPr marL="4740" marR="4740" marT="4740" marB="474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DMM Measured </a:t>
                      </a:r>
                      <a:r>
                        <a:rPr lang="en-US" sz="1200" dirty="0"/>
                        <a:t>Current </a:t>
                      </a:r>
                    </a:p>
                  </a:txBody>
                  <a:tcPr marL="4740" marR="4740" marT="4740" marB="474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 dirty="0"/>
                        <a:t>0.0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+0.0011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1.0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1.0008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2.0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2.0002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3.0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3.0010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4.0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4.0009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5.0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5.0014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6.0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6.0014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7.0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7.0018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8.0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8.0034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 dirty="0"/>
                        <a:t>9.0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9.0042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9.0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9.0044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8.0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8.0044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7.0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7.0034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6.0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6.0030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5.0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5.0030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4.0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4.0025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3.0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3.0024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2.0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2.0013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1.0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1.0009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0.0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+0.0016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-1.0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-0.9984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-2.0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-1.9985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-3.0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-2.9992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-4.0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-3.9988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-5.0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-4.9986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-6.0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-5.9982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-7.0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-6.9980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-8.0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-7.9987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-9.0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-8.9986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01561">
                <a:tc>
                  <a:txBody>
                    <a:bodyPr/>
                    <a:lstStyle/>
                    <a:p>
                      <a:r>
                        <a:rPr lang="en-US" sz="900"/>
                        <a:t>0.0 </a:t>
                      </a:r>
                    </a:p>
                  </a:txBody>
                  <a:tcPr marL="4740" marR="4740" marT="4740" marB="4740" anchor="ctr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+0.0013 </a:t>
                      </a:r>
                    </a:p>
                  </a:txBody>
                  <a:tcPr marL="4740" marR="4740" marT="4740" marB="474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1143000" y="381000"/>
            <a:ext cx="4191000" cy="2019300"/>
          </a:xfrm>
          <a:prstGeom prst="wedgeRoundRectCallout">
            <a:avLst>
              <a:gd name="adj1" fmla="val 54487"/>
              <a:gd name="adj2" fmla="val -2492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chemeClr val="tx1"/>
                </a:solidFill>
              </a:rPr>
              <a:t>Use </a:t>
            </a:r>
            <a:r>
              <a:rPr lang="en-US" altLang="en-US" sz="2800" dirty="0">
                <a:solidFill>
                  <a:schemeClr val="tx1"/>
                </a:solidFill>
              </a:rPr>
              <a:t>KEITHLEY DMM7510 in series with </a:t>
            </a:r>
            <a:r>
              <a:rPr lang="en-US" altLang="en-US" sz="2800" dirty="0" smtClean="0">
                <a:solidFill>
                  <a:schemeClr val="tx1"/>
                </a:solidFill>
              </a:rPr>
              <a:t>MDL0L02 to measure current </a:t>
            </a:r>
            <a:r>
              <a:rPr lang="en-US" altLang="en-US" sz="2800" dirty="0">
                <a:solidFill>
                  <a:schemeClr val="tx1"/>
                </a:solidFill>
              </a:rPr>
              <a:t>powering </a:t>
            </a:r>
            <a:r>
              <a:rPr lang="en-US" altLang="en-US" sz="2800" dirty="0" smtClean="0">
                <a:solidFill>
                  <a:schemeClr val="tx1"/>
                </a:solidFill>
              </a:rPr>
              <a:t>magnet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0" y="3505200"/>
            <a:ext cx="5473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For </a:t>
            </a:r>
            <a:r>
              <a:rPr lang="en-US" sz="2400" dirty="0"/>
              <a:t>B</a:t>
            </a:r>
            <a:r>
              <a:rPr lang="en-US" sz="2400" dirty="0" smtClean="0"/>
              <a:t>ubble Chamber</a:t>
            </a:r>
            <a:r>
              <a:rPr lang="en-US" sz="2400" dirty="0"/>
              <a:t>, we are especially interested in momenta around 5.5 MeV/c (fluorine measurement) and 8.5 MeV/c (oxygen measurement</a:t>
            </a:r>
            <a:r>
              <a:rPr lang="en-US" sz="2400" dirty="0" smtClean="0"/>
              <a:t>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Corresponding </a:t>
            </a:r>
            <a:r>
              <a:rPr lang="en-US" sz="2400" dirty="0"/>
              <a:t>magnet currents are 3.2 A and 5.0 A. At these currents, T</a:t>
            </a:r>
            <a:r>
              <a:rPr lang="en-US" sz="2400" dirty="0" smtClean="0"/>
              <a:t>rim </a:t>
            </a:r>
            <a:r>
              <a:rPr lang="en-US" sz="2400" dirty="0"/>
              <a:t>card is good to about 1 to 2 mA.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Beam Momentum in 5D (opera – Jay)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40" y="762000"/>
            <a:ext cx="6080760" cy="589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650137"/>
            <a:ext cx="2590800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BdL </a:t>
            </a:r>
            <a:r>
              <a:rPr lang="en-US" sz="2400" dirty="0"/>
              <a:t>= </a:t>
            </a:r>
            <a:r>
              <a:rPr lang="en-US" sz="2400" dirty="0" smtClean="0"/>
              <a:t>-4.811 + 1416.2*p - 1.2399*p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+ 0.1646*p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- 0.009795*p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+ 0.00021257*p</a:t>
            </a:r>
            <a:r>
              <a:rPr lang="en-US" sz="2400" baseline="30000" dirty="0" smtClean="0"/>
              <a:t>5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Jay's </a:t>
            </a:r>
            <a:r>
              <a:rPr lang="en-US" sz="2400" dirty="0"/>
              <a:t>Tech Note TN-15-017, page 9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Scanned Dipole current from 9.0 to -9.0 A (with ON hysteresis) and recorded </a:t>
            </a:r>
            <a:r>
              <a:rPr lang="en-US" dirty="0" err="1"/>
              <a:t>Bdl</a:t>
            </a:r>
            <a:r>
              <a:rPr lang="en-US" dirty="0"/>
              <a:t> and Hall Probe readings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March 20,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6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66448"/>
              </p:ext>
            </p:extLst>
          </p:nvPr>
        </p:nvGraphicFramePr>
        <p:xfrm>
          <a:off x="5715000" y="228602"/>
          <a:ext cx="2514600" cy="6476998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1358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Current (A)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Core Field (G)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1863.40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1682.70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1499.15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1314.35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1128.70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942.75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756.15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569.25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382.25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195.15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-179.45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-366.65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-2.99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-554.15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-3.99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-742.50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-4.99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-929.65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-5.99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-1116.25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-6.99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-1302.90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-7.99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-1489.25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-1675.60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-1860.05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3352800" y="152400"/>
            <a:ext cx="2209800" cy="1143000"/>
          </a:xfrm>
          <a:prstGeom prst="wedgeRoundRectCallout">
            <a:avLst>
              <a:gd name="adj1" fmla="val 55086"/>
              <a:gd name="adj2" fmla="val -2406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Field Map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2971800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Current (A)   Hall </a:t>
            </a:r>
            <a:r>
              <a:rPr lang="en-US" dirty="0"/>
              <a:t>Probe </a:t>
            </a:r>
            <a:r>
              <a:rPr lang="en-US" dirty="0" smtClean="0"/>
              <a:t>(G)</a:t>
            </a:r>
            <a:endParaRPr lang="en-US" dirty="0"/>
          </a:p>
          <a:p>
            <a:r>
              <a:rPr lang="en-US" dirty="0"/>
              <a:t>      9.0	      </a:t>
            </a:r>
            <a:r>
              <a:rPr lang="en-US" dirty="0" smtClean="0"/>
              <a:t>1676.84     </a:t>
            </a:r>
            <a:endParaRPr lang="en-US" dirty="0"/>
          </a:p>
          <a:p>
            <a:r>
              <a:rPr lang="en-US" dirty="0"/>
              <a:t>      8.0	      1494.811       </a:t>
            </a:r>
          </a:p>
          <a:p>
            <a:r>
              <a:rPr lang="en-US" dirty="0"/>
              <a:t>      7.0	      1311.098       </a:t>
            </a:r>
          </a:p>
          <a:p>
            <a:r>
              <a:rPr lang="en-US" dirty="0"/>
              <a:t>      6.0	      1126.72	     </a:t>
            </a:r>
          </a:p>
          <a:p>
            <a:r>
              <a:rPr lang="en-US" dirty="0"/>
              <a:t>      5.0	      941.599	     </a:t>
            </a:r>
          </a:p>
          <a:p>
            <a:r>
              <a:rPr lang="en-US" dirty="0"/>
              <a:t>      4.0	      755.813	     </a:t>
            </a:r>
          </a:p>
          <a:p>
            <a:r>
              <a:rPr lang="en-US" dirty="0"/>
              <a:t>      3.0	      569.625	     </a:t>
            </a:r>
          </a:p>
          <a:p>
            <a:r>
              <a:rPr lang="en-US" dirty="0"/>
              <a:t>      2.0	      382.975	     </a:t>
            </a:r>
          </a:p>
          <a:p>
            <a:r>
              <a:rPr lang="en-US" dirty="0"/>
              <a:t>      1.0	      196.247	     </a:t>
            </a:r>
          </a:p>
          <a:p>
            <a:r>
              <a:rPr lang="en-US" dirty="0"/>
              <a:t>      0.0	      9.73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1.0	     </a:t>
            </a:r>
            <a:r>
              <a:rPr lang="en-US" dirty="0" smtClean="0"/>
              <a:t>-</a:t>
            </a:r>
            <a:r>
              <a:rPr lang="en-US" dirty="0"/>
              <a:t>176.974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2.0	     </a:t>
            </a:r>
            <a:r>
              <a:rPr lang="en-US" dirty="0" smtClean="0"/>
              <a:t>-</a:t>
            </a:r>
            <a:r>
              <a:rPr lang="en-US" dirty="0"/>
              <a:t>363.63	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3.0	     </a:t>
            </a:r>
            <a:r>
              <a:rPr lang="en-US" dirty="0" smtClean="0"/>
              <a:t>-</a:t>
            </a:r>
            <a:r>
              <a:rPr lang="en-US" dirty="0"/>
              <a:t>550.311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4.0	     </a:t>
            </a:r>
            <a:r>
              <a:rPr lang="en-US" dirty="0" smtClean="0"/>
              <a:t>-</a:t>
            </a:r>
            <a:r>
              <a:rPr lang="en-US" dirty="0"/>
              <a:t>736.641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5.0	     </a:t>
            </a:r>
            <a:r>
              <a:rPr lang="en-US" dirty="0" smtClean="0"/>
              <a:t>-</a:t>
            </a:r>
            <a:r>
              <a:rPr lang="en-US" dirty="0"/>
              <a:t>922.818 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6.0	     </a:t>
            </a:r>
            <a:r>
              <a:rPr lang="en-US" dirty="0" smtClean="0"/>
              <a:t>-</a:t>
            </a:r>
            <a:r>
              <a:rPr lang="en-US" dirty="0"/>
              <a:t>1108.806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7.0	     </a:t>
            </a:r>
            <a:r>
              <a:rPr lang="en-US" dirty="0" smtClean="0"/>
              <a:t>-</a:t>
            </a:r>
            <a:r>
              <a:rPr lang="en-US" dirty="0"/>
              <a:t>1294.494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8.0	     </a:t>
            </a:r>
            <a:r>
              <a:rPr lang="en-US" dirty="0" smtClean="0"/>
              <a:t>-</a:t>
            </a:r>
            <a:r>
              <a:rPr lang="en-US" dirty="0"/>
              <a:t>1480.191      </a:t>
            </a:r>
          </a:p>
          <a:p>
            <a:r>
              <a:rPr lang="en-US" dirty="0"/>
              <a:t>     </a:t>
            </a:r>
            <a:r>
              <a:rPr lang="en-US" dirty="0" smtClean="0"/>
              <a:t>-</a:t>
            </a:r>
            <a:r>
              <a:rPr lang="en-US" dirty="0"/>
              <a:t>9.0	     </a:t>
            </a:r>
            <a:r>
              <a:rPr lang="en-US" dirty="0" smtClean="0"/>
              <a:t>-</a:t>
            </a:r>
            <a:r>
              <a:rPr lang="en-US" dirty="0"/>
              <a:t>1665.526 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276600" y="4610100"/>
            <a:ext cx="1600200" cy="1746250"/>
          </a:xfrm>
          <a:prstGeom prst="wedgeRoundRectCallout">
            <a:avLst>
              <a:gd name="adj1" fmla="val -59620"/>
              <a:gd name="adj2" fmla="val -2636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Current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Scan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420428" cy="3317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1"/>
            <a:ext cx="3420428" cy="3317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0442"/>
            <a:ext cx="3420428" cy="33175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40442"/>
            <a:ext cx="3420428" cy="33175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4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Ratio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43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124201" y="5638800"/>
            <a:ext cx="3739514" cy="701548"/>
          </a:xfrm>
          <a:prstGeom prst="wedgeRoundRectCallout">
            <a:avLst>
              <a:gd name="adj1" fmla="val -17842"/>
              <a:gd name="adj2" fmla="val -7035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BdL / Hall Probe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03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505200" y="5410200"/>
            <a:ext cx="3739514" cy="1219200"/>
          </a:xfrm>
          <a:prstGeom prst="wedgeRoundRectCallout">
            <a:avLst>
              <a:gd name="adj1" fmla="val -28370"/>
              <a:gd name="adj2" fmla="val -7555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(BdL+8.0) / Hall Probe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(i.e., added small offset to field map)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17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3581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Scanned Dipole current from 9.0 to -9.0 A (with ON hysteresis) and recorded </a:t>
            </a:r>
            <a:r>
              <a:rPr lang="en-US" dirty="0" err="1"/>
              <a:t>Bdl</a:t>
            </a:r>
            <a:r>
              <a:rPr lang="en-US" dirty="0"/>
              <a:t> and Hall Probe readings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r>
              <a:rPr lang="en-US" dirty="0" smtClean="0"/>
              <a:t>May 11,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94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279920"/>
              </p:ext>
            </p:extLst>
          </p:nvPr>
        </p:nvGraphicFramePr>
        <p:xfrm>
          <a:off x="5638800" y="228602"/>
          <a:ext cx="2514600" cy="6476998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1358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Current (A)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Core Field (G)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1863.40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9.01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1682.70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1499.15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1314.35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1128.70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942.75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756.15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569.25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382.25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195.15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0.00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7.40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-0.99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-179.45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-1.99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-366.65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-2.99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-554.15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-3.99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-742.50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-4.99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-929.65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-5.99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-1116.25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-6.99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-1302.90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-7.99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-1489.25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-1675.60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9440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-9.99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-1860.05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3352799" y="152400"/>
            <a:ext cx="2133601" cy="1143000"/>
          </a:xfrm>
          <a:prstGeom prst="wedgeRoundRectCallout">
            <a:avLst>
              <a:gd name="adj1" fmla="val 55086"/>
              <a:gd name="adj2" fmla="val -24069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Field Map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2819399" cy="56323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Current (A)   Hall </a:t>
            </a:r>
            <a:r>
              <a:rPr lang="en-US" dirty="0"/>
              <a:t>Probe </a:t>
            </a:r>
            <a:r>
              <a:rPr lang="en-US" dirty="0" smtClean="0"/>
              <a:t>(G)</a:t>
            </a:r>
            <a:endParaRPr lang="en-US" dirty="0"/>
          </a:p>
          <a:p>
            <a:r>
              <a:rPr lang="en-US" dirty="0"/>
              <a:t>      9.0          </a:t>
            </a:r>
            <a:r>
              <a:rPr lang="en-US" dirty="0" smtClean="0"/>
              <a:t> 1679.413</a:t>
            </a:r>
            <a:endParaRPr lang="en-US" dirty="0"/>
          </a:p>
          <a:p>
            <a:r>
              <a:rPr lang="en-US" dirty="0"/>
              <a:t>      8.0        </a:t>
            </a:r>
            <a:r>
              <a:rPr lang="en-US" dirty="0" smtClean="0"/>
              <a:t>   </a:t>
            </a:r>
            <a:r>
              <a:rPr lang="en-US" dirty="0"/>
              <a:t>1497.175</a:t>
            </a:r>
          </a:p>
          <a:p>
            <a:r>
              <a:rPr lang="en-US" dirty="0"/>
              <a:t>      7.0        </a:t>
            </a:r>
            <a:r>
              <a:rPr lang="en-US" dirty="0" smtClean="0"/>
              <a:t>   </a:t>
            </a:r>
            <a:r>
              <a:rPr lang="en-US" dirty="0"/>
              <a:t>1313.228</a:t>
            </a:r>
          </a:p>
          <a:p>
            <a:r>
              <a:rPr lang="en-US" dirty="0"/>
              <a:t>      6.0        </a:t>
            </a:r>
            <a:r>
              <a:rPr lang="en-US" dirty="0" smtClean="0"/>
              <a:t>   </a:t>
            </a:r>
            <a:r>
              <a:rPr lang="en-US" dirty="0"/>
              <a:t>1128.575</a:t>
            </a:r>
          </a:p>
          <a:p>
            <a:r>
              <a:rPr lang="en-US" dirty="0"/>
              <a:t>      5.0        </a:t>
            </a:r>
            <a:r>
              <a:rPr lang="en-US" dirty="0" smtClean="0"/>
              <a:t>   </a:t>
            </a:r>
            <a:r>
              <a:rPr lang="en-US" dirty="0"/>
              <a:t>943.145</a:t>
            </a:r>
          </a:p>
          <a:p>
            <a:r>
              <a:rPr lang="en-US" dirty="0"/>
              <a:t>      4.0        </a:t>
            </a:r>
            <a:r>
              <a:rPr lang="en-US" dirty="0" smtClean="0"/>
              <a:t>   </a:t>
            </a:r>
            <a:r>
              <a:rPr lang="en-US" dirty="0"/>
              <a:t>757.186</a:t>
            </a:r>
          </a:p>
          <a:p>
            <a:r>
              <a:rPr lang="en-US" dirty="0"/>
              <a:t>      3.0        </a:t>
            </a:r>
            <a:r>
              <a:rPr lang="en-US" dirty="0" smtClean="0"/>
              <a:t>   </a:t>
            </a:r>
            <a:r>
              <a:rPr lang="en-US" dirty="0"/>
              <a:t>570.716</a:t>
            </a:r>
          </a:p>
          <a:p>
            <a:r>
              <a:rPr lang="en-US" dirty="0"/>
              <a:t>      2.0        </a:t>
            </a:r>
            <a:r>
              <a:rPr lang="en-US" dirty="0" smtClean="0"/>
              <a:t>   </a:t>
            </a:r>
            <a:r>
              <a:rPr lang="en-US" dirty="0"/>
              <a:t>383.856</a:t>
            </a:r>
          </a:p>
          <a:p>
            <a:r>
              <a:rPr lang="en-US" dirty="0"/>
              <a:t>      1.0        </a:t>
            </a:r>
            <a:r>
              <a:rPr lang="en-US" dirty="0" smtClean="0"/>
              <a:t>   </a:t>
            </a:r>
            <a:r>
              <a:rPr lang="en-US" dirty="0"/>
              <a:t>196.884</a:t>
            </a:r>
          </a:p>
          <a:p>
            <a:r>
              <a:rPr lang="en-US" dirty="0"/>
              <a:t>      0.0        </a:t>
            </a:r>
            <a:r>
              <a:rPr lang="en-US" dirty="0" smtClean="0"/>
              <a:t>   </a:t>
            </a:r>
            <a:r>
              <a:rPr lang="en-US" dirty="0"/>
              <a:t>10.084</a:t>
            </a:r>
          </a:p>
          <a:p>
            <a:r>
              <a:rPr lang="en-US" dirty="0"/>
              <a:t>     -1.0        </a:t>
            </a:r>
            <a:r>
              <a:rPr lang="en-US" dirty="0" smtClean="0"/>
              <a:t>  -</a:t>
            </a:r>
            <a:r>
              <a:rPr lang="en-US" dirty="0"/>
              <a:t>176.862</a:t>
            </a:r>
          </a:p>
          <a:p>
            <a:r>
              <a:rPr lang="en-US" dirty="0"/>
              <a:t>     -2.0        </a:t>
            </a:r>
            <a:r>
              <a:rPr lang="en-US" dirty="0" smtClean="0"/>
              <a:t>  -</a:t>
            </a:r>
            <a:r>
              <a:rPr lang="en-US" dirty="0"/>
              <a:t>363.784</a:t>
            </a:r>
          </a:p>
          <a:p>
            <a:r>
              <a:rPr lang="en-US" dirty="0"/>
              <a:t>     -3.0        </a:t>
            </a:r>
            <a:r>
              <a:rPr lang="en-US" dirty="0" smtClean="0"/>
              <a:t>  -</a:t>
            </a:r>
            <a:r>
              <a:rPr lang="en-US" dirty="0"/>
              <a:t>550.767</a:t>
            </a:r>
          </a:p>
          <a:p>
            <a:r>
              <a:rPr lang="en-US" dirty="0"/>
              <a:t>     -4.0       </a:t>
            </a:r>
            <a:r>
              <a:rPr lang="en-US" dirty="0" smtClean="0"/>
              <a:t>   </a:t>
            </a:r>
            <a:r>
              <a:rPr lang="en-US" dirty="0"/>
              <a:t>-737.396</a:t>
            </a:r>
          </a:p>
          <a:p>
            <a:r>
              <a:rPr lang="en-US" dirty="0"/>
              <a:t>     -5.0        </a:t>
            </a:r>
            <a:r>
              <a:rPr lang="en-US" dirty="0" smtClean="0"/>
              <a:t>  -</a:t>
            </a:r>
            <a:r>
              <a:rPr lang="en-US" dirty="0"/>
              <a:t>923.895</a:t>
            </a:r>
          </a:p>
          <a:p>
            <a:r>
              <a:rPr lang="en-US" dirty="0"/>
              <a:t>     -6.0       </a:t>
            </a:r>
            <a:r>
              <a:rPr lang="en-US" dirty="0" smtClean="0"/>
              <a:t>   </a:t>
            </a:r>
            <a:r>
              <a:rPr lang="en-US" dirty="0"/>
              <a:t>-1110.12</a:t>
            </a:r>
          </a:p>
          <a:p>
            <a:r>
              <a:rPr lang="en-US" dirty="0"/>
              <a:t>     -7.0        </a:t>
            </a:r>
            <a:r>
              <a:rPr lang="en-US" dirty="0" smtClean="0"/>
              <a:t>  -</a:t>
            </a:r>
            <a:r>
              <a:rPr lang="en-US" dirty="0"/>
              <a:t>1296.09</a:t>
            </a:r>
          </a:p>
          <a:p>
            <a:r>
              <a:rPr lang="en-US" dirty="0"/>
              <a:t>     -8.0        </a:t>
            </a:r>
            <a:r>
              <a:rPr lang="en-US" dirty="0" smtClean="0"/>
              <a:t>  -</a:t>
            </a:r>
            <a:r>
              <a:rPr lang="en-US" dirty="0"/>
              <a:t>1481.945</a:t>
            </a:r>
          </a:p>
          <a:p>
            <a:r>
              <a:rPr lang="en-US" dirty="0"/>
              <a:t>     -9.0        </a:t>
            </a:r>
            <a:r>
              <a:rPr lang="en-US" dirty="0" smtClean="0"/>
              <a:t>  -</a:t>
            </a:r>
            <a:r>
              <a:rPr lang="en-US" dirty="0"/>
              <a:t>1667.458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124200" y="4610100"/>
            <a:ext cx="1676400" cy="1562100"/>
          </a:xfrm>
          <a:prstGeom prst="wedgeRoundRectCallout">
            <a:avLst>
              <a:gd name="adj1" fmla="val -59620"/>
              <a:gd name="adj2" fmla="val -2636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From Current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Scan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3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"/>
            <a:ext cx="3420426" cy="3317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3" y="1"/>
            <a:ext cx="3420426" cy="3317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40442"/>
            <a:ext cx="3420426" cy="33175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3540442"/>
            <a:ext cx="3420426" cy="33175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04800"/>
            <a:ext cx="3420428" cy="33175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72" y="3540442"/>
            <a:ext cx="3420428" cy="331755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2400" y="685800"/>
            <a:ext cx="2590799" cy="54784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Strength </a:t>
            </a:r>
            <a:r>
              <a:rPr lang="en-US" sz="1400" dirty="0">
                <a:solidFill>
                  <a:srgbClr val="0070C0"/>
                </a:solidFill>
              </a:rPr>
              <a:t>(Gauss-cm)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-9.992	-23944.2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-8.996	-21569.6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-7.991	-19169.0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-6.990	-16769.5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-5.990	-14360.7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-4.993	-11954.6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-3.994	-9542.8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-2.989	-7116.1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-1.989	-4698.2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-0.990	-2283.6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0.003	126.0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1.009	2548.4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2.009	4960.8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3.009	7374.6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4.010	9785.8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5.010	12192.0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6.010	14589.8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7.011	16980.4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8.013	19360.4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9.015	21720.5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10.014	</a:t>
            </a:r>
            <a:r>
              <a:rPr lang="en-US" sz="1400" dirty="0" smtClean="0">
                <a:solidFill>
                  <a:srgbClr val="0070C0"/>
                </a:solidFill>
              </a:rPr>
              <a:t>24038.1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72" y="3540442"/>
            <a:ext cx="3420428" cy="33175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Ratio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43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124201" y="5638800"/>
            <a:ext cx="3739514" cy="701548"/>
          </a:xfrm>
          <a:prstGeom prst="wedgeRoundRectCallout">
            <a:avLst>
              <a:gd name="adj1" fmla="val -17842"/>
              <a:gd name="adj2" fmla="val -7035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BdL / Hall Probe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38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4560570" cy="442341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505200" y="5410200"/>
            <a:ext cx="3739514" cy="1219200"/>
          </a:xfrm>
          <a:prstGeom prst="wedgeRoundRectCallout">
            <a:avLst>
              <a:gd name="adj1" fmla="val -28370"/>
              <a:gd name="adj2" fmla="val -7555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(BdL+12.0) / Hall Probe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(i.e., added small offset to field map)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9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94802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/>
              <a:t>H</a:t>
            </a:r>
            <a:r>
              <a:rPr lang="en-US" sz="2400" dirty="0" smtClean="0"/>
              <a:t>ints that there are problems with Field Map: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Measured </a:t>
            </a:r>
            <a:r>
              <a:rPr lang="en-US" sz="2000" dirty="0" smtClean="0"/>
              <a:t>Hall Probe field </a:t>
            </a:r>
            <a:r>
              <a:rPr lang="en-US" sz="2000" dirty="0" smtClean="0"/>
              <a:t>in Injector is </a:t>
            </a:r>
            <a:r>
              <a:rPr lang="en-US" sz="2000" dirty="0" smtClean="0"/>
              <a:t>a bit too large</a:t>
            </a:r>
            <a:r>
              <a:rPr lang="en-US" sz="2000" dirty="0" smtClean="0"/>
              <a:t> </a:t>
            </a:r>
            <a:r>
              <a:rPr lang="en-US" sz="2000" dirty="0" smtClean="0"/>
              <a:t>when BdL is set to zero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Effective Length from Field Map depends on magnet current</a:t>
            </a:r>
          </a:p>
          <a:p>
            <a:pPr marL="971550" lvl="1" indent="-514350">
              <a:buFont typeface="+mj-lt"/>
              <a:buAutoNum type="arabicPeriod"/>
            </a:pP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romanUcPeriod"/>
            </a:pPr>
            <a:endParaRPr lang="en-US" sz="20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Recommend to use spare magnet to resolve this problem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For magnet </a:t>
            </a:r>
            <a:r>
              <a:rPr lang="en-US" sz="2400" dirty="0"/>
              <a:t>currents </a:t>
            </a:r>
            <a:r>
              <a:rPr lang="en-US" sz="2400" dirty="0" smtClean="0"/>
              <a:t>below 6 A, Trim </a:t>
            </a:r>
            <a:r>
              <a:rPr lang="en-US" sz="2400" dirty="0"/>
              <a:t>C</a:t>
            </a:r>
            <a:r>
              <a:rPr lang="en-US" sz="2400" dirty="0" smtClean="0"/>
              <a:t>ard </a:t>
            </a:r>
            <a:r>
              <a:rPr lang="en-US" sz="2400" dirty="0"/>
              <a:t>is good </a:t>
            </a:r>
            <a:r>
              <a:rPr lang="en-US" sz="2400" dirty="0" smtClean="0"/>
              <a:t>to </a:t>
            </a:r>
            <a:r>
              <a:rPr lang="en-US" sz="2400" dirty="0"/>
              <a:t>2 </a:t>
            </a:r>
            <a:r>
              <a:rPr lang="en-US" sz="2400" dirty="0" smtClean="0"/>
              <a:t>mA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Is MPT-231 Hall Probe mounted right inside MDL0L02? Should use G10 to hold probe parallel to magnet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/>
              <a:t>Hall Probe MPT-231 measurements at very small fields vary by about 0.2 – 0.3 G, due to exact hysteresis </a:t>
            </a:r>
            <a:r>
              <a:rPr lang="en-US" sz="2400" dirty="0" smtClean="0"/>
              <a:t>history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/>
              <a:t>Jay’s model is good to 0.1% </a:t>
            </a:r>
            <a:r>
              <a:rPr lang="en-US" sz="2400" dirty="0" smtClean="0"/>
              <a:t>(see </a:t>
            </a:r>
            <a:r>
              <a:rPr lang="en-US" sz="2400" dirty="0"/>
              <a:t>Tech Note </a:t>
            </a:r>
            <a:r>
              <a:rPr lang="en-US" sz="2400" dirty="0" smtClean="0"/>
              <a:t>TN-15-017</a:t>
            </a:r>
            <a:r>
              <a:rPr lang="en-US" sz="24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ular Callout 4"/>
          <p:cNvSpPr/>
          <p:nvPr/>
        </p:nvSpPr>
        <p:spPr>
          <a:xfrm>
            <a:off x="609600" y="1981200"/>
            <a:ext cx="7848600" cy="533400"/>
          </a:xfrm>
          <a:prstGeom prst="wedgeRoundRectCallout">
            <a:avLst>
              <a:gd name="adj1" fmla="val 24692"/>
              <a:gd name="adj2" fmla="val -4698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Either due to errors in current measurement and/or environmental fields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41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 - II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838200"/>
                <a:ext cx="9144000" cy="2923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 startAt="7"/>
                </a:pPr>
                <a:r>
                  <a:rPr lang="en-US" sz="2400" dirty="0" smtClean="0"/>
                  <a:t>For Beam Energy Measurement: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2000" dirty="0" smtClean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000" dirty="0" smtClean="0"/>
                  <a:t>CEBAF : 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sz="2000" dirty="0" smtClean="0"/>
                  <a:t> 0 (due to field map error), instead:</a:t>
                </a:r>
              </a:p>
              <a:p>
                <a:pPr lvl="1"/>
                <a:r>
                  <a:rPr lang="en-US" sz="2000" dirty="0" smtClean="0"/>
                  <a:t>BdL = Hall Probe * Magnetic Length (or use my field survey)</a:t>
                </a:r>
              </a:p>
              <a:p>
                <a:pPr lvl="1"/>
                <a:r>
                  <a:rPr lang="en-US" sz="2000" dirty="0" smtClean="0"/>
                  <a:t>BdL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~</m:t>
                    </m:r>
                  </m:oMath>
                </a14:m>
                <a:r>
                  <a:rPr lang="en-US" sz="2000" dirty="0" smtClean="0"/>
                  <a:t> -3.6 G * 12.9 cm = -46 G-cm. Treat as another horizontal corrector.</a:t>
                </a:r>
              </a:p>
              <a:p>
                <a:pPr lvl="1"/>
                <a:endParaRPr lang="en-US" sz="2000" dirty="0"/>
              </a:p>
              <a:p>
                <a:pPr marL="914400" lvl="1" indent="-457200">
                  <a:buFont typeface="+mj-lt"/>
                  <a:buAutoNum type="arabicPeriod" startAt="2"/>
                </a:pPr>
                <a:r>
                  <a:rPr lang="en-US" sz="2000" dirty="0" smtClean="0"/>
                  <a:t>Spectrometer Lines (2D, 3D, 5D): magnet currents between 2 A and 6 A are most relevant. Till we check field map, we will assume a </a:t>
                </a:r>
                <a:r>
                  <a:rPr lang="en-US" sz="2000" dirty="0" smtClean="0"/>
                  <a:t>46 </a:t>
                </a:r>
                <a:r>
                  <a:rPr lang="en-US" sz="2000" dirty="0" smtClean="0"/>
                  <a:t>G-cm error on field measurements.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8200"/>
                <a:ext cx="9144000" cy="2923877"/>
              </a:xfrm>
              <a:prstGeom prst="rect">
                <a:avLst/>
              </a:prstGeom>
              <a:blipFill>
                <a:blip r:embed="rId2"/>
                <a:stretch>
                  <a:fillRect l="-1067" t="-2088" b="-2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57364"/>
              </p:ext>
            </p:extLst>
          </p:nvPr>
        </p:nvGraphicFramePr>
        <p:xfrm>
          <a:off x="228600" y="4438563"/>
          <a:ext cx="4724400" cy="2072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5391784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545775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Error</a:t>
                      </a:r>
                      <a:endParaRPr lang="en-US" sz="2800" b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521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Trim Power Supply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 mA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Magnet Model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0.1%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Field Map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46 </a:t>
                      </a:r>
                      <a:r>
                        <a:rPr lang="en-US" sz="2800" dirty="0" smtClean="0"/>
                        <a:t>G-cm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455663"/>
                  </a:ext>
                </a:extLst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5638800" y="4628554"/>
            <a:ext cx="3048000" cy="1219200"/>
          </a:xfrm>
          <a:prstGeom prst="wedgeRoundRectCallout">
            <a:avLst>
              <a:gd name="adj1" fmla="val -61392"/>
              <a:gd name="adj2" fmla="val -2289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For Mott Energy Measurements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2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Field Map Effective Length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1" y="914400"/>
            <a:ext cx="2590799" cy="5693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Meas</a:t>
            </a:r>
            <a:r>
              <a:rPr lang="en-US" sz="1400" dirty="0">
                <a:solidFill>
                  <a:srgbClr val="0070C0"/>
                </a:solidFill>
              </a:rPr>
              <a:t>. Date:	8/29/2014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Coil used:	Hall Probe Stepper</a:t>
            </a:r>
          </a:p>
          <a:p>
            <a:r>
              <a:rPr lang="en-US" sz="1400" dirty="0">
                <a:solidFill>
                  <a:srgbClr val="0070C0"/>
                </a:solidFill>
              </a:rPr>
              <a:t>Current (</a:t>
            </a:r>
            <a:r>
              <a:rPr lang="en-US" sz="1400" dirty="0" smtClean="0">
                <a:solidFill>
                  <a:srgbClr val="0070C0"/>
                </a:solidFill>
              </a:rPr>
              <a:t>A)  Eff. L (cm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--------------  -------------------</a:t>
            </a:r>
          </a:p>
          <a:p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   10.00           </a:t>
            </a:r>
            <a:r>
              <a:rPr lang="en-US" sz="1400" dirty="0">
                <a:solidFill>
                  <a:srgbClr val="0070C0"/>
                </a:solidFill>
              </a:rPr>
              <a:t>12.88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9.00            12.89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8.00            12.89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7.00            12.90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6.00            12.90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5.00            12.91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4.00            12.92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3.00            12.93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2.00            12.95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1.00            13.01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0.00            16.39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1.00            12.73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2.00            12.81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3.00            12.83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4.00            12.85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5.00            12.85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6.00            12.86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-7.00            12.86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-8.00            12.86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-9.00            12.86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400" dirty="0" smtClean="0">
                <a:solidFill>
                  <a:srgbClr val="0070C0"/>
                </a:solidFill>
              </a:rPr>
              <a:t>-</a:t>
            </a:r>
            <a:r>
              <a:rPr lang="en-US" sz="1400" dirty="0">
                <a:solidFill>
                  <a:srgbClr val="0070C0"/>
                </a:solidFill>
              </a:rPr>
              <a:t>10.00            </a:t>
            </a:r>
            <a:r>
              <a:rPr lang="en-US" sz="1400" dirty="0" smtClean="0">
                <a:solidFill>
                  <a:srgbClr val="0070C0"/>
                </a:solidFill>
              </a:rPr>
              <a:t>12.87</a:t>
            </a:r>
            <a:endParaRPr lang="en-US" sz="1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00" y="1151025"/>
            <a:ext cx="5168646" cy="501319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6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BdL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3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11939"/>
              </p:ext>
            </p:extLst>
          </p:nvPr>
        </p:nvGraphicFramePr>
        <p:xfrm>
          <a:off x="6858000" y="457200"/>
          <a:ext cx="1910635" cy="586756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218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Distance from dipole center (cm)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&lt;By&gt;</a:t>
                      </a:r>
                      <a:br>
                        <a:rPr lang="en-US" sz="900">
                          <a:effectLst/>
                        </a:rPr>
                      </a:br>
                      <a:r>
                        <a:rPr lang="en-US" sz="900">
                          <a:effectLst/>
                        </a:rPr>
                        <a:t>(G)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(Upstream) -15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-11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-9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-2.2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-4.2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-4.0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-2.1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780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(Downstream) 15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0.6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Arial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6516" y="729615"/>
            <a:ext cx="64008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Dipole Survey (March 20, 2016)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09216" y="1591389"/>
            <a:ext cx="3733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On Hysteresis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I = -0.0489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BdL = 0.000 G-cm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effectLst/>
                <a:ea typeface="MS Mincho" pitchFamily="49" charset="-128"/>
                <a:cs typeface="Arial" pitchFamily="34" charset="0"/>
              </a:rPr>
              <a:t>Hall Probe = -3.98 G*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063332" y="1591388"/>
            <a:ext cx="2533984" cy="3133012"/>
          </a:xfrm>
          <a:prstGeom prst="wedgeRoundRectCallout">
            <a:avLst>
              <a:gd name="adj1" fmla="val 57995"/>
              <a:gd name="adj2" fmla="val -26034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chemeClr val="tx1"/>
                </a:solidFill>
              </a:rPr>
              <a:t>Zero is </a:t>
            </a:r>
            <a:r>
              <a:rPr lang="en-US" altLang="en-US" sz="2800" dirty="0" smtClean="0">
                <a:solidFill>
                  <a:schemeClr val="tx1"/>
                </a:solidFill>
              </a:rPr>
              <a:t>center </a:t>
            </a:r>
            <a:r>
              <a:rPr lang="en-US" altLang="en-US" sz="2800" dirty="0">
                <a:solidFill>
                  <a:schemeClr val="tx1"/>
                </a:solidFill>
              </a:rPr>
              <a:t>of dipole and </a:t>
            </a:r>
            <a:r>
              <a:rPr lang="en-US" altLang="en-US" sz="2800" dirty="0" smtClean="0">
                <a:solidFill>
                  <a:schemeClr val="tx1"/>
                </a:solidFill>
              </a:rPr>
              <a:t>survey </a:t>
            </a:r>
            <a:r>
              <a:rPr lang="en-US" altLang="en-US" sz="2800" dirty="0">
                <a:solidFill>
                  <a:schemeClr val="tx1"/>
                </a:solidFill>
              </a:rPr>
              <a:t>was done along </a:t>
            </a:r>
            <a:r>
              <a:rPr lang="en-US" altLang="en-US" sz="2800" dirty="0" smtClean="0">
                <a:solidFill>
                  <a:schemeClr val="tx1"/>
                </a:solidFill>
              </a:rPr>
              <a:t>0L Region using a hand-held Hall probe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6648" y="5638800"/>
            <a:ext cx="620118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*Accuracy: </a:t>
            </a:r>
            <a:r>
              <a:rPr lang="en-US" sz="2000" b="1" dirty="0"/>
              <a:t>±(0.03% of reading +0.006% of full scale) </a:t>
            </a:r>
            <a:r>
              <a:rPr lang="en-US" sz="2000" b="1" dirty="0" smtClean="0"/>
              <a:t>max</a:t>
            </a:r>
          </a:p>
          <a:p>
            <a:endParaRPr lang="en-US" sz="2000" b="1" dirty="0"/>
          </a:p>
          <a:p>
            <a:pPr lvl="0"/>
            <a:r>
              <a:rPr lang="en-US" altLang="en-US" sz="2000" b="1" dirty="0">
                <a:ea typeface="MS Mincho" pitchFamily="49" charset="-128"/>
                <a:cs typeface="Arial" pitchFamily="34" charset="0"/>
              </a:rPr>
              <a:t>Hall Probe = -3.98 </a:t>
            </a:r>
            <a:r>
              <a:rPr lang="en-US" altLang="en-US" sz="2000" b="1" dirty="0" smtClean="0">
                <a:ea typeface="MS Mincho" pitchFamily="49" charset="-128"/>
                <a:cs typeface="Arial" pitchFamily="34" charset="0"/>
              </a:rPr>
              <a:t>G </a:t>
            </a:r>
            <a:r>
              <a:rPr lang="en-US" sz="2000" b="1" dirty="0" smtClean="0"/>
              <a:t>± 0.18 G</a:t>
            </a:r>
            <a:endParaRPr lang="en-US" altLang="en-US" sz="2000" b="1" dirty="0">
              <a:ea typeface="MS Mincho" pitchFamily="49" charset="-128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6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0 Current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38"/>
            <a:ext cx="9144000" cy="470732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04446" y="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Degaussed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3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Degaussed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13" y="990600"/>
            <a:ext cx="3793787" cy="40491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990600"/>
            <a:ext cx="3596802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Test at Magnet (March 15, 2016)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906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 smtClean="0"/>
              <a:t>With </a:t>
            </a:r>
            <a:r>
              <a:rPr lang="en-US" sz="2800" dirty="0"/>
              <a:t>cables from trim card swapped at magnet (</a:t>
            </a:r>
            <a:r>
              <a:rPr lang="en-US" sz="2800" dirty="0" smtClean="0"/>
              <a:t>after degaussing), Hall </a:t>
            </a:r>
            <a:r>
              <a:rPr lang="en-US" sz="2800" dirty="0"/>
              <a:t>Probe = -0.26 </a:t>
            </a:r>
            <a:r>
              <a:rPr lang="en-US" sz="2800" dirty="0" smtClean="0"/>
              <a:t>G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W</a:t>
            </a:r>
            <a:r>
              <a:rPr lang="en-US" sz="2800" dirty="0" smtClean="0"/>
              <a:t>ith </a:t>
            </a:r>
            <a:r>
              <a:rPr lang="en-US" sz="2800" dirty="0"/>
              <a:t>current cables </a:t>
            </a:r>
            <a:r>
              <a:rPr lang="en-US" sz="2800" dirty="0" smtClean="0"/>
              <a:t>disconnected, </a:t>
            </a:r>
            <a:r>
              <a:rPr lang="en-US" sz="2800" dirty="0"/>
              <a:t>Hall Probe = -0.06 </a:t>
            </a:r>
            <a:r>
              <a:rPr lang="en-US" sz="2800" dirty="0" smtClean="0"/>
              <a:t>G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 smtClean="0"/>
              <a:t>With </a:t>
            </a:r>
            <a:r>
              <a:rPr lang="en-US" sz="2800" dirty="0"/>
              <a:t>cables back to normal at magnet (after degaussing</a:t>
            </a:r>
            <a:r>
              <a:rPr lang="en-US" sz="2800" dirty="0" smtClean="0"/>
              <a:t>), </a:t>
            </a:r>
            <a:r>
              <a:rPr lang="en-US" sz="2800" dirty="0"/>
              <a:t>Hall Probe = +0.50 G</a:t>
            </a:r>
          </a:p>
          <a:p>
            <a:pPr marL="514350" indent="-514350">
              <a:buFont typeface="+mj-lt"/>
              <a:buAutoNum type="romanUcPeriod"/>
            </a:pPr>
            <a:endParaRPr lang="en-US" sz="2800" dirty="0"/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With current set to zero and magnet degaussed, the Hall Probe measures +0.5 G. At this setting, we measured about +1.3 mA of current to magnet using KEITHLEY DMM7510 in series with MDL0L02.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45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1079</Words>
  <Application>Microsoft Office PowerPoint</Application>
  <PresentationFormat>On-screen Show (4:3)</PresentationFormat>
  <Paragraphs>412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MS Mincho</vt:lpstr>
      <vt:lpstr>Arial</vt:lpstr>
      <vt:lpstr>Calibri</vt:lpstr>
      <vt:lpstr>Cambria</vt:lpstr>
      <vt:lpstr>Cambria Math</vt:lpstr>
      <vt:lpstr>Wingdings</vt:lpstr>
      <vt:lpstr>Office Theme</vt:lpstr>
      <vt:lpstr>MDL0L02 Dipole Field</vt:lpstr>
      <vt:lpstr>Field Map</vt:lpstr>
      <vt:lpstr>Field Map Effective Length</vt:lpstr>
      <vt:lpstr>0 BdL</vt:lpstr>
      <vt:lpstr>PowerPoint Presentation</vt:lpstr>
      <vt:lpstr>0 Current</vt:lpstr>
      <vt:lpstr>PowerPoint Presentation</vt:lpstr>
      <vt:lpstr>Degaussed</vt:lpstr>
      <vt:lpstr>Test at Magnet (March 15, 2016)</vt:lpstr>
      <vt:lpstr>PowerPoint Presentation</vt:lpstr>
      <vt:lpstr>Beam Momentum in 5D (opera – Jay)</vt:lpstr>
      <vt:lpstr>Scanned Dipole current from 9.0 to -9.0 A (with ON hysteresis) and recorded Bdl and Hall Probe readings</vt:lpstr>
      <vt:lpstr>PowerPoint Presentation</vt:lpstr>
      <vt:lpstr>PowerPoint Presentation</vt:lpstr>
      <vt:lpstr>Field Ratio</vt:lpstr>
      <vt:lpstr>PowerPoint Presentation</vt:lpstr>
      <vt:lpstr>Scanned Dipole current from 9.0 to -9.0 A (with ON hysteresis) and recorded Bdl and Hall Probe readings</vt:lpstr>
      <vt:lpstr>PowerPoint Presentation</vt:lpstr>
      <vt:lpstr>PowerPoint Presentation</vt:lpstr>
      <vt:lpstr>Field Ratio</vt:lpstr>
      <vt:lpstr>PowerPoint Presentation</vt:lpstr>
      <vt:lpstr>Summary - I</vt:lpstr>
      <vt:lpstr>Summary - II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94</cp:revision>
  <dcterms:created xsi:type="dcterms:W3CDTF">2016-05-10T13:00:12Z</dcterms:created>
  <dcterms:modified xsi:type="dcterms:W3CDTF">2016-08-13T14:41:28Z</dcterms:modified>
</cp:coreProperties>
</file>