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8" r:id="rId3"/>
    <p:sldId id="269" r:id="rId4"/>
    <p:sldId id="270" r:id="rId5"/>
    <p:sldId id="271" r:id="rId6"/>
    <p:sldId id="272" r:id="rId7"/>
    <p:sldId id="262" r:id="rId8"/>
    <p:sldId id="263" r:id="rId9"/>
    <p:sldId id="264" r:id="rId10"/>
    <p:sldId id="265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1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58E6343-B7E8-4EAC-AEE2-B95A6E243318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3E34029-D6B7-40B2-B5A6-BCB0AC585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83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1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60A2-1056-4CA6-9424-9FD35546278C}" type="datetime1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1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EE5F4-EBB8-490D-A74E-2C9800D237F7}" type="datetime1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16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995A-D3C5-4FB2-8521-24BD69EA5537}" type="datetime1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6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7665-81A5-44BE-A632-AD3EE053130A}" type="datetime1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0103-1410-45E1-9871-9E3800EF5B95}" type="datetime1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7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C133-75FC-4C33-8678-DCCF7E920146}" type="datetime1">
              <a:rPr lang="en-US" smtClean="0"/>
              <a:t>7/7/2015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4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3FFB0-4B73-4137-A3AD-5B1942974CAE}" type="datetime1">
              <a:rPr lang="en-US" smtClean="0"/>
              <a:t>7/7/2015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0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C233-8911-43A3-8FED-2A9AD0223D0D}" type="datetime1">
              <a:rPr lang="en-US" smtClean="0"/>
              <a:t>7/7/2015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7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E26D-EA4D-4591-92D7-E9E4A06C946C}" type="datetime1">
              <a:rPr lang="en-US" smtClean="0"/>
              <a:t>7/7/2015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6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A05D-DAD1-400D-8700-01DFFE9248D2}" type="datetime1">
              <a:rPr lang="en-US" smtClean="0"/>
              <a:t>7/7/2015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749C-35DC-4017-BA3A-D2B124310F89}" type="datetime1">
              <a:rPr lang="en-US" smtClean="0"/>
              <a:t>7/7/2015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5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8D338-E7F9-4A2B-AD22-9974C96B61D5}" type="datetime1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2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Parity </a:t>
            </a:r>
            <a:r>
              <a:rPr lang="en-US" dirty="0"/>
              <a:t>Quality </a:t>
            </a:r>
            <a:r>
              <a:rPr lang="en-US" dirty="0" smtClean="0"/>
              <a:t>Beam (PQB)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Working </a:t>
            </a:r>
            <a:r>
              <a:rPr lang="en-US" dirty="0" smtClean="0"/>
              <a:t>Group </a:t>
            </a:r>
            <a:r>
              <a:rPr lang="en-US" dirty="0"/>
              <a:t>R</a:t>
            </a:r>
            <a:r>
              <a:rPr lang="en-US" dirty="0" smtClean="0"/>
              <a:t>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76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OPS </a:t>
            </a:r>
            <a:r>
              <a:rPr lang="en-US" dirty="0" err="1" smtClean="0">
                <a:solidFill>
                  <a:schemeClr val="tx1"/>
                </a:solidFill>
              </a:rPr>
              <a:t>StayTreat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Riad Suleiman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5512158"/>
            <a:ext cx="2027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Friday July 17,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Hall </a:t>
            </a:r>
            <a:r>
              <a:rPr lang="en-US" dirty="0"/>
              <a:t>A Tasks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54430"/>
              </p:ext>
            </p:extLst>
          </p:nvPr>
        </p:nvGraphicFramePr>
        <p:xfrm>
          <a:off x="304800" y="736118"/>
          <a:ext cx="8001000" cy="5909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5324"/>
                <a:gridCol w="2018270"/>
                <a:gridCol w="1027156"/>
                <a:gridCol w="2000250"/>
              </a:tblGrid>
              <a:tr h="50397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Sub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Tasks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Description</a:t>
                      </a:r>
                      <a:endParaRPr lang="en-US" dirty="0" smtClean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Reinstate </a:t>
                      </a:r>
                      <a:r>
                        <a:rPr lang="en-US" b="1" dirty="0" smtClean="0"/>
                        <a:t>Hall A Parity DAQ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Halo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Install</a:t>
                      </a:r>
                      <a:r>
                        <a:rPr lang="en-US" baseline="0" dirty="0" smtClean="0"/>
                        <a:t> QWeak halo monitors in Hall </a:t>
                      </a:r>
                      <a:r>
                        <a:rPr lang="en-US" baseline="0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BCM</a:t>
                      </a:r>
                      <a:r>
                        <a:rPr lang="en-US" b="1" baseline="0" dirty="0" smtClean="0"/>
                        <a:t> Resolution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r>
                        <a:rPr lang="en-US" baseline="0" dirty="0" smtClean="0"/>
                        <a:t> cavities and receivers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Fall</a:t>
                      </a:r>
                      <a:r>
                        <a:rPr lang="en-US" baseline="0" dirty="0" smtClean="0"/>
                        <a:t> 2015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BCM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receiver </a:t>
                      </a:r>
                      <a:r>
                        <a:rPr lang="en-US" baseline="0" dirty="0" smtClean="0"/>
                        <a:t>bench </a:t>
                      </a:r>
                      <a:r>
                        <a:rPr lang="en-US" baseline="0" dirty="0" smtClean="0"/>
                        <a:t>studies and beam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Fall</a:t>
                      </a:r>
                      <a:r>
                        <a:rPr lang="en-US" baseline="0" dirty="0" smtClean="0"/>
                        <a:t> 2015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Modulation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</a:t>
                      </a:r>
                      <a:r>
                        <a:rPr lang="en-US" baseline="0" dirty="0" smtClean="0"/>
                        <a:t>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 Polarimetry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Spin Dance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 Matching and Optics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Phase Trombone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2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958104"/>
              </p:ext>
            </p:extLst>
          </p:nvPr>
        </p:nvGraphicFramePr>
        <p:xfrm>
          <a:off x="182926" y="1752600"/>
          <a:ext cx="8778147" cy="2673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723"/>
                <a:gridCol w="820494"/>
                <a:gridCol w="528262"/>
                <a:gridCol w="528262"/>
                <a:gridCol w="887930"/>
                <a:gridCol w="955369"/>
                <a:gridCol w="977848"/>
                <a:gridCol w="1000327"/>
                <a:gridCol w="977847"/>
                <a:gridCol w="989085"/>
              </a:tblGrid>
              <a:tr h="8423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Experiment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Energy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(GeV)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Pol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(%)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(µA)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200" b="1" baseline="-25000" dirty="0" smtClean="0">
                          <a:solidFill>
                            <a:schemeClr val="tx1"/>
                          </a:solidFill>
                        </a:rPr>
                        <a:t>pv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  <a:endParaRPr lang="en-US" sz="12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 Charge Asym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Position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(nm)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Angle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(nrad)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Size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(δ</a:t>
                      </a:r>
                      <a:r>
                        <a:rPr lang="el-GR" sz="1200" b="1" dirty="0" smtClean="0">
                          <a:solidFill>
                            <a:schemeClr val="tx1"/>
                          </a:solidFill>
                        </a:rPr>
                        <a:t>σ/σ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PREx-II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1.0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208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Pb (0.5mm)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500±15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C-</a:t>
                      </a:r>
                      <a:r>
                        <a:rPr lang="en-US" sz="1200" b="1" dirty="0" err="1" smtClean="0">
                          <a:latin typeface="+mn-lt"/>
                          <a:ea typeface="Times New Roman"/>
                          <a:cs typeface="Times New Roman"/>
                        </a:rPr>
                        <a:t>REx</a:t>
                      </a:r>
                      <a:endParaRPr lang="en-US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2.2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150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48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Ca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(5mm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2000±42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MOLLER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11.0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90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60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(150 cm)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35.6±0.74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10±10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0.5±0.5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0.05±0.05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10</a:t>
                      </a:r>
                      <a:r>
                        <a:rPr lang="en-US" sz="1200" baseline="30000" dirty="0" smtClean="0">
                          <a:sym typeface="Wingdings"/>
                        </a:rPr>
                        <a:t>-4</a:t>
                      </a:r>
                      <a:endParaRPr lang="en-US" sz="1200" baseline="300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Upcoming</a:t>
            </a:r>
            <a:br>
              <a:rPr lang="en-US" dirty="0" smtClean="0"/>
            </a:br>
            <a:r>
              <a:rPr lang="en-US" dirty="0" smtClean="0"/>
              <a:t>Parity Violation Experiments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86" y="4735132"/>
            <a:ext cx="91440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PREx-II is tentatively scheduled for Hall A in Fall 2016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C-</a:t>
            </a:r>
            <a:r>
              <a:rPr lang="en-US" sz="2400" dirty="0" err="1" smtClean="0"/>
              <a:t>REx</a:t>
            </a:r>
            <a:r>
              <a:rPr lang="en-US" sz="2400" dirty="0" smtClean="0"/>
              <a:t> is tentatively scheduled for Hall A in Spring 2017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MOLLER is planned for Hall A in 2022 </a:t>
            </a:r>
          </a:p>
          <a:p>
            <a:pPr marL="0" lvl="1" indent="0">
              <a:buNone/>
            </a:pP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3816"/>
          </a:xfrm>
        </p:spPr>
        <p:txBody>
          <a:bodyPr>
            <a:normAutofit/>
          </a:bodyPr>
          <a:lstStyle/>
          <a:p>
            <a:r>
              <a:rPr lang="en-US" dirty="0" smtClean="0"/>
              <a:t>Issues from QWeak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457200" lvl="1" indent="-457200">
              <a:buFont typeface="+mj-lt"/>
              <a:buAutoNum type="arabicPeriod"/>
            </a:pPr>
            <a:r>
              <a:rPr lang="en-US" sz="2400" dirty="0"/>
              <a:t>Beam </a:t>
            </a:r>
            <a:r>
              <a:rPr lang="en-US" sz="2400" dirty="0" smtClean="0"/>
              <a:t>Halo: there was beam halo that could develop a large helicity-correlated charge </a:t>
            </a:r>
            <a:r>
              <a:rPr lang="en-US" sz="2400" dirty="0" smtClean="0"/>
              <a:t>asymmetry</a:t>
            </a:r>
            <a:endParaRPr lang="en-US" sz="2400" dirty="0" smtClean="0"/>
          </a:p>
          <a:p>
            <a:pPr marL="400050" lvl="2" indent="0">
              <a:buNone/>
            </a:pPr>
            <a:endParaRPr lang="en-US" sz="2000" dirty="0" smtClean="0"/>
          </a:p>
          <a:p>
            <a:pPr marL="400050" lvl="2" indent="0">
              <a:buNone/>
            </a:pPr>
            <a:r>
              <a:rPr lang="en-US" dirty="0" smtClean="0"/>
              <a:t>Beam </a:t>
            </a:r>
            <a:r>
              <a:rPr lang="en-US" dirty="0" smtClean="0"/>
              <a:t>halo </a:t>
            </a:r>
            <a:r>
              <a:rPr lang="en-US" dirty="0" smtClean="0"/>
              <a:t>charge asymmetry was </a:t>
            </a:r>
            <a:r>
              <a:rPr lang="en-US" dirty="0" smtClean="0"/>
              <a:t>found to depend on:</a:t>
            </a:r>
          </a:p>
          <a:p>
            <a:pPr marL="857250" lvl="2" indent="-457200"/>
            <a:r>
              <a:rPr lang="en-US" sz="2000" dirty="0" smtClean="0"/>
              <a:t>Beam loss at Injector </a:t>
            </a:r>
            <a:r>
              <a:rPr lang="en-US" sz="2000" dirty="0"/>
              <a:t>A</a:t>
            </a:r>
            <a:r>
              <a:rPr lang="en-US" sz="2000" dirty="0" smtClean="0"/>
              <a:t>pertures</a:t>
            </a:r>
          </a:p>
          <a:p>
            <a:pPr marL="857250" lvl="2" indent="-457200"/>
            <a:r>
              <a:rPr lang="en-US" sz="2000" dirty="0" smtClean="0"/>
              <a:t>Laser phase</a:t>
            </a:r>
          </a:p>
          <a:p>
            <a:pPr marL="857250" lvl="2" indent="-457200"/>
            <a:r>
              <a:rPr lang="en-US" sz="2000" dirty="0" smtClean="0"/>
              <a:t>Machine tuning</a:t>
            </a:r>
          </a:p>
          <a:p>
            <a:pPr marL="400050" lvl="2" indent="0">
              <a:buNone/>
            </a:pPr>
            <a:r>
              <a:rPr lang="en-US" sz="2400" u="sng" dirty="0" smtClean="0"/>
              <a:t>What can we do to help</a:t>
            </a:r>
            <a:r>
              <a:rPr lang="en-US" sz="2400" u="sng" dirty="0" smtClean="0"/>
              <a:t>?</a:t>
            </a:r>
          </a:p>
          <a:p>
            <a:pPr marL="400050" lvl="2" indent="0">
              <a:buNone/>
            </a:pPr>
            <a:endParaRPr lang="en-US" sz="20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 smtClean="0"/>
              <a:t>BCM Resolution is not suitable for MOLLER:</a:t>
            </a:r>
          </a:p>
          <a:p>
            <a:pPr marL="857250" lvl="2" indent="-457200"/>
            <a:r>
              <a:rPr lang="en-US" sz="2000" dirty="0" smtClean="0"/>
              <a:t>QWeak achieved 65 ppm </a:t>
            </a:r>
            <a:r>
              <a:rPr lang="en-US" sz="2000" dirty="0" smtClean="0"/>
              <a:t>but</a:t>
            </a:r>
            <a:r>
              <a:rPr lang="en-US" sz="2000" dirty="0" smtClean="0"/>
              <a:t> </a:t>
            </a:r>
            <a:r>
              <a:rPr lang="en-US" sz="2000" dirty="0" smtClean="0"/>
              <a:t>MOLLER requires 10 ppm</a:t>
            </a:r>
          </a:p>
          <a:p>
            <a:pPr marL="857250" lvl="2" indent="-457200"/>
            <a:r>
              <a:rPr lang="en-US" sz="2000" dirty="0" smtClean="0"/>
              <a:t>BCM digital receiver bench studies </a:t>
            </a:r>
            <a:r>
              <a:rPr lang="en-US" sz="2000" dirty="0"/>
              <a:t>found that </a:t>
            </a:r>
            <a:r>
              <a:rPr lang="en-US" sz="2000" dirty="0" smtClean="0"/>
              <a:t>local oscillator phase and amplitude noise being responsible for 65 ppm noise floor </a:t>
            </a:r>
          </a:p>
          <a:p>
            <a:pPr marL="857250" lvl="2" indent="-457200">
              <a:buFont typeface="Wingdings" panose="05000000000000000000" pitchFamily="2" charset="2"/>
              <a:buChar char="Ø"/>
            </a:pPr>
            <a:r>
              <a:rPr lang="en-US" sz="2000" dirty="0" smtClean="0"/>
              <a:t>Try new digital receivers</a:t>
            </a:r>
          </a:p>
          <a:p>
            <a:pPr marL="857250" lvl="2" indent="-457200">
              <a:buFont typeface="Wingdings" panose="05000000000000000000" pitchFamily="2" charset="2"/>
              <a:buChar char="Ø"/>
            </a:pPr>
            <a:r>
              <a:rPr lang="en-US" sz="2000" dirty="0" smtClean="0"/>
              <a:t>Improve phase/amplitude noise of local oscillator</a:t>
            </a: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88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38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Hall A 2015/2016 Beamline Plan for PQB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457200" lvl="1" indent="-457200">
              <a:buFont typeface="+mj-lt"/>
              <a:buAutoNum type="arabicPeriod"/>
            </a:pPr>
            <a:r>
              <a:rPr lang="en-US" sz="2400" dirty="0"/>
              <a:t>Install QWeak halo monitor in Hall A </a:t>
            </a:r>
            <a:r>
              <a:rPr lang="en-US" sz="2400" dirty="0" smtClean="0"/>
              <a:t>beamline</a:t>
            </a:r>
          </a:p>
          <a:p>
            <a:pPr marL="457200" lvl="1" indent="-457200">
              <a:buFont typeface="+mj-lt"/>
              <a:buAutoNum type="arabicPeriod"/>
            </a:pPr>
            <a:endParaRPr lang="en-US" sz="24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/>
              <a:t>Equip two BCMs with new-style digital receivers</a:t>
            </a:r>
          </a:p>
          <a:p>
            <a:pPr marL="457200" lvl="1" indent="-457200">
              <a:buFont typeface="+mj-lt"/>
              <a:buAutoNum type="arabicPeriod" startAt="2"/>
            </a:pPr>
            <a:endParaRPr lang="en-US" sz="24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/>
              <a:t>Install QQQ cavity triplet in Hall A </a:t>
            </a:r>
            <a:r>
              <a:rPr lang="en-US" sz="2400" dirty="0" smtClean="0"/>
              <a:t>beamline</a:t>
            </a:r>
          </a:p>
          <a:p>
            <a:pPr marL="457200" lvl="1" indent="-457200">
              <a:buFont typeface="+mj-lt"/>
              <a:buAutoNum type="arabicPeriod" startAt="2"/>
            </a:pPr>
            <a:endParaRPr lang="en-US" sz="24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 smtClean="0"/>
              <a:t>Reinstate Hall </a:t>
            </a:r>
            <a:r>
              <a:rPr lang="en-US" sz="2400" dirty="0"/>
              <a:t>A beam modulation system (air-core coils and associated control/drive </a:t>
            </a:r>
            <a:r>
              <a:rPr lang="en-US" sz="2400" dirty="0" smtClean="0"/>
              <a:t>electronics)  </a:t>
            </a:r>
          </a:p>
          <a:p>
            <a:pPr marL="685800" lvl="2" indent="-285750"/>
            <a:endParaRPr lang="en-US" sz="2000" u="sng" dirty="0" smtClean="0"/>
          </a:p>
          <a:p>
            <a:pPr marL="685800" lvl="2" indent="-285750"/>
            <a:r>
              <a:rPr lang="en-US" sz="2000" u="sng" dirty="0" smtClean="0"/>
              <a:t>Beam </a:t>
            </a:r>
            <a:r>
              <a:rPr lang="en-US" sz="2000" u="sng" dirty="0" smtClean="0"/>
              <a:t>modulation and accelerator Fast Feedback</a:t>
            </a:r>
            <a:r>
              <a:rPr lang="en-US" sz="2000" u="sng" dirty="0" smtClean="0"/>
              <a:t>:</a:t>
            </a:r>
            <a:r>
              <a:rPr lang="en-US" sz="2000" dirty="0" smtClean="0"/>
              <a:t> </a:t>
            </a:r>
            <a:r>
              <a:rPr lang="en-US" sz="2000" dirty="0"/>
              <a:t>i</a:t>
            </a:r>
            <a:r>
              <a:rPr lang="en-US" sz="2000" dirty="0" smtClean="0"/>
              <a:t>s </a:t>
            </a:r>
            <a:r>
              <a:rPr lang="en-US" sz="2000" dirty="0" smtClean="0"/>
              <a:t>there a need to pause FFB when modulation is ON? does FFB implement a digital notch filter to attenuate </a:t>
            </a:r>
            <a:r>
              <a:rPr lang="en-US" sz="2000" dirty="0" smtClean="0"/>
              <a:t>modulation </a:t>
            </a:r>
            <a:r>
              <a:rPr lang="en-US" sz="2000" dirty="0" smtClean="0"/>
              <a:t>frequency </a:t>
            </a:r>
            <a:r>
              <a:rPr lang="en-US" sz="2000" dirty="0"/>
              <a:t>(</a:t>
            </a:r>
            <a:r>
              <a:rPr lang="en-US" sz="2000" dirty="0" smtClean="0"/>
              <a:t>QWeak: 125 </a:t>
            </a:r>
            <a:r>
              <a:rPr lang="en-US" sz="2000" dirty="0"/>
              <a:t>Hz </a:t>
            </a:r>
            <a:r>
              <a:rPr lang="en-US" sz="2000" dirty="0" smtClean="0"/>
              <a:t>for 20 s every 320 s) while passing all other frequencies</a:t>
            </a:r>
            <a:r>
              <a:rPr lang="en-US" sz="2000" dirty="0" smtClean="0"/>
              <a:t>?</a:t>
            </a:r>
          </a:p>
          <a:p>
            <a:pPr marL="685800" lvl="2" indent="-285750"/>
            <a:r>
              <a:rPr lang="en-US" sz="2000" dirty="0" smtClean="0"/>
              <a:t>Need software support</a:t>
            </a:r>
            <a:endParaRPr lang="en-US" sz="2000" dirty="0" smtClean="0"/>
          </a:p>
        </p:txBody>
      </p:sp>
      <p:sp>
        <p:nvSpPr>
          <p:cNvPr id="4" name="Rounded Rectangular Callout 3"/>
          <p:cNvSpPr/>
          <p:nvPr/>
        </p:nvSpPr>
        <p:spPr>
          <a:xfrm>
            <a:off x="6818290" y="1905000"/>
            <a:ext cx="2209800" cy="1447800"/>
          </a:xfrm>
          <a:prstGeom prst="wedgeRoundRectCallout">
            <a:avLst>
              <a:gd name="adj1" fmla="val -21568"/>
              <a:gd name="adj2" fmla="val 4826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Beam Studies of these systems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17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3816"/>
          </a:xfrm>
        </p:spPr>
        <p:txBody>
          <a:bodyPr>
            <a:normAutofit/>
          </a:bodyPr>
          <a:lstStyle/>
          <a:p>
            <a:r>
              <a:rPr lang="en-US" dirty="0" smtClean="0"/>
              <a:t>Synchrotron Radiation @ 11 GeV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3200" dirty="0" smtClean="0"/>
              <a:t>What are the issues</a:t>
            </a:r>
            <a:r>
              <a:rPr lang="en-US" sz="3200" dirty="0" smtClean="0"/>
              <a:t>? Any helicity-correlated effects?</a:t>
            </a:r>
          </a:p>
          <a:p>
            <a:pPr marL="742950" lvl="2" indent="-342900"/>
            <a:endParaRPr lang="en-US" sz="2000" dirty="0"/>
          </a:p>
          <a:p>
            <a:pPr marL="742950" lvl="2" indent="-342900"/>
            <a:r>
              <a:rPr lang="en-US" sz="2000" dirty="0" smtClean="0"/>
              <a:t>Synchrotron radiation causes energy </a:t>
            </a:r>
            <a:r>
              <a:rPr lang="en-US" sz="2000" dirty="0"/>
              <a:t>spread and energy tails – clipping might be </a:t>
            </a:r>
            <a:r>
              <a:rPr lang="en-US" sz="2000" dirty="0" smtClean="0"/>
              <a:t>helicity-correlated (e.g., due to helicity-correlated position differences etc.)</a:t>
            </a:r>
          </a:p>
          <a:p>
            <a:pPr marL="742950" lvl="2" indent="-342900"/>
            <a:endParaRPr lang="en-US" sz="2000" dirty="0" smtClean="0"/>
          </a:p>
          <a:p>
            <a:pPr marL="742950" lvl="2" indent="-342900"/>
            <a:r>
              <a:rPr lang="en-US" sz="2000" dirty="0" smtClean="0"/>
              <a:t>Emittance growth</a:t>
            </a:r>
          </a:p>
          <a:p>
            <a:pPr marL="742950" lvl="2" indent="-342900"/>
            <a:endParaRPr lang="en-US" sz="2000" dirty="0" smtClean="0"/>
          </a:p>
          <a:p>
            <a:pPr marL="742950" lvl="2" indent="-342900"/>
            <a:r>
              <a:rPr lang="en-US" sz="2000" dirty="0"/>
              <a:t>Effect on adiabatic damping</a:t>
            </a:r>
          </a:p>
          <a:p>
            <a:pPr marL="742950" lvl="2" indent="-342900"/>
            <a:endParaRPr lang="en-US" sz="2000" dirty="0"/>
          </a:p>
          <a:p>
            <a:pPr marL="742950" lvl="2" indent="-342900"/>
            <a:r>
              <a:rPr lang="en-US" sz="2000" dirty="0"/>
              <a:t>Power is helicity </a:t>
            </a:r>
            <a:r>
              <a:rPr lang="en-US" sz="2000" dirty="0" smtClean="0"/>
              <a:t>dependent</a:t>
            </a:r>
          </a:p>
          <a:p>
            <a:pPr marL="742950" lvl="2" indent="-342900"/>
            <a:endParaRPr lang="en-US" sz="2000" dirty="0"/>
          </a:p>
          <a:p>
            <a:pPr marL="742950" lvl="2" indent="-342900"/>
            <a:r>
              <a:rPr lang="en-US" sz="2000" dirty="0" smtClean="0"/>
              <a:t>Is there any helicity-correlated emittance growth</a:t>
            </a:r>
          </a:p>
          <a:p>
            <a:pPr marL="400050" lvl="2" indent="0">
              <a:buNone/>
            </a:pPr>
            <a:endParaRPr lang="en-US" sz="2000" dirty="0" smtClean="0"/>
          </a:p>
          <a:p>
            <a:pPr marL="742950" lvl="2" indent="-342900"/>
            <a:r>
              <a:rPr lang="en-US" sz="2000" dirty="0"/>
              <a:t>Depolarization due to spin-flip synchrotron radiation (</a:t>
            </a:r>
            <a:r>
              <a:rPr lang="en-US" sz="2000" dirty="0" err="1"/>
              <a:t>Sokolov</a:t>
            </a:r>
            <a:r>
              <a:rPr lang="en-US" sz="2000" dirty="0"/>
              <a:t>–</a:t>
            </a:r>
            <a:r>
              <a:rPr lang="en-US" sz="2000" dirty="0" err="1"/>
              <a:t>Ternov</a:t>
            </a:r>
            <a:r>
              <a:rPr lang="en-US" sz="2000" dirty="0"/>
              <a:t> effect) is very small </a:t>
            </a: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69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29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Laser </a:t>
            </a:r>
            <a:r>
              <a:rPr lang="en-US" dirty="0" smtClean="0"/>
              <a:t>Table Tasks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4048904"/>
              </p:ext>
            </p:extLst>
          </p:nvPr>
        </p:nvGraphicFramePr>
        <p:xfrm>
          <a:off x="457200" y="13716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951"/>
                <a:gridCol w="1482811"/>
                <a:gridCol w="1260389"/>
                <a:gridCol w="3929449"/>
              </a:tblGrid>
              <a:tr h="36100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Description</a:t>
                      </a:r>
                      <a:endParaRPr lang="en-US" baseline="0" dirty="0"/>
                    </a:p>
                  </a:txBody>
                  <a:tcPr/>
                </a:tc>
              </a:tr>
              <a:tr h="76242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 kHz Helicity Reversal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Requires 10 µs settle time – No ringing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(not required for PREX, but hoped to test at this time). No Kerr Cell.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5548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RTP</a:t>
                      </a:r>
                      <a:r>
                        <a:rPr lang="en-US" baseline="0" dirty="0" smtClean="0"/>
                        <a:t> Pockels Cell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Buy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test crystals to characterize, design RTP quarter-wave system.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7495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KD*P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re-design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Model E-field to maximize PC uniformity, buy a properly engineered, one with the correct cell-diameter-to-laser-beam-diameter aspect ratio</a:t>
                      </a:r>
                    </a:p>
                  </a:txBody>
                  <a:tcPr/>
                </a:tc>
              </a:tr>
              <a:tr h="66506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Pockels Cell Stewart Platform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remote optimization</a:t>
                      </a:r>
                      <a:r>
                        <a:rPr lang="en-US" baseline="0" dirty="0" smtClean="0"/>
                        <a:t> using e-beam.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Assemble, build control software, qualify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14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Injector Tasks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11817"/>
              </p:ext>
            </p:extLst>
          </p:nvPr>
        </p:nvGraphicFramePr>
        <p:xfrm>
          <a:off x="228600" y="751732"/>
          <a:ext cx="8686799" cy="5725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4270"/>
                <a:gridCol w="1173892"/>
                <a:gridCol w="1095632"/>
                <a:gridCol w="2113005"/>
              </a:tblGrid>
              <a:tr h="54717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Description</a:t>
                      </a:r>
                      <a:endParaRPr lang="en-US" dirty="0" smtClean="0"/>
                    </a:p>
                  </a:txBody>
                  <a:tcPr/>
                </a:tc>
              </a:tr>
              <a:tr h="417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Reinstate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smtClean="0"/>
                        <a:t>Injector Parity DAQ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7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Improve</a:t>
                      </a:r>
                      <a:r>
                        <a:rPr lang="en-US" b="1" baseline="0" dirty="0" smtClean="0"/>
                        <a:t> 2-Wien Flip Optics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Injector Matching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Maximize damping</a:t>
                      </a:r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Helicity</a:t>
                      </a:r>
                      <a:r>
                        <a:rPr lang="en-US" b="1" baseline="0" dirty="0" smtClean="0"/>
                        <a:t>-correlated Beam Size Monitor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Looking for ideas!</a:t>
                      </a:r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Upgrade</a:t>
                      </a:r>
                      <a:r>
                        <a:rPr lang="en-US" b="1" baseline="0" dirty="0" smtClean="0"/>
                        <a:t> Helicity Magnet controls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8167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Locate Helicity Magnets to span (</a:t>
                      </a:r>
                      <a:r>
                        <a:rPr lang="en-US" b="1" dirty="0" err="1" smtClean="0"/>
                        <a:t>x,x</a:t>
                      </a:r>
                      <a:r>
                        <a:rPr lang="en-US" b="1" dirty="0" smtClean="0"/>
                        <a:t>') and (</a:t>
                      </a:r>
                      <a:r>
                        <a:rPr lang="en-US" b="1" dirty="0" err="1" smtClean="0"/>
                        <a:t>y,y</a:t>
                      </a:r>
                      <a:r>
                        <a:rPr lang="en-US" b="1" dirty="0" smtClean="0"/>
                        <a:t>') to minimize both position and angle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Augment helicity steering dipoles with helicity size quads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Share Injector apertures' current read-back with parity DAQ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MOLLER Feedback to minimize transverse polarization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Once a shift, adjust Wien angle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41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/>
              <a:t>Accelerator Tasks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0236129"/>
              </p:ext>
            </p:extLst>
          </p:nvPr>
        </p:nvGraphicFramePr>
        <p:xfrm>
          <a:off x="304800" y="838200"/>
          <a:ext cx="8077199" cy="5681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329"/>
                <a:gridCol w="2627871"/>
                <a:gridCol w="1028699"/>
                <a:gridCol w="2019300"/>
              </a:tblGrid>
              <a:tr h="59719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Description</a:t>
                      </a:r>
                      <a:endParaRPr lang="en-US" dirty="0" smtClean="0"/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Study Depolarization at Higher Passes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Energy stability and precession to Hall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Synchrotron Radiation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MOLLER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758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Helicity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-correlated emittance growth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Energy spread and energy 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Clipping might be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helicity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dependent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7582"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Polarization dependence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758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Adiabatic damping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09077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MOLLER </a:t>
                      </a:r>
                      <a:r>
                        <a:rPr lang="en-US" b="1" dirty="0" smtClean="0"/>
                        <a:t>(</a:t>
                      </a:r>
                      <a:r>
                        <a:rPr lang="en-US" b="1" i="1" dirty="0" smtClean="0"/>
                        <a:t>g-2</a:t>
                      </a:r>
                      <a:r>
                        <a:rPr lang="en-US" b="1" dirty="0" smtClean="0"/>
                        <a:t>)</a:t>
                      </a:r>
                      <a:r>
                        <a:rPr lang="en-US" b="1" baseline="0" dirty="0" smtClean="0"/>
                        <a:t> Spin Flip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beam energy by 100 MeV </a:t>
                      </a:r>
                    </a:p>
                    <a:p>
                      <a:r>
                        <a:rPr lang="en-US" dirty="0" smtClean="0"/>
                        <a:t>(few</a:t>
                      </a:r>
                      <a:r>
                        <a:rPr lang="en-US" baseline="0" dirty="0" smtClean="0"/>
                        <a:t> reversals)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80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688</Words>
  <Application>Microsoft Office PowerPoint</Application>
  <PresentationFormat>On-screen Show (4:3)</PresentationFormat>
  <Paragraphs>209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Parity Quality Beam (PQB) Working Group Report</vt:lpstr>
      <vt:lpstr>Upcoming Parity Violation Experiments</vt:lpstr>
      <vt:lpstr>Issues from QWeak</vt:lpstr>
      <vt:lpstr>Hall A 2015/2016 Beamline Plan for PQB</vt:lpstr>
      <vt:lpstr>Synchrotron Radiation @ 11 GeV</vt:lpstr>
      <vt:lpstr>Tasks Summary</vt:lpstr>
      <vt:lpstr>Laser Table Tasks</vt:lpstr>
      <vt:lpstr>Injector Tasks</vt:lpstr>
      <vt:lpstr>Accelerator Tasks</vt:lpstr>
      <vt:lpstr>Hall A Tasks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PQB To-do List</dc:title>
  <dc:creator>suleiman</dc:creator>
  <cp:lastModifiedBy>suleiman</cp:lastModifiedBy>
  <cp:revision>169</cp:revision>
  <cp:lastPrinted>2015-02-20T17:47:31Z</cp:lastPrinted>
  <dcterms:created xsi:type="dcterms:W3CDTF">2015-02-20T16:58:48Z</dcterms:created>
  <dcterms:modified xsi:type="dcterms:W3CDTF">2015-07-07T17:35:29Z</dcterms:modified>
</cp:coreProperties>
</file>