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69" r:id="rId4"/>
    <p:sldId id="270" r:id="rId5"/>
    <p:sldId id="271" r:id="rId6"/>
    <p:sldId id="275" r:id="rId7"/>
    <p:sldId id="276" r:id="rId8"/>
    <p:sldId id="273" r:id="rId9"/>
    <p:sldId id="274" r:id="rId10"/>
    <p:sldId id="272" r:id="rId11"/>
    <p:sldId id="262" r:id="rId12"/>
    <p:sldId id="263" r:id="rId13"/>
    <p:sldId id="264" r:id="rId14"/>
    <p:sldId id="265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17" autoAdjust="0"/>
  </p:normalViewPr>
  <p:slideViewPr>
    <p:cSldViewPr>
      <p:cViewPr>
        <p:scale>
          <a:sx n="70" d="100"/>
          <a:sy n="70" d="100"/>
        </p:scale>
        <p:origin x="-53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58E6343-B7E8-4EAC-AEE2-B95A6E243318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3E34029-D6B7-40B2-B5A6-BCB0AC58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8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</a:p>
          <a:p>
            <a:endParaRPr lang="en-US" dirty="0" smtClean="0"/>
          </a:p>
          <a:p>
            <a:r>
              <a:rPr lang="en-US" baseline="0" dirty="0" smtClean="0"/>
              <a:t> 1. A Spin-Light Polarimeter for Multi-GeV Longitudinally Polarized Electron Beams. </a:t>
            </a:r>
          </a:p>
          <a:p>
            <a:r>
              <a:rPr lang="en-US" baseline="0" dirty="0" smtClean="0"/>
              <a:t>P. </a:t>
            </a:r>
            <a:r>
              <a:rPr lang="en-US" baseline="0" dirty="0" err="1" smtClean="0"/>
              <a:t>Mohanmurthy</a:t>
            </a:r>
            <a:r>
              <a:rPr lang="en-US" baseline="0" dirty="0" smtClean="0"/>
              <a:t> and D. Dutta, IEEE TRANSACTIONS ON NUCLEAR SCIENCE 61, 528 (2014).</a:t>
            </a:r>
          </a:p>
          <a:p>
            <a:r>
              <a:rPr lang="en-US" baseline="0" dirty="0" smtClean="0"/>
              <a:t>http://dx.doi.org/10.1109/TNS.2013.2291114</a:t>
            </a:r>
          </a:p>
          <a:p>
            <a:endParaRPr lang="en-US" baseline="0" dirty="0" smtClean="0"/>
          </a:p>
          <a:p>
            <a:r>
              <a:rPr lang="en-US" baseline="0" dirty="0" smtClean="0"/>
              <a:t> 2. An observation of the spin dependence of synchrotron radiation intensity.  </a:t>
            </a:r>
          </a:p>
          <a:p>
            <a:r>
              <a:rPr lang="en-US" baseline="0" dirty="0" smtClean="0"/>
              <a:t>S. A. </a:t>
            </a:r>
            <a:r>
              <a:rPr lang="en-US" baseline="0" dirty="0" err="1" smtClean="0"/>
              <a:t>Belomesthnykh</a:t>
            </a:r>
            <a:r>
              <a:rPr lang="en-US" baseline="0" dirty="0" smtClean="0"/>
              <a:t> et al., Nucl. </a:t>
            </a:r>
            <a:r>
              <a:rPr lang="en-US" baseline="0" dirty="0" err="1" smtClean="0"/>
              <a:t>Instrum</a:t>
            </a:r>
            <a:r>
              <a:rPr lang="en-US" baseline="0" dirty="0" smtClean="0"/>
              <a:t>. Methods, 227, 173 (1984). </a:t>
            </a:r>
          </a:p>
          <a:p>
            <a:r>
              <a:rPr lang="en-US" dirty="0" smtClean="0"/>
              <a:t>http://dx.doi.org/10.1016/0168-9002(84)90119-0</a:t>
            </a:r>
          </a:p>
          <a:p>
            <a:endParaRPr lang="en-US" dirty="0" smtClean="0"/>
          </a:p>
          <a:p>
            <a:r>
              <a:rPr lang="en-US" dirty="0" smtClean="0"/>
              <a:t> 3. https://wiki.jlab.org/ciswiki/index.php/PQB_Meeting_April_30,_2015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1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60A2-1056-4CA6-9424-9FD35546278C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1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EE5F4-EBB8-490D-A74E-2C9800D237F7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1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995A-D3C5-4FB2-8521-24BD69EA5537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6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7665-81A5-44BE-A632-AD3EE053130A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0103-1410-45E1-9871-9E3800EF5B95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7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C133-75FC-4C33-8678-DCCF7E920146}" type="datetime1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4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3FFB0-4B73-4137-A3AD-5B1942974CAE}" type="datetime1">
              <a:rPr lang="en-US" smtClean="0"/>
              <a:t>7/14/2015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0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C233-8911-43A3-8FED-2A9AD0223D0D}" type="datetime1">
              <a:rPr lang="en-US" smtClean="0"/>
              <a:t>7/14/2015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7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E26D-EA4D-4591-92D7-E9E4A06C946C}" type="datetime1">
              <a:rPr lang="en-US" smtClean="0"/>
              <a:t>7/14/2015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6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A05D-DAD1-400D-8700-01DFFE9248D2}" type="datetime1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749C-35DC-4017-BA3A-D2B124310F89}" type="datetime1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5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8D338-E7F9-4A2B-AD22-9974C96B61D5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2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jp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pn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Parity </a:t>
            </a:r>
            <a:r>
              <a:rPr lang="en-US" dirty="0"/>
              <a:t>Quality </a:t>
            </a:r>
            <a:r>
              <a:rPr lang="en-US" dirty="0" smtClean="0"/>
              <a:t>Beam (PQB)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Working </a:t>
            </a:r>
            <a:r>
              <a:rPr lang="en-US" dirty="0" smtClean="0"/>
              <a:t>Group </a:t>
            </a:r>
            <a:r>
              <a:rPr lang="en-US" dirty="0"/>
              <a:t>R</a:t>
            </a:r>
            <a:r>
              <a:rPr lang="en-US" dirty="0" smtClean="0"/>
              <a:t>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76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OPS </a:t>
            </a:r>
            <a:r>
              <a:rPr lang="en-US" dirty="0" err="1" smtClean="0">
                <a:solidFill>
                  <a:schemeClr val="tx1"/>
                </a:solidFill>
              </a:rPr>
              <a:t>StayTreat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Riad Suleiman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5512158"/>
            <a:ext cx="2027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Friday July 17,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29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Laser Table Tasks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1517763"/>
              </p:ext>
            </p:extLst>
          </p:nvPr>
        </p:nvGraphicFramePr>
        <p:xfrm>
          <a:off x="457200" y="13716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951"/>
                <a:gridCol w="1482811"/>
                <a:gridCol w="1260389"/>
                <a:gridCol w="3929449"/>
              </a:tblGrid>
              <a:tr h="36100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Description</a:t>
                      </a:r>
                      <a:endParaRPr lang="en-US" baseline="0" dirty="0"/>
                    </a:p>
                  </a:txBody>
                  <a:tcPr/>
                </a:tc>
              </a:tr>
              <a:tr h="76242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 kHz Helicity Reversal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 10 µs settle time – No ringing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(not required for PREX-II, but hoped to test at this time). No Kerr Cell.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5548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RTP</a:t>
                      </a:r>
                      <a:r>
                        <a:rPr lang="en-US" baseline="0" dirty="0" smtClean="0"/>
                        <a:t> Pockels Cell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Buy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test crystals to characterize, design RTP quarter-wave system.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495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KD*P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re-design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Model E-field to </a:t>
                      </a:r>
                      <a:r>
                        <a:rPr lang="en-US" sz="1800" smtClean="0"/>
                        <a:t>maximize Pockels</a:t>
                      </a:r>
                      <a:r>
                        <a:rPr lang="en-US" sz="1800" baseline="0" smtClean="0"/>
                        <a:t> Cell</a:t>
                      </a:r>
                      <a:r>
                        <a:rPr lang="en-US" sz="1800" smtClean="0"/>
                        <a:t> </a:t>
                      </a:r>
                      <a:r>
                        <a:rPr lang="en-US" sz="1800" dirty="0" smtClean="0"/>
                        <a:t>uniformity, buy a properly engineered, one with the correct cell-diameter-to-laser-beam-diameter aspect ratio</a:t>
                      </a:r>
                    </a:p>
                  </a:txBody>
                  <a:tcPr/>
                </a:tc>
              </a:tr>
              <a:tr h="66506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Pockels Cell Stewart Platform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remote optimization</a:t>
                      </a:r>
                      <a:r>
                        <a:rPr lang="en-US" baseline="0" dirty="0" smtClean="0"/>
                        <a:t> using e-beam.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Assemble, build control software, qualify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14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Injector 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11817"/>
              </p:ext>
            </p:extLst>
          </p:nvPr>
        </p:nvGraphicFramePr>
        <p:xfrm>
          <a:off x="228600" y="751732"/>
          <a:ext cx="8686799" cy="5725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4270"/>
                <a:gridCol w="1173892"/>
                <a:gridCol w="1095632"/>
                <a:gridCol w="2113005"/>
              </a:tblGrid>
              <a:tr h="54717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417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Reinstate</a:t>
                      </a:r>
                      <a:r>
                        <a:rPr lang="en-US" b="1" baseline="0" dirty="0" smtClean="0"/>
                        <a:t> Injector Parity DAQ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7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Improve</a:t>
                      </a:r>
                      <a:r>
                        <a:rPr lang="en-US" b="1" baseline="0" dirty="0" smtClean="0"/>
                        <a:t> 2-Wien Flip Optics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Injector Matching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Maximize damping</a:t>
                      </a:r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Helicity</a:t>
                      </a:r>
                      <a:r>
                        <a:rPr lang="en-US" b="1" baseline="0" dirty="0" smtClean="0"/>
                        <a:t>-correlated Beam Size Monitor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ideas!</a:t>
                      </a:r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Upgrade</a:t>
                      </a:r>
                      <a:r>
                        <a:rPr lang="en-US" b="1" baseline="0" dirty="0" smtClean="0"/>
                        <a:t> Helicity Magnet controls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167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Locate Helicity Magnets to span (</a:t>
                      </a:r>
                      <a:r>
                        <a:rPr lang="en-US" b="1" dirty="0" err="1" smtClean="0"/>
                        <a:t>x,x</a:t>
                      </a:r>
                      <a:r>
                        <a:rPr lang="en-US" b="1" dirty="0" smtClean="0"/>
                        <a:t>') and (</a:t>
                      </a:r>
                      <a:r>
                        <a:rPr lang="en-US" b="1" dirty="0" err="1" smtClean="0"/>
                        <a:t>y,y</a:t>
                      </a:r>
                      <a:r>
                        <a:rPr lang="en-US" b="1" dirty="0" smtClean="0"/>
                        <a:t>') to minimize both position and angle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Augment helicity steering dipoles with helicity size quads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Share Injector apertures' current read-back with parity DAQ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MOLLER Feedback to minimize transverse polarization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Once a shift, adjust Wien angle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41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/>
              <a:t>Accelerator Tasks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149074"/>
              </p:ext>
            </p:extLst>
          </p:nvPr>
        </p:nvGraphicFramePr>
        <p:xfrm>
          <a:off x="304800" y="837442"/>
          <a:ext cx="8077199" cy="529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329"/>
                <a:gridCol w="2627871"/>
                <a:gridCol w="1028699"/>
                <a:gridCol w="2019300"/>
              </a:tblGrid>
              <a:tr h="59719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Study Depolarization at Higher Passes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Energy stability and precession to Hall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Synchrotron Radiation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Spin precession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8541"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Adiabatic damping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Polarization dependence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Helicity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-correlated emittance growth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364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MOLLER </a:t>
                      </a:r>
                      <a:r>
                        <a:rPr lang="en-US" b="1" dirty="0" smtClean="0"/>
                        <a:t>(</a:t>
                      </a:r>
                      <a:r>
                        <a:rPr lang="en-US" b="1" i="1" dirty="0" smtClean="0"/>
                        <a:t>g-2</a:t>
                      </a:r>
                      <a:r>
                        <a:rPr lang="en-US" b="1" dirty="0" smtClean="0"/>
                        <a:t>)</a:t>
                      </a:r>
                      <a:r>
                        <a:rPr lang="en-US" b="1" baseline="0" dirty="0" smtClean="0"/>
                        <a:t> Spin Flip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beam energy by 100 MeV </a:t>
                      </a:r>
                    </a:p>
                    <a:p>
                      <a:r>
                        <a:rPr lang="en-US" dirty="0" smtClean="0"/>
                        <a:t>(few</a:t>
                      </a:r>
                      <a:r>
                        <a:rPr lang="en-US" baseline="0" dirty="0" smtClean="0"/>
                        <a:t> reversals)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80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Hall </a:t>
            </a:r>
            <a:r>
              <a:rPr lang="en-US" dirty="0"/>
              <a:t>A Tasks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54430"/>
              </p:ext>
            </p:extLst>
          </p:nvPr>
        </p:nvGraphicFramePr>
        <p:xfrm>
          <a:off x="304800" y="736118"/>
          <a:ext cx="8001000" cy="5909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324"/>
                <a:gridCol w="2018270"/>
                <a:gridCol w="1027156"/>
                <a:gridCol w="2000250"/>
              </a:tblGrid>
              <a:tr h="50397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Sub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Tasks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Reinstate Hall A Parity DAQ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Halo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Install</a:t>
                      </a:r>
                      <a:r>
                        <a:rPr lang="en-US" baseline="0" dirty="0" smtClean="0"/>
                        <a:t> QWeak halo monitors in Hall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BCM</a:t>
                      </a:r>
                      <a:r>
                        <a:rPr lang="en-US" b="1" baseline="0" dirty="0" smtClean="0"/>
                        <a:t> Resolution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cavities and receivers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BCM</a:t>
                      </a:r>
                      <a:r>
                        <a:rPr lang="en-US" baseline="0" dirty="0" smtClean="0"/>
                        <a:t> receiver bench studies and beam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Modulation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Polarimetry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Spin Dance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Matching and Optics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Phase Trombone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2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211492"/>
              </p:ext>
            </p:extLst>
          </p:nvPr>
        </p:nvGraphicFramePr>
        <p:xfrm>
          <a:off x="182926" y="1752600"/>
          <a:ext cx="8778147" cy="3370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723"/>
                <a:gridCol w="820494"/>
                <a:gridCol w="528262"/>
                <a:gridCol w="528262"/>
                <a:gridCol w="887930"/>
                <a:gridCol w="955369"/>
                <a:gridCol w="977848"/>
                <a:gridCol w="1000327"/>
                <a:gridCol w="977847"/>
                <a:gridCol w="989085"/>
              </a:tblGrid>
              <a:tr h="8423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Experiment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(GeV)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Pol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(µA)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baseline="-25000" dirty="0" smtClean="0">
                          <a:solidFill>
                            <a:schemeClr val="tx1"/>
                          </a:solidFill>
                        </a:rPr>
                        <a:t>pv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  <a:endParaRPr lang="en-US" sz="12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 Charge Asym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Position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(nm)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Angle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(nrad)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Size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(δ</a:t>
                      </a:r>
                      <a:r>
                        <a:rPr lang="el-GR" sz="1200" b="1" dirty="0" smtClean="0">
                          <a:solidFill>
                            <a:schemeClr val="tx1"/>
                          </a:solidFill>
                        </a:rPr>
                        <a:t>σ/σ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QWeak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1.155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89.0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180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(35 cm)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281±46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8±15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5±1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0.1±0.02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</a:t>
                      </a:r>
                      <a:r>
                        <a:rPr lang="en-US" sz="1200" baseline="30000" dirty="0" smtClean="0"/>
                        <a:t>-4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PREx-II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Pb (0.5mm)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500±15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C-</a:t>
                      </a:r>
                      <a:r>
                        <a:rPr lang="en-US" sz="12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REx</a:t>
                      </a:r>
                      <a:endParaRPr lang="en-US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48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Ca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(5mm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2000±42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11.0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60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(150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35.6±0.74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10±10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0.5±0.5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0.05±0.05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10</a:t>
                      </a:r>
                      <a:r>
                        <a:rPr lang="en-US" sz="1200" baseline="30000" dirty="0" smtClean="0">
                          <a:sym typeface="Wingdings"/>
                        </a:rPr>
                        <a:t>-4</a:t>
                      </a:r>
                      <a:endParaRPr lang="en-US" sz="12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Upcoming</a:t>
            </a:r>
            <a:br>
              <a:rPr lang="en-US" dirty="0" smtClean="0"/>
            </a:br>
            <a:r>
              <a:rPr lang="en-US" dirty="0" smtClean="0"/>
              <a:t>Parity Violation Experiments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6" y="5334000"/>
            <a:ext cx="9144000" cy="1534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PREx-II is tentatively scheduled for Hall A in 2017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C-</a:t>
            </a:r>
            <a:r>
              <a:rPr lang="en-US" sz="2400" dirty="0" err="1" smtClean="0"/>
              <a:t>REx</a:t>
            </a:r>
            <a:r>
              <a:rPr lang="en-US" sz="2400" dirty="0" smtClean="0"/>
              <a:t> is tentatively scheduled for Hall A in 2017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MOLLER is planned for Hall A in 2022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/>
          </a:bodyPr>
          <a:lstStyle/>
          <a:p>
            <a:r>
              <a:rPr lang="en-US" dirty="0" smtClean="0"/>
              <a:t>Issues from QWeak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sz="2400" dirty="0"/>
              <a:t>Beam </a:t>
            </a:r>
            <a:r>
              <a:rPr lang="en-US" sz="2400" dirty="0" smtClean="0"/>
              <a:t>Halo: there was beam halo that could develop a large helicity-correlated charge asymmetry</a:t>
            </a:r>
          </a:p>
          <a:p>
            <a:pPr marL="400050" lvl="2" indent="0">
              <a:buNone/>
            </a:pPr>
            <a:endParaRPr lang="en-US" sz="2000" dirty="0" smtClean="0"/>
          </a:p>
          <a:p>
            <a:pPr marL="400050" lvl="2" indent="0">
              <a:buNone/>
            </a:pPr>
            <a:r>
              <a:rPr lang="en-US" dirty="0" smtClean="0"/>
              <a:t>Beam halo charge asymmetry was found to depend on:</a:t>
            </a:r>
          </a:p>
          <a:p>
            <a:pPr marL="857250" lvl="2" indent="-457200"/>
            <a:r>
              <a:rPr lang="en-US" sz="2000" dirty="0" smtClean="0"/>
              <a:t>Beam loss at Injector </a:t>
            </a:r>
            <a:r>
              <a:rPr lang="en-US" sz="2000" dirty="0"/>
              <a:t>A</a:t>
            </a:r>
            <a:r>
              <a:rPr lang="en-US" sz="2000" dirty="0" smtClean="0"/>
              <a:t>pertures</a:t>
            </a:r>
          </a:p>
          <a:p>
            <a:pPr marL="857250" lvl="2" indent="-457200"/>
            <a:r>
              <a:rPr lang="en-US" sz="2000" dirty="0" smtClean="0"/>
              <a:t>Laser phase</a:t>
            </a:r>
          </a:p>
          <a:p>
            <a:pPr marL="857250" lvl="2" indent="-457200"/>
            <a:r>
              <a:rPr lang="en-US" sz="2000" dirty="0" smtClean="0"/>
              <a:t>Machine tuning</a:t>
            </a:r>
          </a:p>
          <a:p>
            <a:pPr marL="400050" lvl="2" indent="0">
              <a:buNone/>
            </a:pPr>
            <a:r>
              <a:rPr lang="en-US" sz="2400" u="sng" dirty="0" smtClean="0"/>
              <a:t>What can we do to help?</a:t>
            </a:r>
          </a:p>
          <a:p>
            <a:pPr marL="400050" lvl="2" indent="0">
              <a:buNone/>
            </a:pPr>
            <a:endParaRPr lang="en-US" sz="20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 smtClean="0"/>
              <a:t>BCM Resolution is not suitable for MOLLER:</a:t>
            </a:r>
          </a:p>
          <a:p>
            <a:pPr marL="857250" lvl="2" indent="-457200"/>
            <a:r>
              <a:rPr lang="en-US" sz="2000" dirty="0" smtClean="0"/>
              <a:t>QWeak achieved 65 ppm but MOLLER requires 10 ppm</a:t>
            </a:r>
          </a:p>
          <a:p>
            <a:pPr marL="857250" lvl="2" indent="-457200"/>
            <a:r>
              <a:rPr lang="en-US" sz="2000" dirty="0" smtClean="0"/>
              <a:t>BCM digital receiver bench studies </a:t>
            </a:r>
            <a:r>
              <a:rPr lang="en-US" sz="2000" dirty="0"/>
              <a:t>found </a:t>
            </a:r>
            <a:r>
              <a:rPr lang="en-US" sz="2000" dirty="0" smtClean="0"/>
              <a:t>that </a:t>
            </a:r>
            <a:r>
              <a:rPr lang="en-US" sz="2000" dirty="0"/>
              <a:t>local oscillator phase and amplitude noise is a likely cause of </a:t>
            </a:r>
            <a:r>
              <a:rPr lang="en-US" sz="2000" dirty="0" smtClean="0"/>
              <a:t>65 ppm </a:t>
            </a:r>
            <a:r>
              <a:rPr lang="en-US" sz="2000" dirty="0"/>
              <a:t>noise </a:t>
            </a:r>
            <a:r>
              <a:rPr lang="en-US" sz="2000" dirty="0" smtClean="0"/>
              <a:t>floor</a:t>
            </a:r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Try new digital receivers</a:t>
            </a:r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Improve phase/amplitude noise of local oscillator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8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Hall A 2015/2016 Beamline Plan for PQB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sz="2400" dirty="0"/>
              <a:t>Install QWeak halo monitor in Hall A </a:t>
            </a:r>
            <a:r>
              <a:rPr lang="en-US" sz="2400" dirty="0" smtClean="0"/>
              <a:t>beamline</a:t>
            </a:r>
          </a:p>
          <a:p>
            <a:pPr marL="457200" lvl="1" indent="-457200">
              <a:buFont typeface="+mj-lt"/>
              <a:buAutoNum type="arabicPeriod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/>
              <a:t>Equip two BCMs with new-style digital receivers</a:t>
            </a:r>
          </a:p>
          <a:p>
            <a:pPr marL="457200" lvl="1" indent="-457200">
              <a:buFont typeface="+mj-lt"/>
              <a:buAutoNum type="arabicPeriod" startAt="2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/>
              <a:t>Install QQQ cavity triplet in Hall A </a:t>
            </a:r>
            <a:r>
              <a:rPr lang="en-US" sz="2400" dirty="0" smtClean="0"/>
              <a:t>beamline</a:t>
            </a:r>
          </a:p>
          <a:p>
            <a:pPr marL="457200" lvl="1" indent="-457200">
              <a:buFont typeface="+mj-lt"/>
              <a:buAutoNum type="arabicPeriod" startAt="2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 smtClean="0"/>
              <a:t>Reinstate Hall </a:t>
            </a:r>
            <a:r>
              <a:rPr lang="en-US" sz="2400" dirty="0"/>
              <a:t>A beam modulation system (air-core coils and associated control/drive </a:t>
            </a:r>
            <a:r>
              <a:rPr lang="en-US" sz="2400" dirty="0" smtClean="0"/>
              <a:t>electronics)  </a:t>
            </a:r>
          </a:p>
          <a:p>
            <a:pPr marL="685800" lvl="2" indent="-285750"/>
            <a:endParaRPr lang="en-US" sz="2000" u="sng" dirty="0" smtClean="0"/>
          </a:p>
          <a:p>
            <a:pPr marL="685800" lvl="2" indent="-285750"/>
            <a:r>
              <a:rPr lang="en-US" sz="2000" u="sng" dirty="0" smtClean="0"/>
              <a:t>Beam modulation and accelerator Fast Feedback:</a:t>
            </a:r>
            <a:r>
              <a:rPr lang="en-US" sz="2000" dirty="0" smtClean="0"/>
              <a:t> </a:t>
            </a:r>
            <a:r>
              <a:rPr lang="en-US" sz="2000" dirty="0"/>
              <a:t>i</a:t>
            </a:r>
            <a:r>
              <a:rPr lang="en-US" sz="2000" dirty="0" smtClean="0"/>
              <a:t>s there a need to pause FFB when modulation is ON? does FFB implement a digital notch filter to attenuate modulation frequency </a:t>
            </a:r>
            <a:r>
              <a:rPr lang="en-US" sz="2000" dirty="0"/>
              <a:t>(</a:t>
            </a:r>
            <a:r>
              <a:rPr lang="en-US" sz="2000" dirty="0" smtClean="0"/>
              <a:t>QWeak: 125 </a:t>
            </a:r>
            <a:r>
              <a:rPr lang="en-US" sz="2000" dirty="0"/>
              <a:t>Hz </a:t>
            </a:r>
            <a:r>
              <a:rPr lang="en-US" sz="2000" dirty="0" smtClean="0"/>
              <a:t>for 20 s every 320 s) while passing all other frequencies?</a:t>
            </a:r>
          </a:p>
          <a:p>
            <a:pPr marL="685800" lvl="2" indent="-285750"/>
            <a:r>
              <a:rPr lang="en-US" sz="2000" dirty="0" smtClean="0"/>
              <a:t>Need software support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6818290" y="1905000"/>
            <a:ext cx="2209800" cy="1447800"/>
          </a:xfrm>
          <a:prstGeom prst="wedgeRoundRectCallout">
            <a:avLst>
              <a:gd name="adj1" fmla="val -21568"/>
              <a:gd name="adj2" fmla="val 4826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To be ready for beam </a:t>
            </a:r>
            <a:r>
              <a:rPr lang="en-US" sz="2400" dirty="0"/>
              <a:t>s</a:t>
            </a:r>
            <a:r>
              <a:rPr lang="en-US" sz="2400" dirty="0" smtClean="0"/>
              <a:t>tudies this Fall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1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/>
          </a:bodyPr>
          <a:lstStyle/>
          <a:p>
            <a:r>
              <a:rPr lang="en-US" dirty="0" smtClean="0"/>
              <a:t>Synchrotron Radiation @ 11 GeV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Total synchrotron radiation (SR)</a:t>
            </a:r>
          </a:p>
          <a:p>
            <a:pPr marL="0" lvl="1" indent="0">
              <a:buNone/>
            </a:pPr>
            <a:r>
              <a:rPr lang="en-US" sz="2400" dirty="0" smtClean="0"/>
              <a:t> power (integrated over solid angle):</a:t>
            </a:r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endParaRPr lang="en-US" sz="2400" dirty="0" smtClean="0"/>
          </a:p>
          <a:p>
            <a:pPr marL="514350" lvl="1" indent="-514350">
              <a:buFont typeface="Arial" panose="020B0604020202020204" pitchFamily="34" charset="0"/>
              <a:buChar char="•"/>
            </a:pPr>
            <a:r>
              <a:rPr lang="en-US" sz="2400" dirty="0" smtClean="0"/>
              <a:t>Energy </a:t>
            </a:r>
            <a:r>
              <a:rPr lang="en-US" sz="2400" dirty="0"/>
              <a:t>loss per electron per </a:t>
            </a:r>
            <a:r>
              <a:rPr lang="en-US" sz="2400" dirty="0" smtClean="0"/>
              <a:t>Arc:</a:t>
            </a:r>
            <a:endParaRPr lang="en-US" sz="2400" i="1" dirty="0">
              <a:latin typeface="Cambria Math"/>
            </a:endParaRPr>
          </a:p>
          <a:p>
            <a:pPr marL="0" lvl="1" indent="0">
              <a:buNone/>
            </a:pPr>
            <a:r>
              <a:rPr lang="en-US" sz="2400" dirty="0" smtClean="0"/>
              <a:t>        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loss</a:t>
            </a:r>
            <a:r>
              <a:rPr lang="en-US" sz="2400" dirty="0" smtClean="0"/>
              <a:t> [MeV] = 0.04423 E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[GeV] / </a:t>
            </a:r>
            <a:r>
              <a:rPr lang="el-GR" sz="2400" dirty="0" smtClean="0"/>
              <a:t>ρ</a:t>
            </a:r>
            <a:r>
              <a:rPr lang="en-US" sz="2400" dirty="0" smtClean="0"/>
              <a:t>[m]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503445"/>
              </p:ext>
            </p:extLst>
          </p:nvPr>
        </p:nvGraphicFramePr>
        <p:xfrm>
          <a:off x="5334000" y="914400"/>
          <a:ext cx="35814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974269"/>
                <a:gridCol w="1387931"/>
              </a:tblGrid>
              <a:tr h="24129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Area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ρ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(m)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Energy Loss (MeV)</a:t>
                      </a:r>
                      <a:endParaRPr lang="en-US" sz="2000" dirty="0"/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  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5.09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0.019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0.122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0.576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0.878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2.095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2.851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5.220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8.818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14.000</a:t>
                      </a:r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Hall A Arc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40.1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3.070</a:t>
                      </a:r>
                    </a:p>
                  </a:txBody>
                  <a:tcPr/>
                </a:tc>
              </a:tr>
              <a:tr h="24412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38 MeV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328292"/>
              </p:ext>
            </p:extLst>
          </p:nvPr>
        </p:nvGraphicFramePr>
        <p:xfrm>
          <a:off x="1447800" y="2286000"/>
          <a:ext cx="2819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2" name="Equation" r:id="rId4" imgW="1130040" imgH="444240" progId="Equation.3">
                  <p:embed/>
                </p:oleObj>
              </mc:Choice>
              <mc:Fallback>
                <p:oleObj name="Equation" r:id="rId4" imgW="1130040" imgH="444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86000"/>
                        <a:ext cx="2819400" cy="1143000"/>
                      </a:xfrm>
                      <a:prstGeom prst="rect">
                        <a:avLst/>
                      </a:prstGeom>
                      <a:solidFill>
                        <a:srgbClr val="CECEEF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2667000" y="4405951"/>
            <a:ext cx="2286000" cy="762001"/>
          </a:xfrm>
          <a:prstGeom prst="wedgeRoundRectCallout">
            <a:avLst>
              <a:gd name="adj1" fmla="val 56247"/>
              <a:gd name="adj2" fmla="val -28948"/>
              <a:gd name="adj3" fmla="val 16667"/>
            </a:avLst>
          </a:prstGeom>
          <a:gradFill flip="none" rotWithShape="1">
            <a:gsLst>
              <a:gs pos="0">
                <a:schemeClr val="accent5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5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5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Energy gain per </a:t>
            </a:r>
          </a:p>
          <a:p>
            <a:pPr algn="ctr"/>
            <a:r>
              <a:rPr lang="en-US" sz="2000" dirty="0" smtClean="0"/>
              <a:t>Linac is 1090 MeV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306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"/>
          <a:stretch/>
        </p:blipFill>
        <p:spPr>
          <a:xfrm>
            <a:off x="290689" y="1447800"/>
            <a:ext cx="2847975" cy="3190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30642"/>
            <a:ext cx="5692140" cy="44119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ular Callout 4"/>
              <p:cNvSpPr/>
              <p:nvPr/>
            </p:nvSpPr>
            <p:spPr>
              <a:xfrm>
                <a:off x="2209686" y="584775"/>
                <a:ext cx="6835254" cy="745867"/>
              </a:xfrm>
              <a:prstGeom prst="wedgeRoundRectCallout">
                <a:avLst>
                  <a:gd name="adj1" fmla="val -13603"/>
                  <a:gd name="adj2" fmla="val 64186"/>
                  <a:gd name="adj3" fmla="val 16667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10</a:t>
                </a:r>
                <a:r>
                  <a:rPr lang="en-US" sz="2000" baseline="30000" dirty="0"/>
                  <a:t>6</a:t>
                </a:r>
                <a:r>
                  <a:rPr lang="en-US" sz="2000" dirty="0" smtClean="0"/>
                  <a:t> electrons at 10 GeV, Arc 9: </a:t>
                </a:r>
                <a:r>
                  <a:rPr lang="el-GR" sz="2000" dirty="0" smtClean="0"/>
                  <a:t>ρ</a:t>
                </a:r>
                <a:r>
                  <a:rPr lang="en-US" sz="2000" dirty="0" smtClean="0"/>
                  <a:t>=30.6 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</a:t>
                </a:r>
                <a:r>
                  <a:rPr lang="en-US" sz="2000" dirty="0" smtClean="0"/>
                  <a:t>verage of n=647 photons per electron, each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sz="2000" i="1" smtClean="0">
                            <a:latin typeface="Cambria Math"/>
                          </a:rPr>
                          <m:t>ε</m:t>
                        </m:r>
                      </m:e>
                    </m:d>
                  </m:oMath>
                </a14:m>
                <a:r>
                  <a:rPr lang="en-US" sz="2000" dirty="0" smtClean="0"/>
                  <a:t>=22.33 keV</a:t>
                </a:r>
                <a:endParaRPr lang="en-US" sz="2000" dirty="0"/>
              </a:p>
            </p:txBody>
          </p:sp>
        </mc:Choice>
        <mc:Fallback xmlns="">
          <p:sp>
            <p:nvSpPr>
              <p:cNvPr id="5" name="Rounded Rectangular Callou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686" y="584775"/>
                <a:ext cx="6835254" cy="745867"/>
              </a:xfrm>
              <a:prstGeom prst="wedgeRoundRectCallout">
                <a:avLst>
                  <a:gd name="adj1" fmla="val -13603"/>
                  <a:gd name="adj2" fmla="val 64186"/>
                  <a:gd name="adj3" fmla="val 16667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796800"/>
              </p:ext>
            </p:extLst>
          </p:nvPr>
        </p:nvGraphicFramePr>
        <p:xfrm>
          <a:off x="457200" y="4800600"/>
          <a:ext cx="22701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" name="Equation" r:id="rId6" imgW="1523880" imgH="444240" progId="Equation.3">
                  <p:embed/>
                </p:oleObj>
              </mc:Choice>
              <mc:Fallback>
                <p:oleObj name="Equation" r:id="rId6" imgW="1523880" imgH="4442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800600"/>
                        <a:ext cx="2270125" cy="6858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Rounded Rectangular Callout 6"/>
              <p:cNvSpPr/>
              <p:nvPr/>
            </p:nvSpPr>
            <p:spPr>
              <a:xfrm>
                <a:off x="152399" y="5725625"/>
                <a:ext cx="5474913" cy="979975"/>
              </a:xfrm>
              <a:prstGeom prst="wedgeRoundRectCallout">
                <a:avLst>
                  <a:gd name="adj1" fmla="val -21949"/>
                  <a:gd name="adj2" fmla="val -68979"/>
                  <a:gd name="adj3" fmla="val 16667"/>
                </a:avLst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 smtClean="0"/>
                  <a:t>Energy </a:t>
                </a:r>
                <a:r>
                  <a:rPr lang="en-US" sz="2000" dirty="0"/>
                  <a:t>s</a:t>
                </a:r>
                <a:r>
                  <a:rPr lang="en-US" sz="2000" dirty="0" smtClean="0"/>
                  <a:t>pread due to SR in Arc 9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 smtClean="0"/>
                  <a:t>No </a:t>
                </a:r>
                <a:r>
                  <a:rPr lang="en-US" sz="2000" dirty="0" smtClean="0"/>
                  <a:t>non-gaussian tails </a:t>
                </a:r>
                <a:r>
                  <a:rPr lang="en-US" sz="2000" dirty="0" smtClean="0"/>
                  <a:t>since number of photons per electron per Arc is large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</a:rPr>
                      <m:t>~65 </m:t>
                    </m:r>
                    <m:r>
                      <a:rPr lang="en-US" sz="2000" b="0" i="1" smtClean="0">
                        <a:latin typeface="Cambria Math"/>
                      </a:rPr>
                      <m:t>𝐸</m:t>
                    </m:r>
                  </m:oMath>
                </a14:m>
                <a:r>
                  <a:rPr lang="en-US" sz="2000" dirty="0" smtClean="0"/>
                  <a:t> [GeV])</a:t>
                </a:r>
                <a:endParaRPr lang="en-US" sz="2000" dirty="0"/>
              </a:p>
            </p:txBody>
          </p:sp>
        </mc:Choice>
        <mc:Fallback>
          <p:sp>
            <p:nvSpPr>
              <p:cNvPr id="7" name="Rounded Rectangular Callou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5725625"/>
                <a:ext cx="5474913" cy="979975"/>
              </a:xfrm>
              <a:prstGeom prst="wedgeRoundRectCallout">
                <a:avLst>
                  <a:gd name="adj1" fmla="val -21949"/>
                  <a:gd name="adj2" fmla="val -68979"/>
                  <a:gd name="adj3" fmla="val 16667"/>
                </a:avLst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0236" y="0"/>
            <a:ext cx="40563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>
              <a:buNone/>
            </a:pPr>
            <a:r>
              <a:rPr lang="en-US" sz="3200" u="sng" dirty="0" smtClean="0"/>
              <a:t>Simple GEANT4 Model: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1428674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236" y="0"/>
            <a:ext cx="88859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>
              <a:buNone/>
            </a:pPr>
            <a:r>
              <a:rPr lang="en-US" sz="3200" u="sng" dirty="0" smtClean="0"/>
              <a:t>Transverse Geometric Emittance and Energy Spread:</a:t>
            </a:r>
            <a:endParaRPr lang="en-US" sz="3200" u="sng" dirty="0"/>
          </a:p>
        </p:txBody>
      </p:sp>
      <p:graphicFrame>
        <p:nvGraphicFramePr>
          <p:cNvPr id="9" name="Group 3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475015"/>
              </p:ext>
            </p:extLst>
          </p:nvPr>
        </p:nvGraphicFramePr>
        <p:xfrm>
          <a:off x="457200" y="762000"/>
          <a:ext cx="5000625" cy="527354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250950"/>
                <a:gridCol w="1249363"/>
                <a:gridCol w="1250950"/>
                <a:gridCol w="12493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Area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Δ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(10</a:t>
                      </a:r>
                      <a:r>
                        <a:rPr kumimoji="0" lang="en-US" sz="2000" b="1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-3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</a:t>
                      </a:r>
                      <a:r>
                        <a:rPr kumimoji="0" lang="en-US" sz="2000" b="1" u="none" strike="noStrike" cap="none" normalizeH="0" baseline="-30000" dirty="0" err="1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g,x</a:t>
                      </a:r>
                      <a:endParaRPr kumimoji="0" lang="en-US" sz="2000" b="1" u="none" strike="noStrike" cap="none" normalizeH="0" baseline="-300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(nm)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</a:t>
                      </a:r>
                      <a:r>
                        <a:rPr kumimoji="0" lang="en-US" sz="2000" b="1" u="none" strike="noStrike" cap="none" normalizeH="0" baseline="-30000" dirty="0" err="1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g,y</a:t>
                      </a:r>
                      <a:endParaRPr kumimoji="0" lang="en-US" sz="2000" b="1" u="none" strike="noStrike" cap="none" normalizeH="0" baseline="-3000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(nm)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Inj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Chicane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0.41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0.41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0.035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0.044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0.060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0.33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0.090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0.31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0.104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0.79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0.44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0.133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1.21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0.167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2.09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0.64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0.194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2.97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0.95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86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Hall 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2.70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1.03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5656997" y="1772502"/>
            <a:ext cx="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638800" y="3539887"/>
            <a:ext cx="0" cy="2362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Rounded Rectangular Callout 14"/>
          <p:cNvSpPr/>
          <p:nvPr/>
        </p:nvSpPr>
        <p:spPr>
          <a:xfrm>
            <a:off x="6096000" y="2540189"/>
            <a:ext cx="1390805" cy="634621"/>
          </a:xfrm>
          <a:prstGeom prst="wedgeRoundRectCallout">
            <a:avLst>
              <a:gd name="adj1" fmla="val -62608"/>
              <a:gd name="adj2" fmla="val -25565"/>
              <a:gd name="adj3" fmla="val 16667"/>
            </a:avLst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3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Damping</a:t>
            </a:r>
            <a:endParaRPr lang="en-US" sz="24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6096000" y="4229383"/>
            <a:ext cx="1828800" cy="888811"/>
          </a:xfrm>
          <a:prstGeom prst="wedgeRoundRectCallout">
            <a:avLst>
              <a:gd name="adj1" fmla="val -59622"/>
              <a:gd name="adj2" fmla="val -25565"/>
              <a:gd name="adj3" fmla="val 16667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6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Synchrotron</a:t>
            </a:r>
          </a:p>
          <a:p>
            <a:pPr algn="ctr"/>
            <a:r>
              <a:rPr lang="en-US" sz="2400" dirty="0" smtClean="0"/>
              <a:t>Radiation</a:t>
            </a:r>
            <a:endParaRPr lang="en-US" sz="24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971193"/>
              </p:ext>
            </p:extLst>
          </p:nvPr>
        </p:nvGraphicFramePr>
        <p:xfrm>
          <a:off x="6791403" y="1429733"/>
          <a:ext cx="143819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8" name="Equation" r:id="rId3" imgW="634680" imgH="241200" progId="Equation.3">
                  <p:embed/>
                </p:oleObj>
              </mc:Choice>
              <mc:Fallback>
                <p:oleObj name="Equation" r:id="rId3" imgW="63468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1403" y="1429733"/>
                        <a:ext cx="1438198" cy="620713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ounded Rectangular Callout 18"/>
          <p:cNvSpPr/>
          <p:nvPr/>
        </p:nvSpPr>
        <p:spPr>
          <a:xfrm>
            <a:off x="376450" y="6210300"/>
            <a:ext cx="2912660" cy="571500"/>
          </a:xfrm>
          <a:prstGeom prst="wedgeRoundRectCallout">
            <a:avLst>
              <a:gd name="adj1" fmla="val -23028"/>
              <a:gd name="adj2" fmla="val -8237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Values are calculated at start of each Arc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ounded Rectangular Callout 19"/>
              <p:cNvSpPr/>
              <p:nvPr/>
            </p:nvSpPr>
            <p:spPr>
              <a:xfrm>
                <a:off x="6096000" y="5486400"/>
                <a:ext cx="2912660" cy="723900"/>
              </a:xfrm>
              <a:prstGeom prst="wedgeRoundRectCallout">
                <a:avLst>
                  <a:gd name="adj1" fmla="val -56296"/>
                  <a:gd name="adj2" fmla="val -33107"/>
                  <a:gd name="adj3" fmla="val 16667"/>
                </a:avLst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Energy spread in Hall A is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~</m:t>
                    </m:r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−4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Rounded Rectangular Callout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486400"/>
                <a:ext cx="2912660" cy="723900"/>
              </a:xfrm>
              <a:prstGeom prst="wedgeRoundRectCallout">
                <a:avLst>
                  <a:gd name="adj1" fmla="val -56296"/>
                  <a:gd name="adj2" fmla="val -33107"/>
                  <a:gd name="adj3" fmla="val 16667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ounded Rectangular Callout 11"/>
          <p:cNvSpPr/>
          <p:nvPr/>
        </p:nvSpPr>
        <p:spPr>
          <a:xfrm>
            <a:off x="6371230" y="584775"/>
            <a:ext cx="2362199" cy="520321"/>
          </a:xfrm>
          <a:prstGeom prst="wedgeRoundRectCallout">
            <a:avLst>
              <a:gd name="adj1" fmla="val -49904"/>
              <a:gd name="adj2" fmla="val -12662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Provided by Yves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1539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Autofit/>
              </a:bodyPr>
              <a:lstStyle/>
              <a:p>
                <a:pPr marL="0" lvl="1" indent="0">
                  <a:buNone/>
                </a:pPr>
                <a:r>
                  <a:rPr lang="en-US" sz="3200" u="sng" dirty="0" smtClean="0"/>
                  <a:t>What are the issues? Any polarization dependencies?</a:t>
                </a:r>
              </a:p>
              <a:p>
                <a:pPr marL="742950" lvl="2" indent="-342900"/>
                <a:endParaRPr lang="en-US" sz="2000" dirty="0" smtClean="0"/>
              </a:p>
              <a:p>
                <a:pPr marL="742950" lvl="2" indent="-342900"/>
                <a:r>
                  <a:rPr lang="en-US" sz="2000" dirty="0" smtClean="0"/>
                  <a:t>Yves to </a:t>
                </a:r>
                <a:r>
                  <a:rPr lang="en-US" sz="2000" dirty="0"/>
                  <a:t>implement an ELEGANT model to calculate spin precision with </a:t>
                </a:r>
                <a:r>
                  <a:rPr lang="en-US" sz="2000" dirty="0" smtClean="0"/>
                  <a:t>SR included</a:t>
                </a:r>
                <a:r>
                  <a:rPr lang="en-US" sz="2000" dirty="0"/>
                  <a:t> – </a:t>
                </a:r>
                <a:r>
                  <a:rPr lang="en-US" sz="2000" dirty="0" smtClean="0"/>
                  <a:t>standard 6 GeV formula will not work</a:t>
                </a:r>
              </a:p>
              <a:p>
                <a:pPr marL="742950" lvl="2" indent="-342900"/>
                <a:endParaRPr lang="en-US" sz="2000" dirty="0" smtClean="0"/>
              </a:p>
              <a:p>
                <a:pPr marL="742950" lvl="2" indent="-342900"/>
                <a:r>
                  <a:rPr lang="en-US" sz="2000" dirty="0" smtClean="0"/>
                  <a:t>Adiabatic </a:t>
                </a:r>
                <a:r>
                  <a:rPr lang="en-US" sz="2000" dirty="0"/>
                  <a:t>D</a:t>
                </a:r>
                <a:r>
                  <a:rPr lang="en-US" sz="2000" dirty="0" smtClean="0"/>
                  <a:t>amping: amplitude </a:t>
                </a:r>
                <a:r>
                  <a:rPr lang="en-US" sz="2000" dirty="0"/>
                  <a:t>of betatron </a:t>
                </a:r>
                <a:r>
                  <a:rPr lang="en-US" sz="2000" dirty="0" smtClean="0"/>
                  <a:t>oscillations (e.g., helicity-correlated position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and angle differences etc.) is still damped by square root of ratio of momenta</a:t>
                </a:r>
              </a:p>
              <a:p>
                <a:pPr marL="742950" lvl="2" indent="-342900"/>
                <a:endParaRPr lang="en-US" sz="2000" dirty="0" smtClean="0"/>
              </a:p>
              <a:p>
                <a:pPr marL="742950" lvl="2" indent="-342900"/>
                <a:r>
                  <a:rPr lang="en-US" sz="2000" dirty="0" smtClean="0"/>
                  <a:t>Polarization Dependencies (?):</a:t>
                </a:r>
              </a:p>
              <a:p>
                <a:pPr marL="1257300" lvl="3" indent="-400050">
                  <a:buFont typeface="+mj-lt"/>
                  <a:buAutoNum type="romanUcPeriod"/>
                </a:pPr>
                <a:r>
                  <a:rPr lang="en-US" sz="1800" dirty="0" smtClean="0"/>
                  <a:t>Total SR power depends on transverse polarization,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𝑝𝑜𝑙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𝑢𝑛𝑝𝑜𝑙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~</m:t>
                    </m:r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−4</m:t>
                        </m:r>
                      </m:sup>
                    </m:sSup>
                  </m:oMath>
                </a14:m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r>
                  <a:rPr lang="en-US" sz="1800" dirty="0" smtClean="0"/>
                  <a:t>Spin-flip SR </a:t>
                </a:r>
                <a:r>
                  <a:rPr lang="en-US" sz="1800" dirty="0"/>
                  <a:t>(</a:t>
                </a:r>
                <a:r>
                  <a:rPr lang="en-US" sz="1800" dirty="0" err="1"/>
                  <a:t>Sokolov</a:t>
                </a:r>
                <a:r>
                  <a:rPr lang="en-US" sz="1800" dirty="0"/>
                  <a:t>–</a:t>
                </a:r>
                <a:r>
                  <a:rPr lang="en-US" sz="1800" dirty="0" err="1"/>
                  <a:t>Ternov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self-polarization effect) of about </a:t>
                </a:r>
                <a:endParaRPr lang="en-US" sz="1800" dirty="0"/>
              </a:p>
              <a:p>
                <a:pPr marL="1257300" lvl="3" indent="-400050">
                  <a:buFont typeface="+mj-lt"/>
                  <a:buAutoNum type="romanUcPeriod"/>
                </a:pPr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r>
                  <a:rPr lang="en-US" sz="1800" dirty="0"/>
                  <a:t>Total SR power for longitudinal polarized electrons is spin independent but power radiated into space above and below orbital plane is different and thus spin dependent (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𝐴</m:t>
                    </m:r>
                    <m:r>
                      <a:rPr lang="en-US" sz="1800" i="1">
                        <a:latin typeface="Cambria Math"/>
                      </a:rPr>
                      <m:t>~</m:t>
                    </m:r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latin typeface="Cambria Math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en-US" sz="1800" dirty="0"/>
                  <a:t>) – principle of Spin-Light </a:t>
                </a:r>
                <a:r>
                  <a:rPr lang="en-US" sz="1800" dirty="0" smtClean="0"/>
                  <a:t>Polarimeter</a:t>
                </a:r>
              </a:p>
              <a:p>
                <a:pPr marL="1657350" lvl="4" indent="-342900">
                  <a:buFont typeface="Wingdings" panose="05000000000000000000" pitchFamily="2" charset="2"/>
                  <a:buChar char="Ø"/>
                </a:pPr>
                <a:r>
                  <a:rPr lang="en-US" sz="1800" dirty="0" smtClean="0"/>
                  <a:t>Helicity-correlated </a:t>
                </a:r>
                <a:r>
                  <a:rPr lang="en-US" sz="1800" dirty="0"/>
                  <a:t>SR →</a:t>
                </a:r>
                <a:r>
                  <a:rPr lang="en-US" sz="1800" dirty="0" smtClean="0"/>
                  <a:t> Helicity-correlated emittance growth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4"/>
                <a:stretch>
                  <a:fillRect l="-1667" t="-1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957612"/>
              </p:ext>
            </p:extLst>
          </p:nvPr>
        </p:nvGraphicFramePr>
        <p:xfrm>
          <a:off x="3276600" y="4495800"/>
          <a:ext cx="3124200" cy="785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" name="Equation" r:id="rId5" imgW="1650960" imgH="431640" progId="Equation.3">
                  <p:embed/>
                </p:oleObj>
              </mc:Choice>
              <mc:Fallback>
                <p:oleObj name="Equation" r:id="rId5" imgW="165096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495800"/>
                        <a:ext cx="3124200" cy="785184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7162800" y="4307574"/>
            <a:ext cx="1828800" cy="681251"/>
          </a:xfrm>
          <a:prstGeom prst="wedgeRoundRectCallout">
            <a:avLst>
              <a:gd name="adj1" fmla="val -34210"/>
              <a:gd name="adj2" fmla="val -6670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Both cancel with helicity reversal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79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3200" u="sng" dirty="0" smtClean="0"/>
              <a:t>Beam Studies:</a:t>
            </a:r>
          </a:p>
          <a:p>
            <a:pPr marL="742950" lvl="2" indent="-342900"/>
            <a:endParaRPr lang="en-US" sz="2000" dirty="0" smtClean="0"/>
          </a:p>
          <a:p>
            <a:pPr marL="742950" lvl="2" indent="-342900"/>
            <a:r>
              <a:rPr lang="en-US" dirty="0" smtClean="0"/>
              <a:t>Measure helicity-correlated beam properties in Hall A:</a:t>
            </a:r>
          </a:p>
          <a:p>
            <a:pPr marL="1200150" lvl="3" indent="-342900"/>
            <a:r>
              <a:rPr lang="en-US" dirty="0"/>
              <a:t>E</a:t>
            </a:r>
            <a:r>
              <a:rPr lang="en-US" dirty="0" smtClean="0"/>
              <a:t>nergy difference at 1C12 in middle of Hall A Arc</a:t>
            </a:r>
          </a:p>
          <a:p>
            <a:pPr marL="1200150" lvl="3" indent="-342900"/>
            <a:r>
              <a:rPr lang="en-US" dirty="0"/>
              <a:t>P</a:t>
            </a:r>
            <a:r>
              <a:rPr lang="en-US" dirty="0" smtClean="0"/>
              <a:t>osition and angle differences</a:t>
            </a:r>
          </a:p>
          <a:p>
            <a:pPr marL="1200150" lvl="3" indent="-342900"/>
            <a:r>
              <a:rPr lang="en-US" dirty="0"/>
              <a:t>C</a:t>
            </a:r>
            <a:r>
              <a:rPr lang="en-US" dirty="0" smtClean="0"/>
              <a:t>harge asymmetry </a:t>
            </a:r>
            <a:endParaRPr lang="en-US" dirty="0"/>
          </a:p>
          <a:p>
            <a:pPr marL="1200150" lvl="3" indent="-342900"/>
            <a:endParaRPr lang="en-US" sz="2000" dirty="0" smtClean="0"/>
          </a:p>
          <a:p>
            <a:pPr marL="742950" lvl="2" indent="-342900"/>
            <a:r>
              <a:rPr lang="en-US" dirty="0" smtClean="0"/>
              <a:t>Measure beam halo</a:t>
            </a:r>
          </a:p>
          <a:p>
            <a:pPr marL="742950" lvl="2" indent="-342900"/>
            <a:endParaRPr lang="en-US" dirty="0"/>
          </a:p>
          <a:p>
            <a:pPr marL="1428750" lvl="3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Measure at 1 GeV and confirm QWeak results</a:t>
            </a:r>
          </a:p>
          <a:p>
            <a:pPr marL="1428750" lvl="3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Measure at 11 GeV to study SR effects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79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2146</TotalTime>
  <Words>1182</Words>
  <Application>Microsoft Office PowerPoint</Application>
  <PresentationFormat>On-screen Show (4:3)</PresentationFormat>
  <Paragraphs>376</Paragraphs>
  <Slides>14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Parity Quality Beam (PQB) Working Group Report</vt:lpstr>
      <vt:lpstr>Upcoming Parity Violation Experiments</vt:lpstr>
      <vt:lpstr>Issues from QWeak</vt:lpstr>
      <vt:lpstr>Hall A 2015/2016 Beamline Plan for PQB</vt:lpstr>
      <vt:lpstr>Synchrotron Radiation @ 11 GeV</vt:lpstr>
      <vt:lpstr>PowerPoint Presentation</vt:lpstr>
      <vt:lpstr>PowerPoint Presentation</vt:lpstr>
      <vt:lpstr>PowerPoint Presentation</vt:lpstr>
      <vt:lpstr>PowerPoint Presentation</vt:lpstr>
      <vt:lpstr>Tasks Summary</vt:lpstr>
      <vt:lpstr>Laser Table Tasks</vt:lpstr>
      <vt:lpstr>Injector Tasks</vt:lpstr>
      <vt:lpstr>Accelerator Tasks</vt:lpstr>
      <vt:lpstr>Hall A Tasks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PQB To-do List</dc:title>
  <dc:creator>suleiman</dc:creator>
  <cp:lastModifiedBy>suleiman</cp:lastModifiedBy>
  <cp:revision>344</cp:revision>
  <cp:lastPrinted>2015-02-20T17:47:31Z</cp:lastPrinted>
  <dcterms:created xsi:type="dcterms:W3CDTF">2015-02-20T16:58:48Z</dcterms:created>
  <dcterms:modified xsi:type="dcterms:W3CDTF">2015-07-14T14:16:38Z</dcterms:modified>
</cp:coreProperties>
</file>