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6" r:id="rId3"/>
    <p:sldId id="414" r:id="rId4"/>
    <p:sldId id="416" r:id="rId5"/>
    <p:sldId id="389" r:id="rId6"/>
    <p:sldId id="387" r:id="rId7"/>
    <p:sldId id="413" r:id="rId8"/>
    <p:sldId id="415" r:id="rId9"/>
    <p:sldId id="408" r:id="rId10"/>
    <p:sldId id="417" r:id="rId11"/>
    <p:sldId id="406" r:id="rId12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eekins" initials="DM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E725"/>
    <a:srgbClr val="0E22B2"/>
    <a:srgbClr val="090DB7"/>
    <a:srgbClr val="FFFF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0" autoAdjust="0"/>
    <p:restoredTop sz="99199" autoAdjust="0"/>
  </p:normalViewPr>
  <p:slideViewPr>
    <p:cSldViewPr>
      <p:cViewPr>
        <p:scale>
          <a:sx n="80" d="100"/>
          <a:sy n="80" d="100"/>
        </p:scale>
        <p:origin x="-2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2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/>
          <a:lstStyle>
            <a:lvl1pPr algn="r">
              <a:defRPr sz="1200"/>
            </a:lvl1pPr>
          </a:lstStyle>
          <a:p>
            <a:fld id="{1A358454-7E7E-4D11-A9CC-03034D96C65C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62" tIns="46181" rIns="92362" bIns="461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30"/>
            <a:ext cx="5547360" cy="4154805"/>
          </a:xfrm>
          <a:prstGeom prst="rect">
            <a:avLst/>
          </a:prstGeom>
        </p:spPr>
        <p:txBody>
          <a:bodyPr vert="horz" lIns="92362" tIns="46181" rIns="92362" bIns="461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5"/>
            <a:ext cx="3004820" cy="461645"/>
          </a:xfrm>
          <a:prstGeom prst="rect">
            <a:avLst/>
          </a:prstGeom>
        </p:spPr>
        <p:txBody>
          <a:bodyPr vert="horz" lIns="92362" tIns="46181" rIns="92362" bIns="46181" rtlCol="0" anchor="b"/>
          <a:lstStyle>
            <a:lvl1pPr algn="r">
              <a:defRPr sz="1200"/>
            </a:lvl1pPr>
          </a:lstStyle>
          <a:p>
            <a:fld id="{4B4F006E-E2F3-4F95-9419-CB91A1D71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62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006E-E2F3-4F95-9419-CB91A1D716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A4B5E-D27B-428F-A79C-A827A4FB81D0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065B-8EAB-43DE-859E-DFD2E373A8B1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3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5EF4-BC2F-49BC-9E38-F5E9088654BE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1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9F1A-F09C-40B6-AC57-6EBCA19DB654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2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9CD95-2061-4079-90D6-19BEFEEEDDE3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9B9FF-53C7-4FC6-B24E-ABFA46E08826}" type="datetime1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4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6C33-1432-467B-8DE3-62BCA21EB253}" type="datetime1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CFBC-FC29-44BC-8F76-BC67F6AF554F}" type="datetime1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9061-41C4-41BC-B54A-9F8FD08EC7FC}" type="datetime1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11CEE-FE98-4579-860E-202BE181E14E}" type="datetime1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4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66C02-6EAA-4FFD-BA2B-4AF2BC1381E5}" type="datetime1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8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F839-8E10-458B-87CF-3226E3255FE3}" type="datetime1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62B99-BD0E-4E7E-8203-F36CC272F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8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800" baseline="30000" dirty="0" smtClean="0">
                <a:solidFill>
                  <a:srgbClr val="000229"/>
                </a:solidFill>
              </a:rPr>
              <a:t>19</a:t>
            </a:r>
            <a:r>
              <a:rPr lang="en-US" sz="4800" dirty="0" smtClean="0">
                <a:solidFill>
                  <a:srgbClr val="000229"/>
                </a:solidFill>
              </a:rPr>
              <a:t>F(</a:t>
            </a:r>
            <a:r>
              <a:rPr lang="en-US" sz="48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4800" dirty="0" smtClean="0">
                <a:solidFill>
                  <a:srgbClr val="000229"/>
                </a:solidFill>
              </a:rPr>
              <a:t>,</a:t>
            </a:r>
            <a:r>
              <a:rPr lang="en-US" sz="48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4800" dirty="0" smtClean="0">
                <a:solidFill>
                  <a:srgbClr val="000229"/>
                </a:solidFill>
              </a:rPr>
              <a:t>)</a:t>
            </a:r>
            <a:r>
              <a:rPr lang="en-US" sz="4800" baseline="30000" dirty="0" smtClean="0">
                <a:solidFill>
                  <a:srgbClr val="000229"/>
                </a:solidFill>
              </a:rPr>
              <a:t>15</a:t>
            </a:r>
            <a:r>
              <a:rPr lang="en-US" sz="4800" dirty="0" smtClean="0">
                <a:solidFill>
                  <a:srgbClr val="000229"/>
                </a:solidFill>
              </a:rPr>
              <a:t>N Measurement</a:t>
            </a:r>
            <a:br>
              <a:rPr lang="en-US" sz="4800" dirty="0" smtClean="0">
                <a:solidFill>
                  <a:srgbClr val="000229"/>
                </a:solidFill>
              </a:rPr>
            </a:br>
            <a:r>
              <a:rPr lang="en-US" sz="4800" dirty="0" smtClean="0">
                <a:solidFill>
                  <a:srgbClr val="000229"/>
                </a:solidFill>
              </a:rPr>
              <a:t>at JLab Injector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3657599" y="5073134"/>
            <a:ext cx="1537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9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798"/>
            <a:ext cx="6080760" cy="36118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3240" y="-63335"/>
            <a:ext cx="6080760" cy="361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1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054925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Calculate systematic error: energy, …</a:t>
            </a: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000229"/>
              </a:solidFill>
            </a:endParaRPr>
          </a:p>
          <a:p>
            <a:pPr marL="0" lvl="1"/>
            <a:endParaRPr lang="en-US" sz="4000" dirty="0" smtClean="0">
              <a:solidFill>
                <a:srgbClr val="000229"/>
              </a:solidFill>
            </a:endParaRPr>
          </a:p>
          <a:p>
            <a:pPr marL="571500" lvl="1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We are only approved to 10 </a:t>
            </a:r>
            <a:r>
              <a:rPr lang="en-US" sz="4000" dirty="0">
                <a:solidFill>
                  <a:srgbClr val="000229"/>
                </a:solidFill>
              </a:rPr>
              <a:t>μ</a:t>
            </a:r>
            <a:r>
              <a:rPr lang="en-US" sz="4000" dirty="0" smtClean="0">
                <a:solidFill>
                  <a:srgbClr val="000229"/>
                </a:solidFill>
              </a:rPr>
              <a:t>A, we will need 50 </a:t>
            </a:r>
            <a:r>
              <a:rPr lang="en-US" sz="4000" dirty="0">
                <a:solidFill>
                  <a:srgbClr val="000229"/>
                </a:solidFill>
              </a:rPr>
              <a:t>μ</a:t>
            </a:r>
            <a:r>
              <a:rPr lang="en-US" sz="4000" dirty="0" smtClean="0">
                <a:solidFill>
                  <a:srgbClr val="000229"/>
                </a:solidFill>
              </a:rPr>
              <a:t>A.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Remarks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7240620"/>
              </p:ext>
            </p:extLst>
          </p:nvPr>
        </p:nvGraphicFramePr>
        <p:xfrm>
          <a:off x="914400" y="2057400"/>
          <a:ext cx="5562600" cy="2159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882020"/>
                <a:gridCol w="1680580"/>
              </a:tblGrid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Beam</a:t>
                      </a:r>
                      <a:r>
                        <a:rPr lang="en-US" sz="2000" b="0" baseline="0" dirty="0" smtClean="0"/>
                        <a:t> Current,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I/I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3%</a:t>
                      </a:r>
                      <a:endParaRPr lang="en-US" sz="2000" b="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/>
                        <a:t>Photon</a:t>
                      </a:r>
                      <a:r>
                        <a:rPr lang="en-US" sz="2000" b="0" baseline="0" dirty="0" smtClean="0"/>
                        <a:t> Flux, </a:t>
                      </a:r>
                      <a:r>
                        <a:rPr lang="el-GR" sz="2000" b="0" i="1" baseline="0" dirty="0" smtClean="0"/>
                        <a:t>δ</a:t>
                      </a:r>
                      <a:r>
                        <a:rPr lang="en-US" sz="2000" b="0" i="1" baseline="0" dirty="0" smtClean="0"/>
                        <a:t>φ/</a:t>
                      </a:r>
                      <a:r>
                        <a:rPr lang="el-GR" sz="2000" b="0" i="1" baseline="0" dirty="0" smtClean="0"/>
                        <a:t>φ</a:t>
                      </a:r>
                      <a:endParaRPr lang="en-US" sz="20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Radiator</a:t>
                      </a:r>
                      <a:r>
                        <a:rPr lang="en-US" sz="2000" baseline="0" dirty="0" smtClean="0"/>
                        <a:t>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R/R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Thickness, </a:t>
                      </a:r>
                      <a:r>
                        <a:rPr lang="el-GR" sz="2000" i="1" baseline="0" dirty="0" smtClean="0"/>
                        <a:t>δ</a:t>
                      </a:r>
                      <a:r>
                        <a:rPr lang="en-US" sz="2000" i="1" baseline="0" dirty="0" smtClean="0"/>
                        <a:t>T/T</a:t>
                      </a:r>
                      <a:endParaRPr 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3%</a:t>
                      </a:r>
                      <a:endParaRPr lang="en-US" sz="2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Bubble</a:t>
                      </a:r>
                      <a:r>
                        <a:rPr lang="en-US" sz="2000" baseline="0" dirty="0" smtClean="0"/>
                        <a:t> Chamber Efficiency, </a:t>
                      </a:r>
                      <a:r>
                        <a:rPr lang="el-GR" sz="2000" i="1" baseline="0" dirty="0" smtClean="0"/>
                        <a:t>ε</a:t>
                      </a:r>
                      <a:endParaRPr 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653" y="1054925"/>
            <a:ext cx="911310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Measuring</a:t>
            </a:r>
            <a:r>
              <a:rPr lang="en-US" sz="4400" dirty="0" smtClean="0"/>
              <a:t> </a:t>
            </a:r>
            <a:r>
              <a:rPr lang="en-US" sz="4000" baseline="30000" dirty="0" smtClean="0">
                <a:solidFill>
                  <a:srgbClr val="000229"/>
                </a:solidFill>
              </a:rPr>
              <a:t>19</a:t>
            </a:r>
            <a:r>
              <a:rPr lang="en-US" sz="4000" dirty="0" smtClean="0">
                <a:solidFill>
                  <a:srgbClr val="000229"/>
                </a:solidFill>
              </a:rPr>
              <a:t>F(</a:t>
            </a:r>
            <a:r>
              <a:rPr lang="en-US" sz="4000" dirty="0" smtClean="0">
                <a:solidFill>
                  <a:srgbClr val="000229"/>
                </a:solidFill>
                <a:latin typeface="Symbol" panose="05050102010706020507" pitchFamily="18" charset="2"/>
              </a:rPr>
              <a:t>g</a:t>
            </a:r>
            <a:r>
              <a:rPr lang="en-US" sz="4000" dirty="0" smtClean="0">
                <a:solidFill>
                  <a:srgbClr val="000229"/>
                </a:solidFill>
              </a:rPr>
              <a:t>,</a:t>
            </a:r>
            <a:r>
              <a:rPr lang="en-US" sz="4000" dirty="0" smtClean="0">
                <a:solidFill>
                  <a:srgbClr val="000229"/>
                </a:solidFill>
                <a:latin typeface="Symbol" panose="05050102010706020507" pitchFamily="18" charset="2"/>
              </a:rPr>
              <a:t>a</a:t>
            </a:r>
            <a:r>
              <a:rPr lang="en-US" sz="4000" dirty="0" smtClean="0">
                <a:solidFill>
                  <a:srgbClr val="000229"/>
                </a:solidFill>
              </a:rPr>
              <a:t>)</a:t>
            </a:r>
            <a:r>
              <a:rPr lang="en-US" sz="4000" baseline="30000" dirty="0" smtClean="0">
                <a:solidFill>
                  <a:srgbClr val="000229"/>
                </a:solidFill>
              </a:rPr>
              <a:t>15</a:t>
            </a:r>
            <a:r>
              <a:rPr lang="en-US" sz="4000" dirty="0" smtClean="0">
                <a:solidFill>
                  <a:srgbClr val="000229"/>
                </a:solidFill>
              </a:rPr>
              <a:t>N at HIGS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GEANT4 Model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Gamma Flux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Expected Rate with C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F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Expected Number of Bubbles</a:t>
            </a:r>
            <a:endParaRPr lang="en-US" sz="3600" dirty="0" smtClean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229"/>
                </a:solidFill>
              </a:rPr>
              <a:t>Penfold-Leiss Unfolding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0229"/>
                </a:solidFill>
              </a:rPr>
              <a:t>Expected Cross Section Measurement</a:t>
            </a:r>
            <a:endParaRPr lang="en-US" sz="3600" dirty="0">
              <a:solidFill>
                <a:srgbClr val="000229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000229"/>
                </a:solidFill>
              </a:rPr>
              <a:t>Remarks</a:t>
            </a:r>
          </a:p>
          <a:p>
            <a:endParaRPr lang="en-US" sz="4000" dirty="0" smtClean="0">
              <a:solidFill>
                <a:srgbClr val="000229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6178"/>
            <a:ext cx="8229600" cy="832021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Outline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2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697605"/>
            <a:ext cx="5320665" cy="3160395"/>
          </a:xfrm>
          <a:prstGeom prst="rect">
            <a:avLst/>
          </a:prstGeom>
        </p:spPr>
      </p:pic>
      <p:pic>
        <p:nvPicPr>
          <p:cNvPr id="7" name="Picture 6" descr="experimentTheor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2687" y="812285"/>
            <a:ext cx="4489713" cy="315011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990"/>
            <a:ext cx="8229600" cy="837210"/>
          </a:xfrm>
        </p:spPr>
        <p:txBody>
          <a:bodyPr>
            <a:normAutofit/>
          </a:bodyPr>
          <a:lstStyle/>
          <a:p>
            <a:pPr algn="l"/>
            <a:r>
              <a:rPr lang="en-US" sz="36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Measuring </a:t>
            </a:r>
            <a:r>
              <a:rPr lang="en-US" sz="3600" baseline="30000" dirty="0" smtClean="0">
                <a:solidFill>
                  <a:srgbClr val="2F4D8E"/>
                </a:solidFill>
              </a:rPr>
              <a:t>19</a:t>
            </a:r>
            <a:r>
              <a:rPr lang="en-US" sz="3600" dirty="0" smtClean="0">
                <a:solidFill>
                  <a:srgbClr val="2F4D8E"/>
                </a:solidFill>
              </a:rPr>
              <a:t>F(</a:t>
            </a:r>
            <a:r>
              <a:rPr lang="en-US" sz="3600" dirty="0" smtClean="0">
                <a:solidFill>
                  <a:srgbClr val="2F4D8E"/>
                </a:solidFill>
                <a:latin typeface="Symbol" pitchFamily="18" charset="2"/>
              </a:rPr>
              <a:t>g</a:t>
            </a:r>
            <a:r>
              <a:rPr lang="en-US" sz="3600" dirty="0" smtClean="0">
                <a:solidFill>
                  <a:srgbClr val="2F4D8E"/>
                </a:solidFill>
                <a:latin typeface="Minion Pro"/>
              </a:rPr>
              <a:t>,</a:t>
            </a:r>
            <a:r>
              <a:rPr lang="en-US" sz="3600" dirty="0" smtClean="0">
                <a:solidFill>
                  <a:srgbClr val="2F4D8E"/>
                </a:solidFill>
                <a:latin typeface="Symbol" pitchFamily="18" charset="2"/>
              </a:rPr>
              <a:t>a</a:t>
            </a:r>
            <a:r>
              <a:rPr lang="en-US" sz="3600" dirty="0" smtClean="0">
                <a:solidFill>
                  <a:srgbClr val="2F4D8E"/>
                </a:solidFill>
              </a:rPr>
              <a:t>)</a:t>
            </a:r>
            <a:r>
              <a:rPr lang="en-US" sz="3600" baseline="30000" dirty="0" smtClean="0">
                <a:solidFill>
                  <a:srgbClr val="2F4D8E"/>
                </a:solidFill>
              </a:rPr>
              <a:t>15</a:t>
            </a:r>
            <a:r>
              <a:rPr lang="en-US" sz="3600" dirty="0" smtClean="0">
                <a:solidFill>
                  <a:srgbClr val="2F4D8E"/>
                </a:solidFill>
              </a:rPr>
              <a:t>N</a:t>
            </a:r>
            <a:r>
              <a:rPr lang="en-US" sz="3600" cap="small" dirty="0">
                <a:solidFill>
                  <a:srgbClr val="2F4D8E"/>
                </a:solidFill>
                <a:latin typeface="Minion Pro"/>
                <a:cs typeface="Minion Pro"/>
              </a:rPr>
              <a:t> at HIGS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04800" y="2510135"/>
            <a:ext cx="2376375" cy="466130"/>
            <a:chOff x="4571155" y="4304010"/>
            <a:chExt cx="2376375" cy="466130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5783167"/>
                </p:ext>
              </p:extLst>
            </p:nvPr>
          </p:nvGraphicFramePr>
          <p:xfrm>
            <a:off x="4571155" y="4320878"/>
            <a:ext cx="1631950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6" name="Equation" r:id="rId5" imgW="736560" imgH="203040" progId="Equation.3">
                    <p:embed/>
                  </p:oleObj>
                </mc:Choice>
                <mc:Fallback>
                  <p:oleObj name="Equation" r:id="rId5" imgW="736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1155" y="4320878"/>
                          <a:ext cx="1631950" cy="449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TextBox 11"/>
            <p:cNvSpPr txBox="1"/>
            <p:nvPr/>
          </p:nvSpPr>
          <p:spPr>
            <a:xfrm>
              <a:off x="6171355" y="4304010"/>
              <a:ext cx="776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MeV</a:t>
              </a:r>
              <a:endParaRPr lang="en-US" sz="2400" dirty="0"/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020102"/>
              </p:ext>
            </p:extLst>
          </p:nvPr>
        </p:nvGraphicFramePr>
        <p:xfrm>
          <a:off x="333057" y="1706201"/>
          <a:ext cx="24796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7" imgW="927000" imgH="241200" progId="Equation.3">
                  <p:embed/>
                </p:oleObj>
              </mc:Choice>
              <mc:Fallback>
                <p:oleObj name="Equation" r:id="rId7" imgW="927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" y="1706201"/>
                        <a:ext cx="2479675" cy="64452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9AB5E4"/>
                          </a:gs>
                          <a:gs pos="80000">
                            <a:srgbClr val="C2D1ED"/>
                          </a:gs>
                          <a:gs pos="100000">
                            <a:srgbClr val="E1E8F5"/>
                          </a:gs>
                        </a:gsLst>
                        <a:lin ang="5400000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50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171575"/>
            <a:ext cx="76009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97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Geant4 Model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4494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Gap between radiator and collimator = 0.6 inches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Distance between radiator and center of glass cell     = 14.0 inches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" t="27960" r="638" b="19954"/>
          <a:stretch/>
        </p:blipFill>
        <p:spPr>
          <a:xfrm>
            <a:off x="304800" y="2895600"/>
            <a:ext cx="8154641" cy="336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3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204758"/>
            <a:ext cx="6629400" cy="4495799"/>
          </a:xfrm>
          <a:prstGeom prst="rect">
            <a:avLst/>
          </a:prstGeom>
        </p:spPr>
      </p:pic>
      <p:sp>
        <p:nvSpPr>
          <p:cNvPr id="12" name="Rounded Rectangular Callout 11"/>
          <p:cNvSpPr/>
          <p:nvPr/>
        </p:nvSpPr>
        <p:spPr>
          <a:xfrm>
            <a:off x="2729407" y="1600200"/>
            <a:ext cx="2238375" cy="828117"/>
          </a:xfrm>
          <a:prstGeom prst="wedgeRoundRectCallout">
            <a:avLst>
              <a:gd name="adj1" fmla="val -41496"/>
              <a:gd name="adj2" fmla="val 18459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Forward flux from radiator</a:t>
            </a:r>
            <a:endParaRPr lang="en-US" sz="2800" baseline="-250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038600" y="3625531"/>
            <a:ext cx="2238375" cy="828117"/>
          </a:xfrm>
          <a:prstGeom prst="wedgeRoundRectCallout">
            <a:avLst>
              <a:gd name="adj1" fmla="val -61656"/>
              <a:gd name="adj2" fmla="val 58401"/>
              <a:gd name="adj3" fmla="val 16667"/>
            </a:avLst>
          </a:prstGeom>
          <a:solidFill>
            <a:srgbClr val="33E725"/>
          </a:solidFill>
          <a:ln>
            <a:solidFill>
              <a:srgbClr val="33E725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Flux entering glass cell</a:t>
            </a:r>
            <a:endParaRPr lang="en-US" sz="2800" baseline="-250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Gamma Flux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41102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D88A-3BD2-0341-A788-59BC27D9E767}" type="slidenum">
              <a:rPr lang="en-US" smtClean="0"/>
              <a:t>7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-1"/>
            <a:ext cx="8229600" cy="856357"/>
          </a:xfrm>
        </p:spPr>
        <p:txBody>
          <a:bodyPr>
            <a:normAutofit/>
          </a:bodyPr>
          <a:lstStyle/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Rate for C</a:t>
            </a:r>
            <a:r>
              <a:rPr lang="en-US" sz="4000" cap="small" baseline="-25000" dirty="0" smtClean="0">
                <a:solidFill>
                  <a:srgbClr val="2F4D8E"/>
                </a:solidFill>
                <a:latin typeface="Minion Pro"/>
                <a:cs typeface="Minion Pro"/>
              </a:rPr>
              <a:t>2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F</a:t>
            </a:r>
            <a:r>
              <a:rPr lang="en-US" sz="4000" cap="small" baseline="-25000" dirty="0" smtClean="0">
                <a:solidFill>
                  <a:srgbClr val="2F4D8E"/>
                </a:solidFill>
                <a:latin typeface="Minion Pro"/>
                <a:cs typeface="Minion Pro"/>
              </a:rPr>
              <a:t>6</a:t>
            </a:r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 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171575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5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48095"/>
            <a:ext cx="449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Cosmic background rate </a:t>
            </a:r>
            <a:r>
              <a:rPr lang="en-US" sz="2800" dirty="0"/>
              <a:t>in chamber fiducial volume at JLab Injector is about 10</a:t>
            </a:r>
            <a:r>
              <a:rPr lang="en-US" sz="2800" baseline="30000" dirty="0"/>
              <a:t>-3</a:t>
            </a:r>
            <a:r>
              <a:rPr lang="en-US" sz="2800" dirty="0"/>
              <a:t> Hz (or 1 event every 15 minutes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Expected Number of Bubbles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143000"/>
            <a:ext cx="3800475" cy="2257425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09877"/>
              </p:ext>
            </p:extLst>
          </p:nvPr>
        </p:nvGraphicFramePr>
        <p:xfrm>
          <a:off x="685800" y="3128282"/>
          <a:ext cx="266747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4" imgW="1054080" imgH="291960" progId="Equation.3">
                  <p:embed/>
                </p:oleObj>
              </mc:Choice>
              <mc:Fallback>
                <p:oleObj name="Equation" r:id="rId4" imgW="1054080" imgH="291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8282"/>
                        <a:ext cx="2667475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5782329"/>
              </p:ext>
            </p:extLst>
          </p:nvPr>
        </p:nvGraphicFramePr>
        <p:xfrm>
          <a:off x="533400" y="4114800"/>
          <a:ext cx="7620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023"/>
                <a:gridCol w="1016777"/>
                <a:gridCol w="1369269"/>
                <a:gridCol w="992931"/>
                <a:gridCol w="905673"/>
                <a:gridCol w="846927"/>
                <a:gridCol w="1295400"/>
              </a:tblGrid>
              <a:tr h="53008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Electron</a:t>
                      </a:r>
                    </a:p>
                    <a:p>
                      <a:pPr algn="ctr"/>
                      <a:r>
                        <a:rPr lang="en-US" sz="1600" b="1" dirty="0" smtClean="0"/>
                        <a:t>Beam</a:t>
                      </a:r>
                      <a:r>
                        <a:rPr lang="en-US" sz="1600" b="1" baseline="0" dirty="0" smtClean="0"/>
                        <a:t> K. E.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</a:t>
                      </a:r>
                      <a:r>
                        <a:rPr lang="el-GR" sz="1600" b="1" dirty="0" smtClean="0">
                          <a:latin typeface="Calibri"/>
                        </a:rPr>
                        <a:t>γ</a:t>
                      </a:r>
                      <a:endParaRPr lang="en-US" sz="1600" b="1" dirty="0" smtClean="0">
                        <a:latin typeface="Calibri"/>
                      </a:endParaRPr>
                    </a:p>
                    <a:p>
                      <a:pPr algn="ctr"/>
                      <a:r>
                        <a:rPr lang="en-US" sz="1600" b="1" dirty="0" smtClean="0">
                          <a:latin typeface="Calibri"/>
                        </a:rPr>
                        <a:t>(MeV)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Beam</a:t>
                      </a:r>
                    </a:p>
                    <a:p>
                      <a:pPr algn="ctr"/>
                      <a:r>
                        <a:rPr lang="en-US" sz="1600" b="1" dirty="0" smtClean="0"/>
                        <a:t>Current (µA)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Time</a:t>
                      </a:r>
                    </a:p>
                    <a:p>
                      <a:pPr algn="ctr"/>
                      <a:r>
                        <a:rPr lang="en-US" sz="1600" b="1" dirty="0" smtClean="0"/>
                        <a:t>(hour)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baseline="-25000" dirty="0" err="1" smtClean="0"/>
                        <a:t>i</a:t>
                      </a:r>
                      <a:r>
                        <a:rPr lang="en-US" sz="1600" b="1" dirty="0" smtClean="0"/>
                        <a:t>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baseline="-25000" dirty="0" err="1" smtClean="0"/>
                        <a:t>i</a:t>
                      </a:r>
                      <a:r>
                        <a:rPr lang="en-US" sz="1600" b="1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(</a:t>
                      </a:r>
                      <a:r>
                        <a:rPr lang="en-US" sz="1600" b="1" dirty="0" err="1" smtClean="0"/>
                        <a:t>bg</a:t>
                      </a:r>
                      <a:r>
                        <a:rPr lang="en-US" sz="16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err="1" smtClean="0"/>
                        <a:t>d</a:t>
                      </a: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i="1" baseline="-25000" dirty="0" err="1" smtClean="0"/>
                        <a:t>i</a:t>
                      </a:r>
                      <a:r>
                        <a:rPr lang="en-US" sz="1600" b="1" i="1" baseline="0" dirty="0" smtClean="0"/>
                        <a:t>/</a:t>
                      </a:r>
                      <a:r>
                        <a:rPr lang="en-US" sz="1600" b="1" i="1" baseline="0" dirty="0" err="1" smtClean="0"/>
                        <a:t>y</a:t>
                      </a:r>
                      <a:r>
                        <a:rPr lang="en-US" sz="1600" b="1" i="1" baseline="-25000" dirty="0" err="1" smtClean="0"/>
                        <a:t>i</a:t>
                      </a:r>
                      <a:endParaRPr lang="en-US" sz="1600" b="1" dirty="0" smtClean="0"/>
                    </a:p>
                    <a:p>
                      <a:pPr algn="ctr"/>
                      <a:r>
                        <a:rPr lang="en-US" sz="1600" b="1" dirty="0" smtClean="0"/>
                        <a:t>(with </a:t>
                      </a:r>
                      <a:r>
                        <a:rPr lang="en-US" sz="1600" b="1" dirty="0" err="1" smtClean="0"/>
                        <a:t>bg</a:t>
                      </a:r>
                      <a:r>
                        <a:rPr lang="en-US" sz="1600" b="1" dirty="0" smtClean="0"/>
                        <a:t>, %)</a:t>
                      </a:r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8.9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568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5.4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3.1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662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4.0</a:t>
                      </a:r>
                      <a:endParaRPr lang="en-US" sz="1600" dirty="0"/>
                    </a:p>
                  </a:txBody>
                  <a:tcPr/>
                </a:tc>
              </a:tr>
              <a:tr h="3180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374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5.3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33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62B99-BD0E-4E7E-8203-F36CC272F9C9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0"/>
            <a:ext cx="8229600" cy="838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cap="small" dirty="0" smtClean="0">
                <a:solidFill>
                  <a:srgbClr val="2F4D8E"/>
                </a:solidFill>
                <a:latin typeface="Minion Pro"/>
                <a:cs typeface="Minion Pro"/>
              </a:rPr>
              <a:t>Penfold-Leiss Unfolding</a:t>
            </a:r>
            <a:endParaRPr lang="en-US" sz="4000" cap="small" dirty="0">
              <a:solidFill>
                <a:srgbClr val="2F4D8E"/>
              </a:solidFill>
              <a:latin typeface="Minion Pro"/>
              <a:cs typeface="Minion Pro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013" y="3429000"/>
            <a:ext cx="5700713" cy="3386137"/>
          </a:xfrm>
          <a:prstGeom prst="rect">
            <a:avLst/>
          </a:prstGeom>
        </p:spPr>
      </p:pic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423240"/>
              </p:ext>
            </p:extLst>
          </p:nvPr>
        </p:nvGraphicFramePr>
        <p:xfrm>
          <a:off x="285747" y="1005840"/>
          <a:ext cx="6343653" cy="2346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14551"/>
                <a:gridCol w="2114551"/>
                <a:gridCol w="2114551"/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</a:t>
                      </a:r>
                      <a:r>
                        <a:rPr lang="el-GR" sz="1600" dirty="0" smtClean="0">
                          <a:latin typeface="Calibri"/>
                        </a:rPr>
                        <a:t>γ</a:t>
                      </a:r>
                      <a:r>
                        <a:rPr lang="en-US" sz="1600" baseline="0" dirty="0" smtClean="0">
                          <a:latin typeface="+mn-lt"/>
                        </a:rPr>
                        <a:t> </a:t>
                      </a:r>
                      <a:r>
                        <a:rPr lang="en-US" sz="1600" b="1" dirty="0" smtClean="0"/>
                        <a:t>(MeV)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Cross</a:t>
                      </a:r>
                      <a:r>
                        <a:rPr lang="en-US" sz="1600" baseline="0" dirty="0" smtClean="0"/>
                        <a:t> Section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nb</a:t>
                      </a:r>
                      <a:r>
                        <a:rPr lang="en-US" sz="1600" dirty="0" smtClean="0"/>
                        <a:t>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Stat</a:t>
                      </a:r>
                      <a:r>
                        <a:rPr lang="en-US" sz="1600" baseline="0" dirty="0" smtClean="0"/>
                        <a:t> Error </a:t>
                      </a:r>
                      <a:r>
                        <a:rPr lang="en-US" sz="1600" dirty="0" smtClean="0"/>
                        <a:t>(with </a:t>
                      </a:r>
                      <a:r>
                        <a:rPr lang="en-US" sz="1600" dirty="0" err="1" smtClean="0"/>
                        <a:t>bg</a:t>
                      </a:r>
                      <a:r>
                        <a:rPr lang="en-US" sz="1600" dirty="0" smtClean="0"/>
                        <a:t>, %)</a:t>
                      </a:r>
                      <a:endParaRPr lang="en-US" sz="1600" b="0" dirty="0" smtClean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8.9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6.3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4.6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3.9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5.1</a:t>
                      </a:r>
                      <a:endParaRPr lang="en-US" sz="16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4217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6.5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1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5028</TotalTime>
  <Words>277</Words>
  <Application>Microsoft Office PowerPoint</Application>
  <PresentationFormat>On-screen Show (4:3)</PresentationFormat>
  <Paragraphs>129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19F(g,a)15N Measurement at JLab Injector</vt:lpstr>
      <vt:lpstr>Outline</vt:lpstr>
      <vt:lpstr>Measuring 19F(g,a)15N at HIGS</vt:lpstr>
      <vt:lpstr>PowerPoint Presentation</vt:lpstr>
      <vt:lpstr>Geant4 Model</vt:lpstr>
      <vt:lpstr>Gamma Flux</vt:lpstr>
      <vt:lpstr>Expected Rate for C2F6 </vt:lpstr>
      <vt:lpstr>PowerPoint Presentation</vt:lpstr>
      <vt:lpstr>PowerPoint Presentation</vt:lpstr>
      <vt:lpstr>PowerPoint Presentation</vt:lpstr>
      <vt:lpstr>Remarks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596</cp:revision>
  <cp:lastPrinted>2014-09-10T20:13:57Z</cp:lastPrinted>
  <dcterms:created xsi:type="dcterms:W3CDTF">2014-03-14T18:04:44Z</dcterms:created>
  <dcterms:modified xsi:type="dcterms:W3CDTF">2016-02-25T13:35:01Z</dcterms:modified>
</cp:coreProperties>
</file>