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414" r:id="rId4"/>
    <p:sldId id="416" r:id="rId5"/>
    <p:sldId id="389" r:id="rId6"/>
    <p:sldId id="387" r:id="rId7"/>
    <p:sldId id="413" r:id="rId8"/>
    <p:sldId id="415" r:id="rId9"/>
    <p:sldId id="408" r:id="rId10"/>
    <p:sldId id="420" r:id="rId11"/>
    <p:sldId id="406" r:id="rId12"/>
    <p:sldId id="421" r:id="rId13"/>
    <p:sldId id="418" r:id="rId14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725"/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DE94-6B71-B14C-BD69-E1245FCC2E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aseline="30000" dirty="0" smtClean="0">
                <a:solidFill>
                  <a:srgbClr val="000229"/>
                </a:solidFill>
              </a:rPr>
              <a:t>19</a:t>
            </a:r>
            <a:r>
              <a:rPr lang="en-US" sz="4800" dirty="0" smtClean="0">
                <a:solidFill>
                  <a:srgbClr val="000229"/>
                </a:solidFill>
              </a:rPr>
              <a:t>F(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800" dirty="0" smtClean="0">
                <a:solidFill>
                  <a:srgbClr val="000229"/>
                </a:solidFill>
              </a:rPr>
              <a:t>,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800" dirty="0" smtClean="0">
                <a:solidFill>
                  <a:srgbClr val="000229"/>
                </a:solidFill>
              </a:rPr>
              <a:t>)</a:t>
            </a:r>
            <a:r>
              <a:rPr lang="en-US" sz="4800" baseline="30000" dirty="0" smtClean="0">
                <a:solidFill>
                  <a:srgbClr val="000229"/>
                </a:solidFill>
              </a:rPr>
              <a:t>15</a:t>
            </a:r>
            <a:r>
              <a:rPr lang="en-US" sz="4800" dirty="0" smtClean="0">
                <a:solidFill>
                  <a:srgbClr val="000229"/>
                </a:solidFill>
              </a:rPr>
              <a:t>N Measurement</a:t>
            </a:r>
            <a:br>
              <a:rPr lang="en-US" sz="4800" dirty="0" smtClean="0">
                <a:solidFill>
                  <a:srgbClr val="000229"/>
                </a:solidFill>
              </a:rPr>
            </a:br>
            <a:r>
              <a:rPr lang="en-US" sz="4800" dirty="0" smtClean="0">
                <a:solidFill>
                  <a:srgbClr val="000229"/>
                </a:solidFill>
              </a:rPr>
              <a:t>at JLab Injector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599" y="5073134"/>
            <a:ext cx="15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9,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Energy Systematic Error</a:t>
            </a:r>
            <a:endParaRPr lang="en-US" sz="36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1933" y="1066800"/>
            <a:ext cx="8848381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absolute beam energy uncertainty of </a:t>
            </a:r>
            <a:r>
              <a:rPr lang="el-GR" sz="2400" i="1" dirty="0" smtClean="0"/>
              <a:t>δ</a:t>
            </a:r>
            <a:r>
              <a:rPr lang="en-US" sz="2400" i="1" dirty="0" smtClean="0"/>
              <a:t>E</a:t>
            </a:r>
            <a:r>
              <a:rPr lang="en-US" sz="2400" dirty="0" smtClean="0"/>
              <a:t> (= </a:t>
            </a:r>
            <a:r>
              <a:rPr lang="en-US" sz="2400" dirty="0"/>
              <a:t>0.1</a:t>
            </a:r>
            <a:r>
              <a:rPr lang="en-US" sz="2400" dirty="0" smtClean="0"/>
              <a:t>%) and zero </a:t>
            </a:r>
            <a:r>
              <a:rPr lang="en-US" sz="2400" dirty="0"/>
              <a:t>r</a:t>
            </a:r>
            <a:r>
              <a:rPr lang="en-US" sz="2400" dirty="0" smtClean="0"/>
              <a:t>elative beam energy uncertainty: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222547"/>
              </p:ext>
            </p:extLst>
          </p:nvPr>
        </p:nvGraphicFramePr>
        <p:xfrm>
          <a:off x="4806462" y="2133600"/>
          <a:ext cx="3848559" cy="85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4" imgW="1815840" imgH="469800" progId="Equation.3">
                  <p:embed/>
                </p:oleObj>
              </mc:Choice>
              <mc:Fallback>
                <p:oleObj name="Equation" r:id="rId4" imgW="1815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462" y="2133600"/>
                        <a:ext cx="3848559" cy="85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351208"/>
              </p:ext>
            </p:extLst>
          </p:nvPr>
        </p:nvGraphicFramePr>
        <p:xfrm>
          <a:off x="259250" y="1981200"/>
          <a:ext cx="3699334" cy="835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6" imgW="1625400" imgH="431640" progId="Equation.3">
                  <p:embed/>
                </p:oleObj>
              </mc:Choice>
              <mc:Fallback>
                <p:oleObj name="Equation" r:id="rId6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50" y="1981200"/>
                        <a:ext cx="3699334" cy="835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008115"/>
              </p:ext>
            </p:extLst>
          </p:nvPr>
        </p:nvGraphicFramePr>
        <p:xfrm>
          <a:off x="2724733" y="3200400"/>
          <a:ext cx="32766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2200"/>
                <a:gridCol w="1092200"/>
                <a:gridCol w="109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(MeV)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d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l-GR" i="1" dirty="0" smtClean="0"/>
                        <a:t>σ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6495715" y="3352800"/>
            <a:ext cx="2514600" cy="762000"/>
          </a:xfrm>
          <a:prstGeom prst="wedgeRoundRectCallout">
            <a:avLst>
              <a:gd name="adj1" fmla="val -66726"/>
              <a:gd name="adj2" fmla="val -3581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cross section dependence on energy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48233" y="6091052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Accounted for </a:t>
            </a:r>
            <a:r>
              <a:rPr lang="en-US" sz="2400" i="1" dirty="0" err="1" smtClean="0"/>
              <a:t>dN</a:t>
            </a:r>
            <a:r>
              <a:rPr lang="en-US" sz="2400" i="1" baseline="-25000" dirty="0" err="1" smtClean="0"/>
              <a:t>ij</a:t>
            </a:r>
            <a:r>
              <a:rPr lang="en-US" sz="2400" dirty="0" smtClean="0"/>
              <a:t> due to energy error when calculating </a:t>
            </a:r>
            <a:r>
              <a:rPr lang="en-US" sz="2400" i="1" dirty="0" err="1" smtClean="0"/>
              <a:t>dy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453633"/>
              </p:ext>
            </p:extLst>
          </p:nvPr>
        </p:nvGraphicFramePr>
        <p:xfrm>
          <a:off x="39688" y="3214688"/>
          <a:ext cx="254158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8" imgW="927000" imgH="228600" progId="Equation.3">
                  <p:embed/>
                </p:oleObj>
              </mc:Choice>
              <mc:Fallback>
                <p:oleObj name="Equation" r:id="rId8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3214688"/>
                        <a:ext cx="254158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55110"/>
              </p:ext>
            </p:extLst>
          </p:nvPr>
        </p:nvGraphicFramePr>
        <p:xfrm>
          <a:off x="124925" y="3962400"/>
          <a:ext cx="2120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0" imgW="774360" imgH="228600" progId="Equation.3">
                  <p:embed/>
                </p:oleObj>
              </mc:Choice>
              <mc:Fallback>
                <p:oleObj name="Equation" r:id="rId10" imgW="774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25" y="3962400"/>
                        <a:ext cx="2120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1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Other Systematic Errors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654513"/>
              </p:ext>
            </p:extLst>
          </p:nvPr>
        </p:nvGraphicFramePr>
        <p:xfrm>
          <a:off x="914400" y="41910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928101"/>
              </p:ext>
            </p:extLst>
          </p:nvPr>
        </p:nvGraphicFramePr>
        <p:xfrm>
          <a:off x="914400" y="1066800"/>
          <a:ext cx="5562600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0650"/>
                <a:gridCol w="1390650"/>
                <a:gridCol w="1390650"/>
                <a:gridCol w="1390650"/>
              </a:tblGrid>
              <a:tr h="3641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Electron</a:t>
                      </a:r>
                    </a:p>
                    <a:p>
                      <a:pPr algn="ctr"/>
                      <a:r>
                        <a:rPr lang="en-US" sz="1600" dirty="0" smtClean="0"/>
                        <a:t>Beam</a:t>
                      </a:r>
                      <a:r>
                        <a:rPr lang="en-US" sz="1600" baseline="0" dirty="0" smtClean="0"/>
                        <a:t> K. E.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Sys Error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(Energy, %)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Sys</a:t>
                      </a:r>
                      <a:r>
                        <a:rPr lang="en-US" sz="1600" baseline="0" dirty="0" smtClean="0"/>
                        <a:t> Error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(Total,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14.2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13.0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12.3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12.1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12.5</a:t>
                      </a:r>
                      <a:endParaRPr lang="en-US" sz="1600" dirty="0"/>
                    </a:p>
                  </a:txBody>
                  <a:tcPr/>
                </a:tc>
              </a:tr>
              <a:tr h="2184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798"/>
            <a:ext cx="6080760" cy="3611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0"/>
            <a:ext cx="608076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04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492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We </a:t>
            </a:r>
            <a:r>
              <a:rPr lang="en-US" sz="4000" dirty="0" smtClean="0">
                <a:solidFill>
                  <a:srgbClr val="000229"/>
                </a:solidFill>
              </a:rPr>
              <a:t>are only approved to 10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A, we will need 50 </a:t>
            </a:r>
            <a:r>
              <a:rPr lang="en-US" sz="4000" dirty="0" smtClean="0">
                <a:solidFill>
                  <a:srgbClr val="000229"/>
                </a:solidFill>
              </a:rPr>
              <a:t>μA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Check resolution smearing for HIGS Data</a:t>
            </a:r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Remarks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Measuring</a:t>
            </a:r>
            <a:r>
              <a:rPr lang="en-US" sz="4400" dirty="0" smtClean="0"/>
              <a:t> </a:t>
            </a:r>
            <a:r>
              <a:rPr lang="en-US" sz="4000" baseline="30000" dirty="0" smtClean="0">
                <a:solidFill>
                  <a:srgbClr val="000229"/>
                </a:solidFill>
              </a:rPr>
              <a:t>19</a:t>
            </a:r>
            <a:r>
              <a:rPr lang="en-US" sz="4000" dirty="0" smtClean="0">
                <a:solidFill>
                  <a:srgbClr val="000229"/>
                </a:solidFill>
              </a:rPr>
              <a:t>F(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000" dirty="0" smtClean="0">
                <a:solidFill>
                  <a:srgbClr val="000229"/>
                </a:solidFill>
              </a:rPr>
              <a:t>,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000" dirty="0" smtClean="0">
                <a:solidFill>
                  <a:srgbClr val="000229"/>
                </a:solidFill>
              </a:rPr>
              <a:t>)</a:t>
            </a:r>
            <a:r>
              <a:rPr lang="en-US" sz="4000" baseline="30000" dirty="0" smtClean="0">
                <a:solidFill>
                  <a:srgbClr val="000229"/>
                </a:solidFill>
              </a:rPr>
              <a:t>15</a:t>
            </a:r>
            <a:r>
              <a:rPr lang="en-US" sz="4000" dirty="0" smtClean="0">
                <a:solidFill>
                  <a:srgbClr val="000229"/>
                </a:solidFill>
              </a:rPr>
              <a:t>N at HIGS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GEANT4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 for 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F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  <a:r>
              <a:rPr lang="en-US" sz="4000" dirty="0" smtClean="0"/>
              <a:t>(or is it C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F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?)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Expected Number of Bubbles</a:t>
            </a:r>
            <a:endParaRPr lang="en-US" sz="36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Penfold-Leiss Unfolding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Systematic Errors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JLab </a:t>
            </a:r>
            <a:r>
              <a:rPr lang="en-US" sz="3600" dirty="0">
                <a:solidFill>
                  <a:srgbClr val="000229"/>
                </a:solidFill>
              </a:rPr>
              <a:t>P</a:t>
            </a:r>
            <a:r>
              <a:rPr lang="en-US" sz="3600" dirty="0" smtClean="0">
                <a:solidFill>
                  <a:srgbClr val="000229"/>
                </a:solidFill>
              </a:rPr>
              <a:t>rojected Data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7605"/>
            <a:ext cx="5320665" cy="3160395"/>
          </a:xfrm>
          <a:prstGeom prst="rect">
            <a:avLst/>
          </a:prstGeom>
        </p:spPr>
      </p:pic>
      <p:pic>
        <p:nvPicPr>
          <p:cNvPr id="7" name="Picture 6" descr="experimentTheor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687" y="812285"/>
            <a:ext cx="4489713" cy="315011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990"/>
            <a:ext cx="8229600" cy="83721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Measuring </a:t>
            </a:r>
            <a:r>
              <a:rPr lang="en-US" sz="3600" baseline="30000" dirty="0" smtClean="0">
                <a:solidFill>
                  <a:srgbClr val="2F4D8E"/>
                </a:solidFill>
              </a:rPr>
              <a:t>19</a:t>
            </a:r>
            <a:r>
              <a:rPr lang="en-US" sz="3600" dirty="0" smtClean="0">
                <a:solidFill>
                  <a:srgbClr val="2F4D8E"/>
                </a:solidFill>
              </a:rPr>
              <a:t>F(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g</a:t>
            </a:r>
            <a:r>
              <a:rPr lang="en-US" sz="3600" dirty="0" smtClean="0">
                <a:solidFill>
                  <a:srgbClr val="2F4D8E"/>
                </a:solidFill>
                <a:latin typeface="Minion Pro"/>
              </a:rPr>
              <a:t>,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a</a:t>
            </a:r>
            <a:r>
              <a:rPr lang="en-US" sz="3600" dirty="0" smtClean="0">
                <a:solidFill>
                  <a:srgbClr val="2F4D8E"/>
                </a:solidFill>
              </a:rPr>
              <a:t>)</a:t>
            </a:r>
            <a:r>
              <a:rPr lang="en-US" sz="3600" baseline="30000" dirty="0" smtClean="0">
                <a:solidFill>
                  <a:srgbClr val="2F4D8E"/>
                </a:solidFill>
              </a:rPr>
              <a:t>15</a:t>
            </a:r>
            <a:r>
              <a:rPr lang="en-US" sz="3600" dirty="0" smtClean="0">
                <a:solidFill>
                  <a:srgbClr val="2F4D8E"/>
                </a:solidFill>
              </a:rPr>
              <a:t>N</a:t>
            </a:r>
            <a:r>
              <a:rPr lang="en-US" sz="3600" cap="small" dirty="0">
                <a:solidFill>
                  <a:srgbClr val="2F4D8E"/>
                </a:solidFill>
                <a:latin typeface="Minion Pro"/>
                <a:cs typeface="Minion Pro"/>
              </a:rPr>
              <a:t> at HIGS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2510135"/>
            <a:ext cx="2376375" cy="466130"/>
            <a:chOff x="4571155" y="4304010"/>
            <a:chExt cx="2376375" cy="46613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783167"/>
                </p:ext>
              </p:extLst>
            </p:nvPr>
          </p:nvGraphicFramePr>
          <p:xfrm>
            <a:off x="4571155" y="4320878"/>
            <a:ext cx="1631950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8" name="Equation" r:id="rId5" imgW="736560" imgH="203040" progId="Equation.3">
                    <p:embed/>
                  </p:oleObj>
                </mc:Choice>
                <mc:Fallback>
                  <p:oleObj name="Equation" r:id="rId5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155" y="4320878"/>
                          <a:ext cx="1631950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171355" y="4304010"/>
              <a:ext cx="776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MeV</a:t>
              </a:r>
              <a:endParaRPr lang="en-US" sz="2400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20102"/>
              </p:ext>
            </p:extLst>
          </p:nvPr>
        </p:nvGraphicFramePr>
        <p:xfrm>
          <a:off x="333057" y="1706201"/>
          <a:ext cx="2479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7" imgW="927000" imgH="241200" progId="Equation.3">
                  <p:embed/>
                </p:oleObj>
              </mc:Choice>
              <mc:Fallback>
                <p:oleObj name="Equation" r:id="rId7" imgW="927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" y="1706201"/>
                        <a:ext cx="2479675" cy="6445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AB5E4"/>
                          </a:gs>
                          <a:gs pos="80000">
                            <a:srgbClr val="C2D1ED"/>
                          </a:gs>
                          <a:gs pos="100000">
                            <a:srgbClr val="E1E8F5"/>
                          </a:gs>
                        </a:gsLst>
                        <a:lin ang="540000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50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7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0.6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04758"/>
            <a:ext cx="6629400" cy="4495799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729407" y="1600200"/>
            <a:ext cx="2238375" cy="828117"/>
          </a:xfrm>
          <a:prstGeom prst="wedgeRoundRectCallout">
            <a:avLst>
              <a:gd name="adj1" fmla="val -41496"/>
              <a:gd name="adj2" fmla="val 18459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038600" y="3625531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solidFill>
            <a:srgbClr val="33E725"/>
          </a:solidFill>
          <a:ln>
            <a:solidFill>
              <a:srgbClr val="33E725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Gamma Flux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7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Rate for C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F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6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Cosmic background rate </a:t>
            </a:r>
            <a:r>
              <a:rPr lang="en-US" sz="2800" dirty="0"/>
              <a:t>in chamber fiducial volume at JLab Injector is about 10</a:t>
            </a:r>
            <a:r>
              <a:rPr lang="en-US" sz="2800" baseline="30000" dirty="0"/>
              <a:t>-3</a:t>
            </a:r>
            <a:r>
              <a:rPr lang="en-US" sz="2800" dirty="0"/>
              <a:t> Hz (or 1 event every 15 minutes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Number of Bubbles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143000"/>
            <a:ext cx="3800475" cy="22574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9877"/>
              </p:ext>
            </p:extLst>
          </p:nvPr>
        </p:nvGraphicFramePr>
        <p:xfrm>
          <a:off x="685800" y="3128282"/>
          <a:ext cx="26674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4" imgW="1054080" imgH="291960" progId="Equation.3">
                  <p:embed/>
                </p:oleObj>
              </mc:Choice>
              <mc:Fallback>
                <p:oleObj name="Equation" r:id="rId4" imgW="105408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8282"/>
                        <a:ext cx="26674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782329"/>
              </p:ext>
            </p:extLst>
          </p:nvPr>
        </p:nvGraphicFramePr>
        <p:xfrm>
          <a:off x="533400" y="4114800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23"/>
                <a:gridCol w="1016777"/>
                <a:gridCol w="1369269"/>
                <a:gridCol w="992931"/>
                <a:gridCol w="905673"/>
                <a:gridCol w="846927"/>
                <a:gridCol w="1295400"/>
              </a:tblGrid>
              <a:tr h="5300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Electron</a:t>
                      </a:r>
                    </a:p>
                    <a:p>
                      <a:pPr algn="ctr"/>
                      <a:r>
                        <a:rPr lang="en-US" sz="1600" b="1" dirty="0" smtClean="0"/>
                        <a:t>Beam</a:t>
                      </a:r>
                      <a:r>
                        <a:rPr lang="en-US" sz="1600" b="1" baseline="0" dirty="0" smtClean="0"/>
                        <a:t> K. E.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</a:t>
                      </a:r>
                      <a:r>
                        <a:rPr lang="el-GR" sz="1600" b="1" dirty="0" smtClean="0">
                          <a:latin typeface="Calibri"/>
                        </a:rPr>
                        <a:t>γ</a:t>
                      </a:r>
                      <a:endParaRPr lang="en-US" sz="1600" b="1" dirty="0" smtClean="0">
                        <a:latin typeface="Calibri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Calibri"/>
                        </a:rPr>
                        <a:t>(MeV)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Beam</a:t>
                      </a:r>
                    </a:p>
                    <a:p>
                      <a:pPr algn="ctr"/>
                      <a:r>
                        <a:rPr lang="en-US" sz="1600" b="1" dirty="0" smtClean="0"/>
                        <a:t>Current (µA)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Time</a:t>
                      </a:r>
                    </a:p>
                    <a:p>
                      <a:pPr algn="ctr"/>
                      <a:r>
                        <a:rPr lang="en-US" sz="1600" b="1" dirty="0" smtClean="0"/>
                        <a:t>(hour)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 smtClean="0"/>
                        <a:t>d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r>
                        <a:rPr lang="en-US" sz="1600" b="1" i="1" baseline="0" dirty="0" smtClean="0"/>
                        <a:t>/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(with 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, %)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5.4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4.0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3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Penfold-Leiss Unfolding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013" y="3429000"/>
            <a:ext cx="5700713" cy="3386137"/>
          </a:xfrm>
          <a:prstGeom prst="rect">
            <a:avLst/>
          </a:prstGeom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423240"/>
              </p:ext>
            </p:extLst>
          </p:nvPr>
        </p:nvGraphicFramePr>
        <p:xfrm>
          <a:off x="285747" y="1005840"/>
          <a:ext cx="6343653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4551"/>
                <a:gridCol w="2114551"/>
                <a:gridCol w="211455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r>
                        <a:rPr lang="el-GR" sz="1600" dirty="0" smtClean="0">
                          <a:latin typeface="Calibri"/>
                        </a:rPr>
                        <a:t>γ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dirty="0" smtClean="0"/>
                        <a:t>(MeV)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</a:t>
                      </a:r>
                      <a:r>
                        <a:rPr lang="en-US" sz="1600" baseline="0" dirty="0" smtClean="0"/>
                        <a:t> Error </a:t>
                      </a:r>
                      <a:r>
                        <a:rPr lang="en-US" sz="1600" dirty="0" smtClean="0"/>
                        <a:t>(with </a:t>
                      </a:r>
                      <a:r>
                        <a:rPr lang="en-US" sz="1600" dirty="0" err="1" smtClean="0"/>
                        <a:t>bg</a:t>
                      </a:r>
                      <a:r>
                        <a:rPr lang="en-US" sz="1600" dirty="0" smtClean="0"/>
                        <a:t>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6.3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1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404</Words>
  <Application>Microsoft Office PowerPoint</Application>
  <PresentationFormat>On-screen Show (4:3)</PresentationFormat>
  <Paragraphs>186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19F(g,a)15N Measurement at JLab Injector</vt:lpstr>
      <vt:lpstr>Outline</vt:lpstr>
      <vt:lpstr>Measuring 19F(g,a)15N at HIGS</vt:lpstr>
      <vt:lpstr>PowerPoint Presentation</vt:lpstr>
      <vt:lpstr>Geant4 Model</vt:lpstr>
      <vt:lpstr>Gamma Flux</vt:lpstr>
      <vt:lpstr>Expected Rate for C2F6 </vt:lpstr>
      <vt:lpstr>PowerPoint Presentation</vt:lpstr>
      <vt:lpstr>PowerPoint Presentation</vt:lpstr>
      <vt:lpstr>Energy Systematic Error</vt:lpstr>
      <vt:lpstr>Other Systematic Errors</vt:lpstr>
      <vt:lpstr>PowerPoint Presentation</vt:lpstr>
      <vt:lpstr>Remarks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613</cp:revision>
  <cp:lastPrinted>2014-09-10T20:13:57Z</cp:lastPrinted>
  <dcterms:created xsi:type="dcterms:W3CDTF">2014-03-14T18:04:44Z</dcterms:created>
  <dcterms:modified xsi:type="dcterms:W3CDTF">2016-03-07T14:30:13Z</dcterms:modified>
</cp:coreProperties>
</file>