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</p:sldMasterIdLst>
  <p:notesMasterIdLst>
    <p:notesMasterId r:id="rId28"/>
  </p:notesMasterIdLst>
  <p:sldIdLst>
    <p:sldId id="309" r:id="rId2"/>
    <p:sldId id="342" r:id="rId3"/>
    <p:sldId id="308" r:id="rId4"/>
    <p:sldId id="343" r:id="rId5"/>
    <p:sldId id="314" r:id="rId6"/>
    <p:sldId id="344" r:id="rId7"/>
    <p:sldId id="316" r:id="rId8"/>
    <p:sldId id="319" r:id="rId9"/>
    <p:sldId id="321" r:id="rId10"/>
    <p:sldId id="332" r:id="rId11"/>
    <p:sldId id="334" r:id="rId12"/>
    <p:sldId id="311" r:id="rId13"/>
    <p:sldId id="333" r:id="rId14"/>
    <p:sldId id="338" r:id="rId15"/>
    <p:sldId id="335" r:id="rId16"/>
    <p:sldId id="336" r:id="rId17"/>
    <p:sldId id="337" r:id="rId18"/>
    <p:sldId id="349" r:id="rId19"/>
    <p:sldId id="339" r:id="rId20"/>
    <p:sldId id="340" r:id="rId21"/>
    <p:sldId id="341" r:id="rId22"/>
    <p:sldId id="328" r:id="rId23"/>
    <p:sldId id="345" r:id="rId24"/>
    <p:sldId id="346" r:id="rId25"/>
    <p:sldId id="347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088"/>
    <a:srgbClr val="1C2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7808" autoAdjust="0"/>
    <p:restoredTop sz="96408" autoAdjust="0"/>
  </p:normalViewPr>
  <p:slideViewPr>
    <p:cSldViewPr snapToGrid="0" snapToObjects="1">
      <p:cViewPr varScale="1">
        <p:scale>
          <a:sx n="132" d="100"/>
          <a:sy n="132" d="100"/>
        </p:scale>
        <p:origin x="192" y="113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80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36FDAA3E-7062-4957-AB8E-AC797ABA7A45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A6F066A-EB37-4559-B600-57F8B4063D39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2018 JLAAC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63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0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9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36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36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53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44E1ED-5A60-48EF-9143-F1296E836341}" type="datetime2">
              <a:rPr lang="en-US" smtClean="0"/>
              <a:t>Wednesday, February 20, 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8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61" r:id="rId11"/>
    <p:sldLayoutId id="2147483662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gi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5" Type="http://schemas.openxmlformats.org/officeDocument/2006/relationships/image" Target="../media/image20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205946"/>
            <a:ext cx="11107135" cy="917487"/>
          </a:xfrm>
        </p:spPr>
        <p:txBody>
          <a:bodyPr anchor="ctr" anchorCtr="0"/>
          <a:lstStyle/>
          <a:p>
            <a:pPr algn="ctr"/>
            <a:r>
              <a:rPr lang="en-US" sz="3600" dirty="0"/>
              <a:t>Polarized Positrons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722800" y="6128049"/>
            <a:ext cx="6826128" cy="671395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US-Japan Collaboration Meeting</a:t>
            </a:r>
          </a:p>
          <a:p>
            <a:pPr algn="ctr"/>
            <a:r>
              <a:rPr lang="en-US" sz="1800" dirty="0"/>
              <a:t>February 25,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36BEF5-807C-A94C-8FCD-E5BFAC596142}"/>
              </a:ext>
            </a:extLst>
          </p:cNvPr>
          <p:cNvSpPr txBox="1"/>
          <p:nvPr/>
        </p:nvSpPr>
        <p:spPr>
          <a:xfrm>
            <a:off x="4470400" y="1408809"/>
            <a:ext cx="772159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lectrons for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olarized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sitrons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Positrons at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Jefferson Lab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CEBAF</a:t>
            </a:r>
          </a:p>
          <a:p>
            <a:pPr marL="914400" lvl="1" indent="-457200">
              <a:buFont typeface="Wingdings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JLEIC</a:t>
            </a:r>
          </a:p>
          <a:p>
            <a:pPr lvl="1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Why not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PEPPo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ILC, CLIC,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LHeC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R&amp;D Topics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C5F660-D3DB-3A42-A297-DB0C4846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2" r="18805" b="252"/>
          <a:stretch/>
        </p:blipFill>
        <p:spPr>
          <a:xfrm>
            <a:off x="328881" y="1497709"/>
            <a:ext cx="3857095" cy="3236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3FA47E-6591-FB44-BCCD-DCE61E72B143}"/>
              </a:ext>
            </a:extLst>
          </p:cNvPr>
          <p:cNvSpPr/>
          <p:nvPr/>
        </p:nvSpPr>
        <p:spPr>
          <a:xfrm>
            <a:off x="2257428" y="5159899"/>
            <a:ext cx="7903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Joseph </a:t>
            </a:r>
            <a:r>
              <a:rPr lang="en-US" sz="2400" u="sng" dirty="0" err="1">
                <a:latin typeface="Arial" panose="020B0604020202020204" pitchFamily="34" charset="0"/>
                <a:cs typeface="Arial" panose="020B0604020202020204" pitchFamily="34" charset="0"/>
              </a:rPr>
              <a:t>Grames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Carlos Hernandez-Garcia, Matt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Center for Injectors and Sources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C8302-E82A-7844-9FCD-1E58952316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3" name="Image 2">
            <a:extLst>
              <a:ext uri="{FF2B5EF4-FFF2-40B4-BE49-F238E27FC236}">
                <a16:creationId xmlns:a16="http://schemas.microsoft.com/office/drawing/2014/main" id="{48BC620D-02A6-144A-B7BF-3C0934C47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562" y="877729"/>
            <a:ext cx="4309885" cy="3018818"/>
          </a:xfrm>
          <a:prstGeom prst="rect">
            <a:avLst/>
          </a:prstGeom>
        </p:spPr>
      </p:pic>
      <p:sp>
        <p:nvSpPr>
          <p:cNvPr id="193" name="Text Box 6">
            <a:extLst>
              <a:ext uri="{FF2B5EF4-FFF2-40B4-BE49-F238E27FC236}">
                <a16:creationId xmlns:a16="http://schemas.microsoft.com/office/drawing/2014/main" id="{7261FAE3-1980-FE41-82EF-B105F54DE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68" y="877729"/>
            <a:ext cx="45623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D60093"/>
              </a:buClr>
              <a:defRPr/>
            </a:pPr>
            <a:r>
              <a:rPr lang="en-US" dirty="0">
                <a:cs typeface="+mn-cs"/>
              </a:rPr>
              <a:t> Positrons would be created at the CEBAF injector, using the </a:t>
            </a:r>
            <a:r>
              <a:rPr lang="en-US" b="1" dirty="0">
                <a:solidFill>
                  <a:srgbClr val="0000FF"/>
                </a:solidFill>
                <a:cs typeface="+mn-cs"/>
              </a:rPr>
              <a:t>123 MeV</a:t>
            </a:r>
            <a:r>
              <a:rPr lang="en-US" dirty="0">
                <a:cs typeface="+mn-cs"/>
              </a:rPr>
              <a:t> electron beam. </a:t>
            </a:r>
          </a:p>
        </p:txBody>
      </p:sp>
      <p:sp>
        <p:nvSpPr>
          <p:cNvPr id="194" name="ZoneTexte 5">
            <a:extLst>
              <a:ext uri="{FF2B5EF4-FFF2-40B4-BE49-F238E27FC236}">
                <a16:creationId xmlns:a16="http://schemas.microsoft.com/office/drawing/2014/main" id="{5E4CDDCA-8CB7-9E48-9FAE-F7A4A880224E}"/>
              </a:ext>
            </a:extLst>
          </p:cNvPr>
          <p:cNvSpPr txBox="1"/>
          <p:nvPr/>
        </p:nvSpPr>
        <p:spPr>
          <a:xfrm>
            <a:off x="411892" y="4442173"/>
            <a:ext cx="6502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FF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60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</a:t>
            </a:r>
            <a:r>
              <a:rPr lang="fr-FR" dirty="0" err="1"/>
              <a:t>FoM</a:t>
            </a:r>
            <a:r>
              <a:rPr lang="fr-FR" dirty="0"/>
              <a:t> (</a:t>
            </a:r>
            <a:r>
              <a:rPr lang="fr-FR" b="1" u="sng" dirty="0"/>
              <a:t>60%</a:t>
            </a:r>
            <a:r>
              <a:rPr lang="fr-FR" u="sng" dirty="0"/>
              <a:t>, </a:t>
            </a:r>
            <a:r>
              <a:rPr lang="fr-FR" b="1" u="sng" dirty="0"/>
              <a:t>100 </a:t>
            </a:r>
            <a:r>
              <a:rPr lang="fr-FR" b="1" u="sng" dirty="0" err="1"/>
              <a:t>nA</a:t>
            </a:r>
            <a:r>
              <a:rPr lang="fr-FR" dirty="0"/>
              <a:t>).</a:t>
            </a:r>
          </a:p>
          <a:p>
            <a:pPr algn="ctr">
              <a:buClr>
                <a:srgbClr val="0000FF"/>
              </a:buClr>
            </a:pPr>
            <a:endParaRPr lang="fr-FR" dirty="0"/>
          </a:p>
          <a:p>
            <a:pPr algn="ctr">
              <a:buClr>
                <a:srgbClr val="FF0000"/>
              </a:buClr>
            </a:pPr>
            <a:r>
              <a:rPr lang="fr-FR" dirty="0" err="1"/>
              <a:t>Selecting</a:t>
            </a:r>
            <a:r>
              <a:rPr lang="fr-FR" dirty="0"/>
              <a:t> </a:t>
            </a:r>
            <a:r>
              <a:rPr lang="fr-FR" b="1" u="sng" dirty="0"/>
              <a:t>6 MeV</a:t>
            </a:r>
            <a:r>
              <a:rPr lang="fr-FR" b="1" dirty="0"/>
              <a:t> </a:t>
            </a:r>
            <a:r>
              <a:rPr lang="fr-FR" dirty="0"/>
              <a:t>positrons </a:t>
            </a:r>
            <a:r>
              <a:rPr lang="fr-FR" dirty="0" err="1"/>
              <a:t>maximizes</a:t>
            </a:r>
            <a:r>
              <a:rPr lang="fr-FR" dirty="0"/>
              <a:t> the flux (</a:t>
            </a:r>
            <a:r>
              <a:rPr lang="fr-FR" u="sng" dirty="0"/>
              <a:t>&gt; </a:t>
            </a:r>
            <a:r>
              <a:rPr lang="fr-FR" b="1" u="sng" dirty="0"/>
              <a:t>1 </a:t>
            </a:r>
            <a:r>
              <a:rPr lang="fr-FR" b="1" u="sng" dirty="0">
                <a:latin typeface="Symbol" pitchFamily="2" charset="2"/>
              </a:rPr>
              <a:t>m</a:t>
            </a:r>
            <a:r>
              <a:rPr lang="fr-FR" b="1" u="sng" dirty="0"/>
              <a:t>A</a:t>
            </a:r>
            <a:r>
              <a:rPr lang="fr-FR" dirty="0"/>
              <a:t>).</a:t>
            </a:r>
          </a:p>
        </p:txBody>
      </p:sp>
      <p:pic>
        <p:nvPicPr>
          <p:cNvPr id="286" name="Picture 285">
            <a:extLst>
              <a:ext uri="{FF2B5EF4-FFF2-40B4-BE49-F238E27FC236}">
                <a16:creationId xmlns:a16="http://schemas.microsoft.com/office/drawing/2014/main" id="{259759A6-E78C-1742-AC97-E1C8F7F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68" y="1673760"/>
            <a:ext cx="7243634" cy="2489200"/>
          </a:xfrm>
          <a:prstGeom prst="rect">
            <a:avLst/>
          </a:prstGeom>
        </p:spPr>
      </p:pic>
      <p:pic>
        <p:nvPicPr>
          <p:cNvPr id="287" name="Image 4">
            <a:extLst>
              <a:ext uri="{FF2B5EF4-FFF2-40B4-BE49-F238E27FC236}">
                <a16:creationId xmlns:a16="http://schemas.microsoft.com/office/drawing/2014/main" id="{4631A13F-70CB-5B44-AFB2-99064DD90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904" y="3925965"/>
            <a:ext cx="4150544" cy="2932035"/>
          </a:xfrm>
          <a:prstGeom prst="rect">
            <a:avLst/>
          </a:prstGeom>
        </p:spPr>
      </p:pic>
      <p:sp>
        <p:nvSpPr>
          <p:cNvPr id="288" name="Title 1">
            <a:extLst>
              <a:ext uri="{FF2B5EF4-FFF2-40B4-BE49-F238E27FC236}">
                <a16:creationId xmlns:a16="http://schemas.microsoft.com/office/drawing/2014/main" id="{8E710D46-9541-B24F-8C87-2E8F9FF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12 GeV CEBAF: Low Energy (123 MeV) with High Current + Modest Bunch Charge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1A45E1-D573-A04B-8932-B8DE971721FD}"/>
              </a:ext>
            </a:extLst>
          </p:cNvPr>
          <p:cNvSpPr txBox="1"/>
          <p:nvPr/>
        </p:nvSpPr>
        <p:spPr>
          <a:xfrm>
            <a:off x="1745315" y="5562476"/>
            <a:ext cx="4419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Positron source should have tunability</a:t>
            </a:r>
          </a:p>
          <a:p>
            <a:pPr algn="ctr"/>
            <a:r>
              <a:rPr lang="en-US" sz="2000" dirty="0"/>
              <a:t>to optimize for Intensity or Polarization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36760D-97BF-E94A-A5BD-443C11C101FA}"/>
              </a:ext>
            </a:extLst>
          </p:cNvPr>
          <p:cNvSpPr txBox="1"/>
          <p:nvPr/>
        </p:nvSpPr>
        <p:spPr>
          <a:xfrm rot="16200000">
            <a:off x="7597558" y="5047175"/>
            <a:ext cx="3369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err="1"/>
              <a:t>Sz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000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E48D37-64B9-5840-910F-81537E72EE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329789" y="6469127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19E61B-14B9-384A-ACAB-83930C03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CEBAF: High Energy (11 GeV) with Low Current + Low Bunch Charge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4E6DB-815D-9640-9A46-BA6D45CA1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04" y="855593"/>
            <a:ext cx="6396817" cy="269688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F5D9229-7A2D-5543-A6BD-4DFF92172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52878"/>
            <a:ext cx="3426047" cy="239552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48D4F01-4CF7-2348-84F1-3082569CF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788" y="3659159"/>
            <a:ext cx="4451534" cy="319884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77E12-3E97-884D-8C5A-CB20148BE523}"/>
              </a:ext>
            </a:extLst>
          </p:cNvPr>
          <p:cNvGrpSpPr/>
          <p:nvPr/>
        </p:nvGrpSpPr>
        <p:grpSpPr>
          <a:xfrm>
            <a:off x="7329789" y="844764"/>
            <a:ext cx="4451533" cy="3103386"/>
            <a:chOff x="781050" y="981096"/>
            <a:chExt cx="7581900" cy="5448300"/>
          </a:xfrm>
        </p:grpSpPr>
        <p:pic>
          <p:nvPicPr>
            <p:cNvPr id="39" name="Image 6" descr="energy.gif">
              <a:extLst>
                <a:ext uri="{FF2B5EF4-FFF2-40B4-BE49-F238E27FC236}">
                  <a16:creationId xmlns:a16="http://schemas.microsoft.com/office/drawing/2014/main" id="{7B4AED9F-8873-5643-B2F7-5C99726D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050" y="981096"/>
              <a:ext cx="7581900" cy="5448300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38ED8F4-FE9C-3D49-B190-F3763BFFCEFE}"/>
                </a:ext>
              </a:extLst>
            </p:cNvPr>
            <p:cNvSpPr/>
            <p:nvPr/>
          </p:nvSpPr>
          <p:spPr>
            <a:xfrm>
              <a:off x="5986692" y="1000108"/>
              <a:ext cx="1071570" cy="3571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F596D56-6363-D843-85A3-65854A171110}"/>
                </a:ext>
              </a:extLst>
            </p:cNvPr>
            <p:cNvSpPr/>
            <p:nvPr/>
          </p:nvSpPr>
          <p:spPr>
            <a:xfrm>
              <a:off x="6125024" y="2986304"/>
              <a:ext cx="1218990" cy="21431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8017B14-07C3-3547-9204-7F6645821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884" y="3802144"/>
            <a:ext cx="3345865" cy="2415524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CC6FFC7-9093-0A49-A456-6A8BBBD18EAD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52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951A2-D882-444C-8A12-D3D14F4C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Positrons at the Jefferson Lab Electron Ion Collider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B6DE45-6DC1-6744-B162-8386BCDFB6A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5BD0B5-661C-2448-B1DD-57B566C6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66" y="4311592"/>
            <a:ext cx="5644642" cy="21405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443ED4-50D9-6449-A5A2-0AC39BDCD053}"/>
              </a:ext>
            </a:extLst>
          </p:cNvPr>
          <p:cNvSpPr/>
          <p:nvPr/>
        </p:nvSpPr>
        <p:spPr>
          <a:xfrm>
            <a:off x="7622864" y="900759"/>
            <a:ext cx="37418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C00FF"/>
              </a:buClr>
            </a:pP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A </a:t>
            </a:r>
            <a:r>
              <a:rPr lang="en-US" sz="1800" b="1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polarized positron injector</a:t>
            </a:r>
            <a:r>
              <a:rPr lang="en-US" sz="1800" b="1" dirty="0">
                <a:latin typeface="Avenir Roman" panose="02000503020000020003" pitchFamily="2" charset="0"/>
                <a:cs typeface="Arial" charset="0"/>
              </a:rPr>
              <a:t> </a:t>
            </a:r>
            <a:r>
              <a:rPr lang="en-US" sz="1800" dirty="0">
                <a:latin typeface="Avenir Roman" panose="02000503020000020003" pitchFamily="2" charset="0"/>
                <a:cs typeface="Arial" charset="0"/>
              </a:rPr>
              <a:t>suitable for the Jefferson Lab Electron Ion Collider (JLEIC) has also been considered.</a:t>
            </a:r>
          </a:p>
          <a:p>
            <a:pPr algn="just">
              <a:buClr>
                <a:srgbClr val="CC00FF"/>
              </a:buClr>
              <a:buFont typeface="Wingdings" charset="0"/>
              <a:buChar char="Ø"/>
            </a:pPr>
            <a:endParaRPr lang="en-US" sz="2000" dirty="0">
              <a:latin typeface="Arial" charset="0"/>
              <a:cs typeface="Arial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Lucida Calligraphy" charset="0"/>
                <a:cs typeface="Lucida Calligraphy" charset="0"/>
              </a:rPr>
              <a:t>L 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≥10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33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cm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-2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s</a:t>
            </a:r>
            <a:r>
              <a:rPr lang="en-US" sz="2000" b="1" baseline="30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-1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≥40%</a:t>
            </a: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ave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10 </a:t>
            </a:r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nA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Comic Sans MS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10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r>
              <a:rPr lang="en-US" sz="2000" b="1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I</a:t>
            </a:r>
            <a:r>
              <a:rPr lang="en-US" sz="2000" b="1" baseline="-25000" dirty="0" err="1">
                <a:solidFill>
                  <a:srgbClr val="FF0000"/>
                </a:solidFill>
                <a:latin typeface="Comic Sans MS" charset="0"/>
                <a:cs typeface="Comic Sans MS" charset="0"/>
              </a:rPr>
              <a:t>peak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 &gt; 4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  <a:cs typeface="Comic Sans MS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(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~10</a:t>
            </a:r>
            <a:r>
              <a:rPr lang="en-US" sz="2000" b="1" baseline="30000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13</a:t>
            </a:r>
            <a:r>
              <a:rPr lang="en-US" sz="2000" b="1" dirty="0">
                <a:solidFill>
                  <a:srgbClr val="FF0000"/>
                </a:solidFill>
                <a:latin typeface="Comic Sans MS" panose="030F0902030302020204" pitchFamily="66" charset="0"/>
                <a:cs typeface="Arial"/>
              </a:rPr>
              <a:t> e+/s)</a:t>
            </a:r>
            <a:endParaRPr lang="en-US" sz="2000" b="1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  <a:p>
            <a:pPr algn="ctr"/>
            <a:endParaRPr lang="en-US" sz="2000" dirty="0">
              <a:solidFill>
                <a:srgbClr val="FF0000"/>
              </a:solidFill>
              <a:latin typeface="Comic Sans MS" charset="0"/>
              <a:cs typeface="Comic Sans MS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61C86E-744C-0142-9769-DDCE4E12CBA3}"/>
              </a:ext>
            </a:extLst>
          </p:cNvPr>
          <p:cNvGrpSpPr/>
          <p:nvPr/>
        </p:nvGrpSpPr>
        <p:grpSpPr>
          <a:xfrm>
            <a:off x="84388" y="900759"/>
            <a:ext cx="7013098" cy="3238103"/>
            <a:chOff x="3946525" y="990600"/>
            <a:chExt cx="5121275" cy="2684463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BAD7187C-3028-6645-B59A-5C63ADE6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525" y="990600"/>
              <a:ext cx="5121275" cy="268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063B6A-2D0B-F24E-AB7A-72485F9D22B1}"/>
                </a:ext>
              </a:extLst>
            </p:cNvPr>
            <p:cNvGrpSpPr/>
            <p:nvPr/>
          </p:nvGrpSpPr>
          <p:grpSpPr>
            <a:xfrm rot="1224044">
              <a:off x="3978028" y="1974943"/>
              <a:ext cx="1075366" cy="743896"/>
              <a:chOff x="3839029" y="2041349"/>
              <a:chExt cx="1357621" cy="834188"/>
            </a:xfrm>
          </p:grpSpPr>
          <p:sp>
            <p:nvSpPr>
              <p:cNvPr id="11" name="Striped Right Arrow 10">
                <a:extLst>
                  <a:ext uri="{FF2B5EF4-FFF2-40B4-BE49-F238E27FC236}">
                    <a16:creationId xmlns:a16="http://schemas.microsoft.com/office/drawing/2014/main" id="{64718C36-0FBC-C943-8B64-9E8CF21D957D}"/>
                  </a:ext>
                </a:extLst>
              </p:cNvPr>
              <p:cNvSpPr/>
              <p:nvPr/>
            </p:nvSpPr>
            <p:spPr bwMode="auto">
              <a:xfrm>
                <a:off x="3839029" y="2041349"/>
                <a:ext cx="1357621" cy="834188"/>
              </a:xfrm>
              <a:prstGeom prst="stripedRightArrow">
                <a:avLst>
                  <a:gd name="adj1" fmla="val 47326"/>
                  <a:gd name="adj2" fmla="val 50000"/>
                </a:avLst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u="none" strike="noStrike" cap="none" normalizeH="0" baseline="3000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/>
                  <a:cs typeface="Arial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A40092D-ADA6-C547-A09C-3B95A28F2129}"/>
                  </a:ext>
                </a:extLst>
              </p:cNvPr>
              <p:cNvSpPr/>
              <p:nvPr/>
            </p:nvSpPr>
            <p:spPr>
              <a:xfrm>
                <a:off x="4324285" y="2314117"/>
                <a:ext cx="495427" cy="3719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latin typeface="Arial"/>
                    <a:cs typeface="Arial"/>
                  </a:rPr>
                  <a:t>e</a:t>
                </a:r>
                <a:r>
                  <a:rPr lang="en-US" sz="1600" baseline="30000" dirty="0">
                    <a:solidFill>
                      <a:srgbClr val="FF0000"/>
                    </a:solidFill>
                    <a:latin typeface="Arial"/>
                    <a:cs typeface="Arial"/>
                  </a:rPr>
                  <a:t>+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E0F1CAE-B1EA-7740-88A5-FBADEEF29A16}"/>
                  </a:ext>
                </a:extLst>
              </p:cNvPr>
              <p:cNvCxnSpPr/>
              <p:nvPr/>
            </p:nvCxnSpPr>
            <p:spPr bwMode="auto">
              <a:xfrm>
                <a:off x="4464616" y="2375167"/>
                <a:ext cx="21166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13EA0D3-EE7D-C44A-84C0-24E064195047}"/>
              </a:ext>
            </a:extLst>
          </p:cNvPr>
          <p:cNvSpPr/>
          <p:nvPr/>
        </p:nvSpPr>
        <p:spPr>
          <a:xfrm>
            <a:off x="6767164" y="4441800"/>
            <a:ext cx="31693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Roman" panose="02000503020000020003" pitchFamily="2" charset="0"/>
                <a:cs typeface="Arial" charset="0"/>
              </a:rPr>
              <a:t>Challenge is accumulating </a:t>
            </a:r>
            <a:r>
              <a:rPr lang="en-US" dirty="0">
                <a:solidFill>
                  <a:srgbClr val="FF0000"/>
                </a:solidFill>
                <a:latin typeface="Avenir Roman" panose="02000503020000020003" pitchFamily="2" charset="0"/>
                <a:cs typeface="Arial" charset="0"/>
              </a:rPr>
              <a:t>positron bunch charge </a:t>
            </a:r>
            <a:r>
              <a:rPr lang="en-US" dirty="0">
                <a:latin typeface="Avenir Roman" panose="02000503020000020003" pitchFamily="2" charset="0"/>
                <a:cs typeface="Arial" charset="0"/>
              </a:rPr>
              <a:t>with JLEIC bunch pattern</a:t>
            </a:r>
            <a:r>
              <a:rPr lang="en-US" dirty="0">
                <a:solidFill>
                  <a:srgbClr val="1C28FF"/>
                </a:solidFill>
                <a:latin typeface="Avenir Roman" panose="02000503020000020003" pitchFamily="2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255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1D9DA8-EBE4-8C47-83DA-DE052838E98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977BB8-2A69-A441-AA0E-ED24A270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JLEIC: Low Energy (50 MeV) with Low Current + High Bunch Charge</a:t>
            </a: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EEE1BFF7-B70A-8F4A-8507-4EF91A1070DF}"/>
              </a:ext>
            </a:extLst>
          </p:cNvPr>
          <p:cNvGrpSpPr>
            <a:grpSpLocks/>
          </p:cNvGrpSpPr>
          <p:nvPr/>
        </p:nvGrpSpPr>
        <p:grpSpPr bwMode="auto">
          <a:xfrm>
            <a:off x="161769" y="1349624"/>
            <a:ext cx="8611284" cy="2071354"/>
            <a:chOff x="169227" y="850540"/>
            <a:chExt cx="8612005" cy="2071410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E021F008-7970-F04F-880D-B0EA15484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023" y="2282127"/>
              <a:ext cx="1353234" cy="532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200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8 </a:t>
              </a:r>
              <a:r>
                <a:rPr lang="en-US" sz="1000" b="1" dirty="0" err="1">
                  <a:latin typeface="Arial"/>
                  <a:cs typeface="Arial"/>
                </a:rPr>
                <a:t>pC</a:t>
              </a:r>
              <a:r>
                <a:rPr lang="en-US" sz="1000" b="1" dirty="0">
                  <a:latin typeface="Arial"/>
                  <a:cs typeface="Arial"/>
                </a:rPr>
                <a:t> @ 748.5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(DF=100%)</a:t>
              </a:r>
            </a:p>
          </p:txBody>
        </p:sp>
        <p:sp>
          <p:nvSpPr>
            <p:cNvPr id="11" name="AutoShape 44">
              <a:extLst>
                <a:ext uri="{FF2B5EF4-FFF2-40B4-BE49-F238E27FC236}">
                  <a16:creationId xmlns:a16="http://schemas.microsoft.com/office/drawing/2014/main" id="{B14C99E0-F5BF-DA4E-86D9-C147911CA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656" y="2030086"/>
              <a:ext cx="2143306" cy="104778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622D0002-68DF-7443-A42A-0E7444DC73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415" y="2286327"/>
              <a:ext cx="213304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bunches @ 748.5 MHz</a:t>
              </a:r>
            </a:p>
          </p:txBody>
        </p:sp>
        <p:sp>
          <p:nvSpPr>
            <p:cNvPr id="13" name="Text Box 6">
              <a:extLst>
                <a:ext uri="{FF2B5EF4-FFF2-40B4-BE49-F238E27FC236}">
                  <a16:creationId xmlns:a16="http://schemas.microsoft.com/office/drawing/2014/main" id="{65BED7C9-5AED-184B-B3DE-B840D778A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1935" y="999773"/>
              <a:ext cx="1989305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Accumulator Ring (36m)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500-turn 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phase-space painting</a:t>
              </a:r>
            </a:p>
          </p:txBody>
        </p:sp>
        <p:sp>
          <p:nvSpPr>
            <p:cNvPr id="14" name="AutoShape 47">
              <a:extLst>
                <a:ext uri="{FF2B5EF4-FFF2-40B4-BE49-F238E27FC236}">
                  <a16:creationId xmlns:a16="http://schemas.microsoft.com/office/drawing/2014/main" id="{FEB5F6AE-2D97-264F-AA68-E905E178B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8978" y="1764966"/>
              <a:ext cx="119073" cy="609618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5" name="Text Box 6">
              <a:extLst>
                <a:ext uri="{FF2B5EF4-FFF2-40B4-BE49-F238E27FC236}">
                  <a16:creationId xmlns:a16="http://schemas.microsoft.com/office/drawing/2014/main" id="{90F24DBB-0686-CA45-95DA-F7AD38BBAA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3533" y="1339515"/>
              <a:ext cx="89313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Bunch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Management</a:t>
              </a:r>
            </a:p>
          </p:txBody>
        </p:sp>
        <p:sp>
          <p:nvSpPr>
            <p:cNvPr id="16" name="Text Box 6">
              <a:extLst>
                <a:ext uri="{FF2B5EF4-FFF2-40B4-BE49-F238E27FC236}">
                  <a16:creationId xmlns:a16="http://schemas.microsoft.com/office/drawing/2014/main" id="{2935B349-4C97-0A42-ACD7-8BD7DF158B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146" y="2422210"/>
              <a:ext cx="1281094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4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</p:txBody>
        </p:sp>
        <p:sp>
          <p:nvSpPr>
            <p:cNvPr id="17" name="AutoShape 56">
              <a:extLst>
                <a:ext uri="{FF2B5EF4-FFF2-40B4-BE49-F238E27FC236}">
                  <a16:creationId xmlns:a16="http://schemas.microsoft.com/office/drawing/2014/main" id="{6E9CC87F-38FF-C14B-B475-20EECB80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1436" y="1874507"/>
              <a:ext cx="1309798" cy="381011"/>
            </a:xfrm>
            <a:prstGeom prst="diamond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8" name="AutoShape 57">
              <a:extLst>
                <a:ext uri="{FF2B5EF4-FFF2-40B4-BE49-F238E27FC236}">
                  <a16:creationId xmlns:a16="http://schemas.microsoft.com/office/drawing/2014/main" id="{43E33582-6A2D-DC48-8FF2-7CBCBB711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4737" y="1525247"/>
              <a:ext cx="123835" cy="1123982"/>
            </a:xfrm>
            <a:prstGeom prst="diamond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19" name="Rectangle 48">
              <a:extLst>
                <a:ext uri="{FF2B5EF4-FFF2-40B4-BE49-F238E27FC236}">
                  <a16:creationId xmlns:a16="http://schemas.microsoft.com/office/drawing/2014/main" id="{44D60EC3-AB02-354C-8EC0-CC904F3E2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9517" y="1687177"/>
              <a:ext cx="152413" cy="76360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413F3011-9658-8A44-B502-C85BD8D81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7991" y="850540"/>
              <a:ext cx="2468770" cy="517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Positron Conversion/Collection Efficiency ~ 5 x 10</a:t>
              </a:r>
              <a:r>
                <a:rPr lang="en-US" sz="1000" b="1" baseline="30000" dirty="0">
                  <a:latin typeface="Arial"/>
                  <a:cs typeface="Arial"/>
                </a:rPr>
                <a:t>-4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60% in polarization</a:t>
              </a:r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D7FD51F1-2790-024B-9F90-2C2893AA9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47841" y="2358706"/>
              <a:ext cx="1433391" cy="563244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lg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25 MeV Polarized e</a:t>
              </a:r>
              <a:r>
                <a:rPr lang="en-US" sz="1100" b="1" baseline="30000" dirty="0">
                  <a:solidFill>
                    <a:srgbClr val="FF0000"/>
                  </a:solidFill>
                  <a:latin typeface="Arial"/>
                  <a:cs typeface="Arial"/>
                </a:rPr>
                <a:t>+</a:t>
              </a:r>
              <a:endParaRPr lang="en-US" sz="1100" b="1" dirty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0.2 </a:t>
              </a:r>
              <a:r>
                <a:rPr lang="en-US" sz="1100" b="1" dirty="0" err="1">
                  <a:solidFill>
                    <a:srgbClr val="FF0000"/>
                  </a:solidFill>
                  <a:latin typeface="Arial"/>
                  <a:cs typeface="Arial"/>
                </a:rPr>
                <a:t>pC</a:t>
              </a: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100" b="1" dirty="0">
                  <a:solidFill>
                    <a:srgbClr val="FF0000"/>
                  </a:solidFill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22" name="Text Box 6">
              <a:extLst>
                <a:ext uri="{FF2B5EF4-FFF2-40B4-BE49-F238E27FC236}">
                  <a16:creationId xmlns:a16="http://schemas.microsoft.com/office/drawing/2014/main" id="{E903930F-B8F4-A84A-8705-68EBD49AA5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9588" y="1934842"/>
              <a:ext cx="771590" cy="225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to CEBAF</a:t>
              </a:r>
            </a:p>
          </p:txBody>
        </p:sp>
        <p:sp>
          <p:nvSpPr>
            <p:cNvPr id="23" name="Rectangle 68">
              <a:extLst>
                <a:ext uri="{FF2B5EF4-FFF2-40B4-BE49-F238E27FC236}">
                  <a16:creationId xmlns:a16="http://schemas.microsoft.com/office/drawing/2014/main" id="{0AE47FA3-61E2-0B4A-8FBF-9D79BA465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78" y="2030086"/>
              <a:ext cx="320702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4" name="Rectangle 69">
              <a:extLst>
                <a:ext uri="{FF2B5EF4-FFF2-40B4-BE49-F238E27FC236}">
                  <a16:creationId xmlns:a16="http://schemas.microsoft.com/office/drawing/2014/main" id="{3D036BFF-5E42-D54F-BDBE-FB4A3176E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687" y="1949121"/>
              <a:ext cx="574723" cy="300047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5" name="Rectangle 70">
              <a:extLst>
                <a:ext uri="{FF2B5EF4-FFF2-40B4-BE49-F238E27FC236}">
                  <a16:creationId xmlns:a16="http://schemas.microsoft.com/office/drawing/2014/main" id="{AB92667D-0F50-2641-9B56-9164C448F9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668" y="2023736"/>
              <a:ext cx="650930" cy="10477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22BE1C37-0C80-EB46-89DD-DB5C390BDD0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329791" y="2084063"/>
              <a:ext cx="3214959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non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b="1">
                <a:latin typeface="Arial"/>
                <a:cs typeface="Arial"/>
              </a:endParaRPr>
            </a:p>
          </p:txBody>
        </p:sp>
        <p:sp>
          <p:nvSpPr>
            <p:cNvPr id="27" name="Oval 38">
              <a:extLst>
                <a:ext uri="{FF2B5EF4-FFF2-40B4-BE49-F238E27FC236}">
                  <a16:creationId xmlns:a16="http://schemas.microsoft.com/office/drawing/2014/main" id="{724B7600-DC31-0B49-BC85-AA31B064B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9247" y="1613234"/>
              <a:ext cx="914400" cy="45561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28" name="Text Box 6">
              <a:extLst>
                <a:ext uri="{FF2B5EF4-FFF2-40B4-BE49-F238E27FC236}">
                  <a16:creationId xmlns:a16="http://schemas.microsoft.com/office/drawing/2014/main" id="{2DCC42AA-C059-5C4F-9057-D18FBC6897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0484" y="1674475"/>
              <a:ext cx="1103146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Harmonic kicker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Extraction</a:t>
              </a:r>
            </a:p>
          </p:txBody>
        </p:sp>
        <p:sp>
          <p:nvSpPr>
            <p:cNvPr id="29" name="Left Brace 1">
              <a:extLst>
                <a:ext uri="{FF2B5EF4-FFF2-40B4-BE49-F238E27FC236}">
                  <a16:creationId xmlns:a16="http://schemas.microsoft.com/office/drawing/2014/main" id="{471F9969-7703-E740-8E46-0CB0420D526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6546446" y="761999"/>
              <a:ext cx="228601" cy="1447800"/>
            </a:xfrm>
            <a:prstGeom prst="leftBrace">
              <a:avLst>
                <a:gd name="adj1" fmla="val 499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b="1"/>
            </a:p>
          </p:txBody>
        </p:sp>
        <p:sp>
          <p:nvSpPr>
            <p:cNvPr id="30" name="Text Box 6">
              <a:extLst>
                <a:ext uri="{FF2B5EF4-FFF2-40B4-BE49-F238E27FC236}">
                  <a16:creationId xmlns:a16="http://schemas.microsoft.com/office/drawing/2014/main" id="{EA2861F3-9CAF-D446-BFF6-24EC6BD6E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" y="1546285"/>
              <a:ext cx="1684480" cy="3631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Polarized Electron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50 MeV Injector</a:t>
              </a:r>
            </a:p>
          </p:txBody>
        </p:sp>
        <p:sp>
          <p:nvSpPr>
            <p:cNvPr id="31" name="Right Arrow 57">
              <a:extLst>
                <a:ext uri="{FF2B5EF4-FFF2-40B4-BE49-F238E27FC236}">
                  <a16:creationId xmlns:a16="http://schemas.microsoft.com/office/drawing/2014/main" id="{7B1E94BB-8B37-9044-AC76-3BDBFFE5E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2247" y="1951371"/>
              <a:ext cx="685800" cy="228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3200" b="1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F290A0F8-0DCD-6C4D-AA4C-6A79872F85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2384" y="960405"/>
              <a:ext cx="4019013" cy="1892474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" pitchFamily="2" charset="0"/>
              </a:endParaRPr>
            </a:p>
          </p:txBody>
        </p:sp>
      </p:grpSp>
      <p:grpSp>
        <p:nvGrpSpPr>
          <p:cNvPr id="34" name="Groupe 38">
            <a:extLst>
              <a:ext uri="{FF2B5EF4-FFF2-40B4-BE49-F238E27FC236}">
                <a16:creationId xmlns:a16="http://schemas.microsoft.com/office/drawing/2014/main" id="{9FEF6A8F-C158-2F4B-95E3-CD4320D93EED}"/>
              </a:ext>
            </a:extLst>
          </p:cNvPr>
          <p:cNvGrpSpPr/>
          <p:nvPr/>
        </p:nvGrpSpPr>
        <p:grpSpPr>
          <a:xfrm>
            <a:off x="6246135" y="1511789"/>
            <a:ext cx="5093372" cy="1255699"/>
            <a:chOff x="4897421" y="2779077"/>
            <a:chExt cx="5093372" cy="1255699"/>
          </a:xfrm>
        </p:grpSpPr>
        <p:sp>
          <p:nvSpPr>
            <p:cNvPr id="35" name="ZoneTexte 39">
              <a:extLst>
                <a:ext uri="{FF2B5EF4-FFF2-40B4-BE49-F238E27FC236}">
                  <a16:creationId xmlns:a16="http://schemas.microsoft.com/office/drawing/2014/main" id="{02A35B61-299A-EF40-AB1D-D00C8E557E40}"/>
                </a:ext>
              </a:extLst>
            </p:cNvPr>
            <p:cNvSpPr txBox="1"/>
            <p:nvPr/>
          </p:nvSpPr>
          <p:spPr>
            <a:xfrm>
              <a:off x="8112778" y="2779077"/>
              <a:ext cx="1878015" cy="861774"/>
            </a:xfrm>
            <a:prstGeom prst="rect">
              <a:avLst/>
            </a:prstGeom>
            <a:solidFill>
              <a:srgbClr val="FFF4FB"/>
            </a:solidFill>
            <a:ln w="317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00FF"/>
                  </a:solidFill>
                </a:rPr>
                <a:t>Power on </a:t>
              </a:r>
              <a:r>
                <a:rPr lang="fr-FR" sz="1600" dirty="0" err="1">
                  <a:solidFill>
                    <a:srgbClr val="0000FF"/>
                  </a:solidFill>
                </a:rPr>
                <a:t>target</a:t>
              </a:r>
              <a:endParaRPr lang="fr-FR" sz="1600" dirty="0">
                <a:solidFill>
                  <a:srgbClr val="0000FF"/>
                </a:solidFill>
              </a:endParaRPr>
            </a:p>
            <a:p>
              <a:pPr algn="ctr"/>
              <a:r>
                <a:rPr lang="fr-FR" sz="1600" dirty="0"/>
                <a:t>3.4 MW </a:t>
              </a:r>
              <a:r>
                <a:rPr lang="fr-FR" sz="1600" dirty="0" err="1"/>
                <a:t>peak</a:t>
              </a:r>
              <a:r>
                <a:rPr lang="fr-FR" sz="1600" dirty="0"/>
                <a:t> power</a:t>
              </a:r>
            </a:p>
            <a:p>
              <a:pPr algn="ctr"/>
              <a:r>
                <a:rPr lang="fr-FR" sz="1600" dirty="0"/>
                <a:t>0.6 kW </a:t>
              </a:r>
              <a:r>
                <a:rPr lang="fr-FR" sz="1600" dirty="0" err="1"/>
                <a:t>average</a:t>
              </a:r>
              <a:endParaRPr lang="fr-FR" sz="1600" dirty="0"/>
            </a:p>
          </p:txBody>
        </p:sp>
        <p:cxnSp>
          <p:nvCxnSpPr>
            <p:cNvPr id="36" name="Connecteur en arc 41">
              <a:extLst>
                <a:ext uri="{FF2B5EF4-FFF2-40B4-BE49-F238E27FC236}">
                  <a16:creationId xmlns:a16="http://schemas.microsoft.com/office/drawing/2014/main" id="{E8879057-119E-8048-B7DB-6E2C1CBCACA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897421" y="3197022"/>
              <a:ext cx="3203186" cy="35904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42">
              <a:extLst>
                <a:ext uri="{FF2B5EF4-FFF2-40B4-BE49-F238E27FC236}">
                  <a16:creationId xmlns:a16="http://schemas.microsoft.com/office/drawing/2014/main" id="{3467F814-8C9D-D547-99E8-81DF17297985}"/>
                </a:ext>
              </a:extLst>
            </p:cNvPr>
            <p:cNvSpPr/>
            <p:nvPr/>
          </p:nvSpPr>
          <p:spPr>
            <a:xfrm>
              <a:off x="6127600" y="3909543"/>
              <a:ext cx="212183" cy="125233"/>
            </a:xfrm>
            <a:prstGeom prst="ellipse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376585E-F424-4B44-9E74-0FEDFFCE6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781" y="3711290"/>
            <a:ext cx="8796591" cy="239666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3342404-30A4-6640-9541-8523B505BE74}"/>
              </a:ext>
            </a:extLst>
          </p:cNvPr>
          <p:cNvGrpSpPr/>
          <p:nvPr/>
        </p:nvGrpSpPr>
        <p:grpSpPr>
          <a:xfrm>
            <a:off x="323388" y="1397953"/>
            <a:ext cx="7315712" cy="4392035"/>
            <a:chOff x="323388" y="1397953"/>
            <a:chExt cx="7315712" cy="4392035"/>
          </a:xfrm>
        </p:grpSpPr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E71AFC56-6691-8D47-89C0-752C9E08DD2B}"/>
                </a:ext>
              </a:extLst>
            </p:cNvPr>
            <p:cNvSpPr/>
            <p:nvPr/>
          </p:nvSpPr>
          <p:spPr bwMode="auto">
            <a:xfrm>
              <a:off x="2225528" y="2060824"/>
              <a:ext cx="984250" cy="557214"/>
            </a:xfrm>
            <a:prstGeom prst="blockArc">
              <a:avLst>
                <a:gd name="adj1" fmla="val 9020828"/>
                <a:gd name="adj2" fmla="val 1289892"/>
                <a:gd name="adj3" fmla="val 10447"/>
              </a:avLst>
            </a:prstGeom>
            <a:solidFill>
              <a:srgbClr val="00B050"/>
            </a:solidFill>
            <a:ln w="9525" algn="ctr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>
                <a:defRPr/>
              </a:pPr>
              <a:endParaRPr lang="en-US" sz="10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5" name="Text Box 6">
              <a:extLst>
                <a:ext uri="{FF2B5EF4-FFF2-40B4-BE49-F238E27FC236}">
                  <a16:creationId xmlns:a16="http://schemas.microsoft.com/office/drawing/2014/main" id="{FDFFAB43-DB53-8F4C-A5F5-756D8AAF9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388" y="2809910"/>
              <a:ext cx="1353121" cy="53245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  <a:extLst/>
          </p:spPr>
          <p:txBody>
            <a:bodyPr wrap="none" lIns="54861" tIns="27431" rIns="54861" bIns="27431">
              <a:spAutoFit/>
            </a:bodyPr>
            <a:lstStyle>
              <a:lvl1pPr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444500" indent="-171450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2pPr>
              <a:lvl3pPr marL="685800" indent="-138113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3pPr>
              <a:lvl4pPr marL="958850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4pPr>
              <a:lvl5pPr marL="1233488" indent="-134938" defTabSz="547688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5pPr>
              <a:lvl6pPr marL="16906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6pPr>
              <a:lvl7pPr marL="21478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7pPr>
              <a:lvl8pPr marL="26050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8pPr>
              <a:lvl9pPr marL="3062288" indent="-134938" defTabSz="547688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1100" b="1" dirty="0">
                  <a:latin typeface="Arial"/>
                  <a:cs typeface="Arial"/>
                </a:rPr>
                <a:t> </a:t>
              </a:r>
              <a:r>
                <a:rPr lang="en-US" sz="1000" b="1" dirty="0">
                  <a:latin typeface="Arial"/>
                  <a:cs typeface="Arial"/>
                </a:rPr>
                <a:t>350 </a:t>
              </a:r>
              <a:r>
                <a:rPr lang="en-US" sz="1000" b="1" dirty="0" err="1">
                  <a:latin typeface="Arial"/>
                  <a:cs typeface="Arial"/>
                </a:rPr>
                <a:t>keV</a:t>
              </a:r>
              <a:r>
                <a:rPr lang="en-US" sz="1000" b="1" dirty="0">
                  <a:latin typeface="Arial"/>
                  <a:cs typeface="Arial"/>
                </a:rPr>
                <a:t> polarized e</a:t>
              </a:r>
              <a:r>
                <a:rPr lang="en-US" sz="1000" b="1" baseline="30000" dirty="0">
                  <a:latin typeface="Arial"/>
                  <a:cs typeface="Arial"/>
                </a:rPr>
                <a:t>-</a:t>
              </a:r>
              <a:endParaRPr lang="en-US" sz="1000" b="1" dirty="0">
                <a:latin typeface="Arial"/>
                <a:cs typeface="Arial"/>
              </a:endParaRP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 2 </a:t>
              </a:r>
              <a:r>
                <a:rPr lang="en-US" sz="1000" b="1" dirty="0" err="1">
                  <a:latin typeface="Arial"/>
                  <a:cs typeface="Arial"/>
                </a:rPr>
                <a:t>nC</a:t>
              </a:r>
              <a:r>
                <a:rPr lang="en-US" sz="1000" b="1" dirty="0">
                  <a:latin typeface="Arial"/>
                  <a:cs typeface="Arial"/>
                </a:rPr>
                <a:t> @ 17 MHz</a:t>
              </a:r>
            </a:p>
            <a:p>
              <a:pPr algn="ctr">
                <a:defRPr/>
              </a:pPr>
              <a:r>
                <a:rPr lang="en-US" sz="1000" b="1" dirty="0">
                  <a:latin typeface="Arial"/>
                  <a:cs typeface="Arial"/>
                </a:rPr>
                <a:t>(DF=0.26%)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ECFFAB2-ACC6-FF43-88B1-09A4423F4E90}"/>
                </a:ext>
              </a:extLst>
            </p:cNvPr>
            <p:cNvSpPr/>
            <p:nvPr/>
          </p:nvSpPr>
          <p:spPr>
            <a:xfrm>
              <a:off x="2325243" y="483595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CDC2D45-723E-B74A-BB35-855E63F8678B}"/>
                </a:ext>
              </a:extLst>
            </p:cNvPr>
            <p:cNvSpPr/>
            <p:nvPr/>
          </p:nvSpPr>
          <p:spPr>
            <a:xfrm>
              <a:off x="4142831" y="4835952"/>
              <a:ext cx="1600641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0A5504-FE9A-BC4D-8383-02A66E593964}"/>
                </a:ext>
              </a:extLst>
            </p:cNvPr>
            <p:cNvSpPr/>
            <p:nvPr/>
          </p:nvSpPr>
          <p:spPr>
            <a:xfrm>
              <a:off x="4142831" y="4368153"/>
              <a:ext cx="1673507" cy="4062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DDAA8B6-A889-1642-BF95-73B2BDCCD328}"/>
                </a:ext>
              </a:extLst>
            </p:cNvPr>
            <p:cNvSpPr/>
            <p:nvPr/>
          </p:nvSpPr>
          <p:spPr>
            <a:xfrm>
              <a:off x="1646086" y="1397953"/>
              <a:ext cx="4195260" cy="2150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A582AA-9680-254C-81FB-BFE9CD41E42C}"/>
                </a:ext>
              </a:extLst>
            </p:cNvPr>
            <p:cNvCxnSpPr/>
            <p:nvPr/>
          </p:nvCxnSpPr>
          <p:spPr>
            <a:xfrm>
              <a:off x="1646086" y="2583114"/>
              <a:ext cx="4195260" cy="0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67231C47-B5CD-EF40-B860-5CC82D2F5970}"/>
                </a:ext>
              </a:extLst>
            </p:cNvPr>
            <p:cNvSpPr/>
            <p:nvPr/>
          </p:nvSpPr>
          <p:spPr>
            <a:xfrm>
              <a:off x="2325243" y="4344814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22B5259-7C88-C04D-B474-38C80A6FD437}"/>
                </a:ext>
              </a:extLst>
            </p:cNvPr>
            <p:cNvSpPr/>
            <p:nvPr/>
          </p:nvSpPr>
          <p:spPr>
            <a:xfrm>
              <a:off x="2325243" y="5334342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0879CE9-58A1-8C4D-A534-46B1BABC3F7E}"/>
                </a:ext>
              </a:extLst>
            </p:cNvPr>
            <p:cNvSpPr/>
            <p:nvPr/>
          </p:nvSpPr>
          <p:spPr>
            <a:xfrm>
              <a:off x="4142831" y="5337502"/>
              <a:ext cx="1618246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3EFC971-7609-DF4F-BB4A-932CA27414C6}"/>
                </a:ext>
              </a:extLst>
            </p:cNvPr>
            <p:cNvSpPr/>
            <p:nvPr/>
          </p:nvSpPr>
          <p:spPr>
            <a:xfrm>
              <a:off x="5882537" y="4344533"/>
              <a:ext cx="1756563" cy="4524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>
                  <a:solidFill>
                    <a:schemeClr val="tx1"/>
                  </a:solidFill>
                  <a:latin typeface="Times" pitchFamily="2" charset="0"/>
                </a:rPr>
                <a:t>Polarized Electron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757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502E6-41B4-B54A-8CC2-B4A7DAEE4D2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6" name="Group 957">
            <a:extLst>
              <a:ext uri="{FF2B5EF4-FFF2-40B4-BE49-F238E27FC236}">
                <a16:creationId xmlns:a16="http://schemas.microsoft.com/office/drawing/2014/main" id="{463B6D29-21C7-5D41-AD00-79426C83A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08731"/>
              </p:ext>
            </p:extLst>
          </p:nvPr>
        </p:nvGraphicFramePr>
        <p:xfrm>
          <a:off x="96932" y="967613"/>
          <a:ext cx="11070964" cy="4846320"/>
        </p:xfrm>
        <a:graphic>
          <a:graphicData uri="http://schemas.openxmlformats.org/drawingml/2006/table">
            <a:tbl>
              <a:tblPr/>
              <a:tblGrid>
                <a:gridCol w="2232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23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00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40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07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91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61544">
                  <a:extLst>
                    <a:ext uri="{9D8B030D-6E8A-4147-A177-3AD203B41FA5}">
                      <a16:colId xmlns:a16="http://schemas.microsoft.com/office/drawing/2014/main" val="1585057842"/>
                    </a:ext>
                  </a:extLst>
                </a:gridCol>
                <a:gridCol w="993625">
                  <a:extLst>
                    <a:ext uri="{9D8B030D-6E8A-4147-A177-3AD203B41FA5}">
                      <a16:colId xmlns:a16="http://schemas.microsoft.com/office/drawing/2014/main" val="3865768923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Parameter \ Machine =&gt;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CEBAF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JLab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/FEL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Cornell ERL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CLIC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ILC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JLEIC(e+)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CEBAF (e+)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itchFamily="18" charset="0"/>
                        </a:rPr>
                        <a:t>Polarization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electrons/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CW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~ 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100 ps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 1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between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microbunches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61.6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0.77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71.4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0.5002 ns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337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1.33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Microbunch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rep rate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499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MHz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1300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1999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MHz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250 MHz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Width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156 ns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1.1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 repetition rate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Hz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0.4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133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77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0.96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Charge per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 nC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14420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from gun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 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Average current in macropulse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0.064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1.9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0.0144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0.034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Duty Factor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2.5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2.8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1.4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3x10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-3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2.6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1.2 x 10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current of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micropulse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kumimoji="0" lang="en-US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38.5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35.7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9.6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4.8 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0.8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3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Current density*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19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182 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</a:t>
                      </a: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A/cm</a:t>
                      </a:r>
                      <a:r>
                        <a:rPr kumimoji="0" lang="en-US" sz="12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1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Laser Spot Size*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0.05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0.3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0.5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0.10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" name="Left Brace 6">
            <a:extLst>
              <a:ext uri="{FF2B5EF4-FFF2-40B4-BE49-F238E27FC236}">
                <a16:creationId xmlns:a16="http://schemas.microsoft.com/office/drawing/2014/main" id="{41D031FE-77CA-5A4B-9245-7C5F918F4F46}"/>
              </a:ext>
            </a:extLst>
          </p:cNvPr>
          <p:cNvSpPr/>
          <p:nvPr/>
        </p:nvSpPr>
        <p:spPr bwMode="auto">
          <a:xfrm rot="16200000">
            <a:off x="3446223" y="4857542"/>
            <a:ext cx="200025" cy="2388394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ED609D-6D4C-8A47-9924-7F5C5348C2BF}"/>
              </a:ext>
            </a:extLst>
          </p:cNvPr>
          <p:cNvSpPr txBox="1"/>
          <p:nvPr/>
        </p:nvSpPr>
        <p:spPr>
          <a:xfrm>
            <a:off x="2675902" y="6106562"/>
            <a:ext cx="1473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Demonstrated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32CDDEFF-F0BA-EC45-9712-BB0E4B8CA41A}"/>
              </a:ext>
            </a:extLst>
          </p:cNvPr>
          <p:cNvSpPr/>
          <p:nvPr/>
        </p:nvSpPr>
        <p:spPr bwMode="auto">
          <a:xfrm rot="16200000">
            <a:off x="6914276" y="3901708"/>
            <a:ext cx="200026" cy="4300061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E1FF-1983-DE4F-AFBD-D4334A4800C6}"/>
              </a:ext>
            </a:extLst>
          </p:cNvPr>
          <p:cNvSpPr txBox="1"/>
          <p:nvPr/>
        </p:nvSpPr>
        <p:spPr>
          <a:xfrm>
            <a:off x="5325864" y="6112138"/>
            <a:ext cx="3454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Proposed (excuse outdated values)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7DE26-666B-D24D-8067-F2A2B3BCA3DD}"/>
              </a:ext>
            </a:extLst>
          </p:cNvPr>
          <p:cNvSpPr txBox="1"/>
          <p:nvPr/>
        </p:nvSpPr>
        <p:spPr>
          <a:xfrm>
            <a:off x="549433" y="5821005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Loose estimates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A5FC-7252-404B-A382-220B5D1C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GaAs Polarized Electron Source Parameters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014AB89D-DC9E-5F4F-9F77-38743DB7BDDA}"/>
              </a:ext>
            </a:extLst>
          </p:cNvPr>
          <p:cNvSpPr/>
          <p:nvPr/>
        </p:nvSpPr>
        <p:spPr bwMode="auto">
          <a:xfrm rot="16200000">
            <a:off x="10128008" y="5111861"/>
            <a:ext cx="200027" cy="1879753"/>
          </a:xfrm>
          <a:prstGeom prst="leftBrac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FADB8A-EE92-7447-BFDE-0C79AB84E451}"/>
              </a:ext>
            </a:extLst>
          </p:cNvPr>
          <p:cNvSpPr txBox="1"/>
          <p:nvPr/>
        </p:nvSpPr>
        <p:spPr>
          <a:xfrm>
            <a:off x="9320914" y="6098004"/>
            <a:ext cx="1725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Speculations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56687A-58DF-2E44-B64C-BB40814EA93B}"/>
              </a:ext>
            </a:extLst>
          </p:cNvPr>
          <p:cNvSpPr/>
          <p:nvPr/>
        </p:nvSpPr>
        <p:spPr>
          <a:xfrm>
            <a:off x="3200400" y="4978400"/>
            <a:ext cx="812800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1C4E4F-D6E7-6F43-A7BD-1552222A65E4}"/>
              </a:ext>
            </a:extLst>
          </p:cNvPr>
          <p:cNvSpPr/>
          <p:nvPr/>
        </p:nvSpPr>
        <p:spPr>
          <a:xfrm>
            <a:off x="8475344" y="4978400"/>
            <a:ext cx="1697355" cy="8253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C1FB7D-9E12-394A-AD7B-EA44294BBB73}"/>
              </a:ext>
            </a:extLst>
          </p:cNvPr>
          <p:cNvSpPr/>
          <p:nvPr/>
        </p:nvSpPr>
        <p:spPr>
          <a:xfrm>
            <a:off x="3200400" y="3352800"/>
            <a:ext cx="812800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BDDE8B-1079-764D-92DC-F23068427B86}"/>
              </a:ext>
            </a:extLst>
          </p:cNvPr>
          <p:cNvSpPr/>
          <p:nvPr/>
        </p:nvSpPr>
        <p:spPr>
          <a:xfrm>
            <a:off x="8475343" y="3352800"/>
            <a:ext cx="1697355" cy="55869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A0ECA6F-FDBA-284A-A704-BBE9B5070CE7}"/>
              </a:ext>
            </a:extLst>
          </p:cNvPr>
          <p:cNvSpPr/>
          <p:nvPr/>
        </p:nvSpPr>
        <p:spPr>
          <a:xfrm>
            <a:off x="3200400" y="2235098"/>
            <a:ext cx="812800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8C5D09-5FC1-5545-8884-D71CC68F3B31}"/>
              </a:ext>
            </a:extLst>
          </p:cNvPr>
          <p:cNvSpPr/>
          <p:nvPr/>
        </p:nvSpPr>
        <p:spPr>
          <a:xfrm>
            <a:off x="8475342" y="2248632"/>
            <a:ext cx="1697355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9E1A8FE-3C4B-5C45-BB28-5F5CD6F028DD}"/>
              </a:ext>
            </a:extLst>
          </p:cNvPr>
          <p:cNvSpPr/>
          <p:nvPr/>
        </p:nvSpPr>
        <p:spPr>
          <a:xfrm>
            <a:off x="96932" y="2248632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B3F9352-909C-DF4D-9136-9B39C14C01B8}"/>
              </a:ext>
            </a:extLst>
          </p:cNvPr>
          <p:cNvSpPr/>
          <p:nvPr/>
        </p:nvSpPr>
        <p:spPr>
          <a:xfrm>
            <a:off x="96932" y="4978996"/>
            <a:ext cx="2255106" cy="81493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538B2C-E5C7-2547-A787-C7BD74DC5E93}"/>
              </a:ext>
            </a:extLst>
          </p:cNvPr>
          <p:cNvSpPr/>
          <p:nvPr/>
        </p:nvSpPr>
        <p:spPr>
          <a:xfrm>
            <a:off x="96932" y="3341063"/>
            <a:ext cx="2255106" cy="57043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39EF0B-85F8-5F4B-9F42-EA25B78A1DB4}"/>
              </a:ext>
            </a:extLst>
          </p:cNvPr>
          <p:cNvSpPr/>
          <p:nvPr/>
        </p:nvSpPr>
        <p:spPr>
          <a:xfrm>
            <a:off x="8472236" y="977342"/>
            <a:ext cx="1697355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A0655DC-E925-AB43-AC21-B6AF82FBF9F0}"/>
              </a:ext>
            </a:extLst>
          </p:cNvPr>
          <p:cNvSpPr/>
          <p:nvPr/>
        </p:nvSpPr>
        <p:spPr>
          <a:xfrm>
            <a:off x="3200400" y="977342"/>
            <a:ext cx="812800" cy="473023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906AAF-2423-5D4E-A6FD-2EC19DE194B0}"/>
              </a:ext>
            </a:extLst>
          </p:cNvPr>
          <p:cNvSpPr/>
          <p:nvPr/>
        </p:nvSpPr>
        <p:spPr>
          <a:xfrm>
            <a:off x="96932" y="976561"/>
            <a:ext cx="2255106" cy="404872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85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18032-E74C-B148-B63C-215C9BB5FC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260392-74A9-5646-ABE8-DF6BC64A3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4B96FC-DE06-CE44-8FFB-AC3351A429E6}"/>
              </a:ext>
            </a:extLst>
          </p:cNvPr>
          <p:cNvGrpSpPr/>
          <p:nvPr/>
        </p:nvGrpSpPr>
        <p:grpSpPr>
          <a:xfrm>
            <a:off x="5694050" y="829628"/>
            <a:ext cx="6353299" cy="5612308"/>
            <a:chOff x="1332510" y="855028"/>
            <a:chExt cx="6353299" cy="56123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0BD977-7B81-AE4C-9194-B405E4AC3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49" r="7678"/>
            <a:stretch/>
          </p:blipFill>
          <p:spPr>
            <a:xfrm>
              <a:off x="1332510" y="855028"/>
              <a:ext cx="6353299" cy="561230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D46F82D-C99A-7B4B-A044-673915A8DA0E}"/>
                </a:ext>
              </a:extLst>
            </p:cNvPr>
            <p:cNvSpPr/>
            <p:nvPr/>
          </p:nvSpPr>
          <p:spPr>
            <a:xfrm>
              <a:off x="1864722" y="1122072"/>
              <a:ext cx="205378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4ECE51-A673-1846-B476-DADCBD40DFE8}"/>
                </a:ext>
              </a:extLst>
            </p:cNvPr>
            <p:cNvSpPr/>
            <p:nvPr/>
          </p:nvSpPr>
          <p:spPr>
            <a:xfrm>
              <a:off x="2244693" y="1140232"/>
              <a:ext cx="203200" cy="5041900"/>
            </a:xfrm>
            <a:prstGeom prst="rect">
              <a:avLst/>
            </a:prstGeom>
            <a:solidFill>
              <a:srgbClr val="FFFF00">
                <a:alpha val="43000"/>
              </a:srgb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61AABF-1A48-5949-90AA-7D7557FEB853}"/>
              </a:ext>
            </a:extLst>
          </p:cNvPr>
          <p:cNvSpPr txBox="1"/>
          <p:nvPr/>
        </p:nvSpPr>
        <p:spPr>
          <a:xfrm>
            <a:off x="94082" y="1096672"/>
            <a:ext cx="445073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for a 3 GeV spin polarized electron beam over range of target thickness (5mm – 16 mm)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Thicker targets improve yield of lowest energy positrons, and provide a degree of spin filtering.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Thinner targets conversely improve yield of highest energy positrons, and with less impact by spin filtering.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917758-1647-174B-9DF0-4179ED095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49637"/>
              </p:ext>
            </p:extLst>
          </p:nvPr>
        </p:nvGraphicFramePr>
        <p:xfrm>
          <a:off x="1406417" y="4637540"/>
          <a:ext cx="378627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055">
                  <a:extLst>
                    <a:ext uri="{9D8B030D-6E8A-4147-A177-3AD203B41FA5}">
                      <a16:colId xmlns:a16="http://schemas.microsoft.com/office/drawing/2014/main" val="102043372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E(e+)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B816F3E-AA5E-124B-83D7-FDDCB6E16C97}"/>
              </a:ext>
            </a:extLst>
          </p:cNvPr>
          <p:cNvSpPr txBox="1"/>
          <p:nvPr/>
        </p:nvSpPr>
        <p:spPr>
          <a:xfrm>
            <a:off x="10446" y="5054168"/>
            <a:ext cx="1301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E(e-)=3 GeV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488110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560DB-B4D2-B441-9C04-6AD3F896C13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C97B4-7A97-AA4D-BE98-38D477B25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5" r="8297"/>
          <a:stretch/>
        </p:blipFill>
        <p:spPr>
          <a:xfrm>
            <a:off x="5778500" y="791529"/>
            <a:ext cx="6406117" cy="566784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367760-5D74-B040-8FC9-17D934C6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532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4F8AB8-AD28-D648-A9A7-07390343ECA6}"/>
              </a:ext>
            </a:extLst>
          </p:cNvPr>
          <p:cNvSpPr/>
          <p:nvPr/>
        </p:nvSpPr>
        <p:spPr>
          <a:xfrm>
            <a:off x="6373138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CE93E0-1532-2C41-AB7B-C3318C2E52F1}"/>
              </a:ext>
            </a:extLst>
          </p:cNvPr>
          <p:cNvSpPr txBox="1"/>
          <p:nvPr/>
        </p:nvSpPr>
        <p:spPr>
          <a:xfrm>
            <a:off x="71899" y="941197"/>
            <a:ext cx="4675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lowered, for the same target thickness (16mm).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lower yield, expectedly, preferentially at low positron energy.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Lower electron beam energy results in high spin polarization at same positron energy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287BBF-8899-F449-81DE-C17059FCE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58150"/>
              </p:ext>
            </p:extLst>
          </p:nvPr>
        </p:nvGraphicFramePr>
        <p:xfrm>
          <a:off x="1788041" y="3934559"/>
          <a:ext cx="35036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0216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718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B6B96E-A5B3-D74C-BBB3-107C17E030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357897"/>
              </p:ext>
            </p:extLst>
          </p:nvPr>
        </p:nvGraphicFramePr>
        <p:xfrm>
          <a:off x="1783682" y="5248266"/>
          <a:ext cx="3508058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2C51E14-4AA6-DF40-B329-A64F53EB6598}"/>
              </a:ext>
            </a:extLst>
          </p:cNvPr>
          <p:cNvSpPr/>
          <p:nvPr/>
        </p:nvSpPr>
        <p:spPr>
          <a:xfrm>
            <a:off x="6752020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304287-AFAC-9A49-B5FA-DCA0D8B964EE}"/>
              </a:ext>
            </a:extLst>
          </p:cNvPr>
          <p:cNvSpPr txBox="1"/>
          <p:nvPr/>
        </p:nvSpPr>
        <p:spPr>
          <a:xfrm>
            <a:off x="77780" y="4355091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E(e+)=150 MeV</a:t>
            </a:r>
          </a:p>
          <a:p>
            <a:r>
              <a:rPr lang="en-US" dirty="0"/>
              <a:t>W=16mm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D763A-5166-F34A-90DA-3B805D6B9A0F}"/>
              </a:ext>
            </a:extLst>
          </p:cNvPr>
          <p:cNvSpPr txBox="1"/>
          <p:nvPr/>
        </p:nvSpPr>
        <p:spPr>
          <a:xfrm>
            <a:off x="106585" y="5552994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E(e+)=350 MeV</a:t>
            </a:r>
          </a:p>
          <a:p>
            <a:r>
              <a:rPr lang="en-US" dirty="0"/>
              <a:t>W=16mm</a:t>
            </a:r>
          </a:p>
        </p:txBody>
      </p:sp>
    </p:spTree>
    <p:extLst>
      <p:ext uri="{BB962C8B-B14F-4D97-AF65-F5344CB8AC3E}">
        <p14:creationId xmlns:p14="http://schemas.microsoft.com/office/powerpoint/2010/main" val="212187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CD92D-0610-6040-9D90-B8C8F4E8C7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AD5FD7-D936-9148-BAEB-64D8E8B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ILC : Spin Polarized Electron Driven Source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F39C0B-DF0C-E24E-9E08-5F6361E7A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6" r="8667"/>
          <a:stretch/>
        </p:blipFill>
        <p:spPr>
          <a:xfrm>
            <a:off x="5890389" y="825499"/>
            <a:ext cx="6306389" cy="561117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AA220D-41D1-F64E-85EC-04672A8A2481}"/>
              </a:ext>
            </a:extLst>
          </p:cNvPr>
          <p:cNvSpPr/>
          <p:nvPr/>
        </p:nvSpPr>
        <p:spPr>
          <a:xfrm>
            <a:off x="6481576" y="1086702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DA509E-0B8D-414A-BBC1-5F8B507C5C45}"/>
              </a:ext>
            </a:extLst>
          </p:cNvPr>
          <p:cNvSpPr/>
          <p:nvPr/>
        </p:nvSpPr>
        <p:spPr>
          <a:xfrm>
            <a:off x="6860458" y="1104503"/>
            <a:ext cx="205378" cy="5041900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EEEC2-44C7-0C49-8FFB-2BE908C65560}"/>
              </a:ext>
            </a:extLst>
          </p:cNvPr>
          <p:cNvSpPr txBox="1"/>
          <p:nvPr/>
        </p:nvSpPr>
        <p:spPr>
          <a:xfrm>
            <a:off x="71899" y="941197"/>
            <a:ext cx="49099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expected (</a:t>
            </a:r>
            <a:r>
              <a:rPr lang="en-US" u="sng" dirty="0"/>
              <a:t>w/o any cuts</a:t>
            </a:r>
            <a:r>
              <a:rPr lang="en-US" dirty="0"/>
              <a:t>) if the electron beam energy were 1 GeV, and target thickness reduced.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reduction in target thickness has the effect of increasing yield (at this lower electron beam energy).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 thickness has less impact when positron energy large fraction of electron energy.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D184290-4327-6045-AABB-C840152B8E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369899"/>
              </p:ext>
            </p:extLst>
          </p:nvPr>
        </p:nvGraphicFramePr>
        <p:xfrm>
          <a:off x="1495670" y="4073872"/>
          <a:ext cx="439261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84555">
                  <a:extLst>
                    <a:ext uri="{9D8B030D-6E8A-4147-A177-3AD203B41FA5}">
                      <a16:colId xmlns:a16="http://schemas.microsoft.com/office/drawing/2014/main" val="17746091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E92FF0-0FA0-B745-85A3-6AA9AB4D7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2138179"/>
              </p:ext>
            </p:extLst>
          </p:nvPr>
        </p:nvGraphicFramePr>
        <p:xfrm>
          <a:off x="1480838" y="5354816"/>
          <a:ext cx="4400593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480">
                  <a:extLst>
                    <a:ext uri="{9D8B030D-6E8A-4147-A177-3AD203B41FA5}">
                      <a16:colId xmlns:a16="http://schemas.microsoft.com/office/drawing/2014/main" val="3883469348"/>
                    </a:ext>
                  </a:extLst>
                </a:gridCol>
                <a:gridCol w="892535">
                  <a:extLst>
                    <a:ext uri="{9D8B030D-6E8A-4147-A177-3AD203B41FA5}">
                      <a16:colId xmlns:a16="http://schemas.microsoft.com/office/drawing/2014/main" val="2881463943"/>
                    </a:ext>
                  </a:extLst>
                </a:gridCol>
                <a:gridCol w="1333818">
                  <a:extLst>
                    <a:ext uri="{9D8B030D-6E8A-4147-A177-3AD203B41FA5}">
                      <a16:colId xmlns:a16="http://schemas.microsoft.com/office/drawing/2014/main" val="904433441"/>
                    </a:ext>
                  </a:extLst>
                </a:gridCol>
                <a:gridCol w="662305">
                  <a:extLst>
                    <a:ext uri="{9D8B030D-6E8A-4147-A177-3AD203B41FA5}">
                      <a16:colId xmlns:a16="http://schemas.microsoft.com/office/drawing/2014/main" val="2871394186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3573631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 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N(e+)/N(e-)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&lt;</a:t>
                      </a:r>
                      <a:r>
                        <a:rPr lang="en-US" dirty="0" err="1"/>
                        <a:t>Sz</a:t>
                      </a:r>
                      <a:r>
                        <a:rPr lang="en-US" dirty="0"/>
                        <a:t>&gt;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7883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644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GeV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335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F886987-F516-714D-9F73-DA7214E90200}"/>
              </a:ext>
            </a:extLst>
          </p:cNvPr>
          <p:cNvSpPr/>
          <p:nvPr/>
        </p:nvSpPr>
        <p:spPr>
          <a:xfrm>
            <a:off x="-94742" y="4601904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E(e+)=150 MeV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FA8BED-B5FA-3143-9758-5625EE86445B}"/>
              </a:ext>
            </a:extLst>
          </p:cNvPr>
          <p:cNvSpPr/>
          <p:nvPr/>
        </p:nvSpPr>
        <p:spPr>
          <a:xfrm>
            <a:off x="-94742" y="5892431"/>
            <a:ext cx="1632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E(e+)=350 MeV</a:t>
            </a:r>
          </a:p>
        </p:txBody>
      </p:sp>
    </p:spTree>
    <p:extLst>
      <p:ext uri="{BB962C8B-B14F-4D97-AF65-F5344CB8AC3E}">
        <p14:creationId xmlns:p14="http://schemas.microsoft.com/office/powerpoint/2010/main" val="429296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97A99-EB8A-C44F-83B1-0DE4C310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R&amp;D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A0682D-3BFA-F842-922A-FFB7F66C76BB}"/>
              </a:ext>
            </a:extLst>
          </p:cNvPr>
          <p:cNvSpPr txBox="1"/>
          <p:nvPr/>
        </p:nvSpPr>
        <p:spPr>
          <a:xfrm>
            <a:off x="103884" y="848896"/>
            <a:ext cx="117351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Option for High Energy Physics Colliders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Collaborating with KEK to evaluate the 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as applied to ILC design parameters.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Voltage Polarized Electron Source (&gt;400kV)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Extending the capability for reliably applying very high voltage w/o field emission or breakdown to a GaAs polarized source for high bunch charge (</a:t>
            </a:r>
            <a:r>
              <a:rPr lang="en-US" sz="2000" dirty="0" err="1">
                <a:latin typeface="Avenir Roman" panose="02000503020000020003" pitchFamily="2" charset="0"/>
              </a:rPr>
              <a:t>nC</a:t>
            </a:r>
            <a:r>
              <a:rPr lang="en-US" sz="2000" dirty="0">
                <a:latin typeface="Avenir Roman" panose="02000503020000020003" pitchFamily="2" charset="0"/>
              </a:rPr>
              <a:t>) operation (</a:t>
            </a:r>
            <a:r>
              <a:rPr lang="en-US" sz="2000" i="1" dirty="0">
                <a:latin typeface="Avenir Roman" panose="02000503020000020003" pitchFamily="2" charset="0"/>
              </a:rPr>
              <a:t>R&amp;D activity of Carlos Hernandez-Garcia, CIS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  <a:endParaRPr lang="en-US" sz="20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latin typeface="Avenir Roman" panose="02000503020000020003" pitchFamily="2" charset="0"/>
              </a:rPr>
              <a:t>High Current Polarized Electron Source (&gt;10 mA)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Mitigating the QE degradation of GaAs in high voltage </a:t>
            </a:r>
            <a:r>
              <a:rPr lang="en-US" sz="2000" dirty="0" err="1">
                <a:latin typeface="Avenir Roman" panose="02000503020000020003" pitchFamily="2" charset="0"/>
              </a:rPr>
              <a:t>photogun</a:t>
            </a:r>
            <a:r>
              <a:rPr lang="en-US" sz="2000" dirty="0">
                <a:latin typeface="Avenir Roman" panose="02000503020000020003" pitchFamily="2" charset="0"/>
              </a:rPr>
              <a:t> to achieve &gt;1000C charge lifetime at mA current (</a:t>
            </a:r>
            <a:r>
              <a:rPr lang="en-US" sz="2000" i="1" dirty="0">
                <a:latin typeface="Avenir Roman" panose="02000503020000020003" pitchFamily="2" charset="0"/>
              </a:rPr>
              <a:t>PhD thesis work of Josh </a:t>
            </a:r>
            <a:r>
              <a:rPr lang="en-US" sz="2000" i="1" dirty="0" err="1">
                <a:latin typeface="Avenir Roman" panose="02000503020000020003" pitchFamily="2" charset="0"/>
              </a:rPr>
              <a:t>Yoskowitz</a:t>
            </a:r>
            <a:r>
              <a:rPr lang="en-US" sz="2000" i="1" dirty="0">
                <a:latin typeface="Avenir Roman" panose="02000503020000020003" pitchFamily="2" charset="0"/>
              </a:rPr>
              <a:t>, Old Dominion University</a:t>
            </a:r>
            <a:r>
              <a:rPr lang="en-US" sz="2000" dirty="0">
                <a:latin typeface="Avenir Roman" panose="02000503020000020003" pitchFamily="2" charset="0"/>
              </a:rPr>
              <a:t>)</a:t>
            </a:r>
          </a:p>
          <a:p>
            <a:pPr lvl="1"/>
            <a:endParaRPr lang="en-US" sz="20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Polarized Positron Collection Experiment (</a:t>
            </a:r>
            <a:r>
              <a:rPr lang="en-US" sz="20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000" b="1" dirty="0">
                <a:solidFill>
                  <a:srgbClr val="000000"/>
                </a:solidFill>
                <a:latin typeface="Avenir Roman" panose="02000503020000020003" pitchFamily="2" charset="0"/>
              </a:rPr>
              <a:t> II)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</a:rPr>
              <a:t>Designing, building and testing a positron beam collection system to optimized to achieve a new metric of spin polarized source luminosity.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Collaborating with P3 (IN2P3, CERN, Orsay, Mainz) to develop low energy high power polarized production system.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latin typeface="Avenir Roman" panose="02000503020000020003" pitchFamily="2" charset="0"/>
              </a:rPr>
              <a:t>Developing proposal for new PhD student on this topic.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EA0BA-A6C9-6244-A452-EF24C4AAF6CC}"/>
              </a:ext>
            </a:extLst>
          </p:cNvPr>
          <p:cNvSpPr/>
          <p:nvPr/>
        </p:nvSpPr>
        <p:spPr>
          <a:xfrm>
            <a:off x="103884" y="829646"/>
            <a:ext cx="11850693" cy="22696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1C9894A-0FA3-2745-B53E-D93DC09CB728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3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86A57A-28A1-C44A-B27E-47DE000F4C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6B4DC1-EFFD-564A-91A4-C36C9AAAB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06E0A320-8B6E-7242-8192-91B3EB1B4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34" y="925472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2D1BEBE-BAEB-DD4C-9EC5-4C584BA0DCAF}"/>
              </a:ext>
            </a:extLst>
          </p:cNvPr>
          <p:cNvSpPr txBox="1">
            <a:spLocks/>
          </p:cNvSpPr>
          <p:nvPr/>
        </p:nvSpPr>
        <p:spPr bwMode="auto">
          <a:xfrm>
            <a:off x="2699290" y="4632562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946262-23E0-6248-9E73-9AE2CCF0E7A9}"/>
              </a:ext>
            </a:extLst>
          </p:cNvPr>
          <p:cNvSpPr txBox="1"/>
          <p:nvPr/>
        </p:nvSpPr>
        <p:spPr>
          <a:xfrm>
            <a:off x="6181415" y="5278134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gun for GTS and UITF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AFB39A-1757-F946-A427-C4C2A49E1F89}"/>
              </a:ext>
            </a:extLst>
          </p:cNvPr>
          <p:cNvSpPr txBox="1"/>
          <p:nvPr/>
        </p:nvSpPr>
        <p:spPr>
          <a:xfrm>
            <a:off x="1846751" y="865094"/>
            <a:ext cx="8713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with </a:t>
            </a:r>
            <a:r>
              <a:rPr lang="en-US" sz="20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optimized triple point shields 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and mildly conductive insulators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1861584-193F-8643-93C6-E7239453C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2262309" y="1682719"/>
            <a:ext cx="3709402" cy="324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FAF80F-67AC-A742-BBFE-622BF8E4574C}"/>
              </a:ext>
            </a:extLst>
          </p:cNvPr>
          <p:cNvSpPr txBox="1"/>
          <p:nvPr/>
        </p:nvSpPr>
        <p:spPr>
          <a:xfrm>
            <a:off x="1846751" y="5960939"/>
            <a:ext cx="560281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Both designs, maximum field strength &lt; 10 MV/m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90E27B9-DB4A-C246-867A-89272B53A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620" y="1343361"/>
            <a:ext cx="3998414" cy="391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ED031B-8B2A-D847-BEBA-FE6B571727D9}"/>
              </a:ext>
            </a:extLst>
          </p:cNvPr>
          <p:cNvCxnSpPr>
            <a:cxnSpLocks/>
          </p:cNvCxnSpPr>
          <p:nvPr/>
        </p:nvCxnSpPr>
        <p:spPr>
          <a:xfrm flipH="1">
            <a:off x="4300931" y="1204236"/>
            <a:ext cx="835390" cy="14754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D25F44-3709-7F44-BA54-CE6D9FE5C9C8}"/>
              </a:ext>
            </a:extLst>
          </p:cNvPr>
          <p:cNvCxnSpPr>
            <a:cxnSpLocks/>
          </p:cNvCxnSpPr>
          <p:nvPr/>
        </p:nvCxnSpPr>
        <p:spPr>
          <a:xfrm>
            <a:off x="5136321" y="1194643"/>
            <a:ext cx="3079113" cy="16477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3546F2D3-9806-E642-9D85-23F20781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Inverted Insulator </a:t>
            </a:r>
            <a:r>
              <a:rPr lang="en-US" dirty="0" err="1"/>
              <a:t>Photogun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796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FB5B9-BC28-564D-8871-9E2AAB1482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772D69-6ED6-934B-8323-CF1875DF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5" y="854060"/>
            <a:ext cx="10632829" cy="561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1C23E2-D704-2642-B8E3-497CCF51AA23}"/>
              </a:ext>
            </a:extLst>
          </p:cNvPr>
          <p:cNvSpPr txBox="1"/>
          <p:nvPr/>
        </p:nvSpPr>
        <p:spPr>
          <a:xfrm>
            <a:off x="6235699" y="1049392"/>
            <a:ext cx="4843505" cy="193899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venir-light" panose="02000503020000020003" pitchFamily="2" charset="0"/>
              </a:rPr>
              <a:t>Users: </a:t>
            </a:r>
            <a:r>
              <a:rPr lang="en-US" sz="2000" b="1" dirty="0">
                <a:solidFill>
                  <a:schemeClr val="bg1"/>
                </a:solidFill>
                <a:latin typeface="avenir-light" panose="02000503020000020003" pitchFamily="2" charset="0"/>
              </a:rPr>
              <a:t>1500 (230 Institutions/30 Countries)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Multiplicity: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 Halls (simultaneously)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Polarization: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&gt;85% (90%)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Energy: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11 GeV (ABC) / 12 GeV (D)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Beam Power: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1 MW (85 </a:t>
            </a:r>
            <a:r>
              <a:rPr lang="en-US" sz="2000" dirty="0">
                <a:solidFill>
                  <a:schemeClr val="bg1"/>
                </a:solidFill>
                <a:latin typeface="Symbol" pitchFamily="2" charset="2"/>
                <a:cs typeface="Symbol" charset="2"/>
              </a:rPr>
              <a:t>m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A @ 11 GeV)</a:t>
            </a:r>
          </a:p>
          <a:p>
            <a:r>
              <a:rPr lang="en-US" dirty="0">
                <a:latin typeface="Avenir Roman" panose="02000503020000020003" pitchFamily="2" charset="0"/>
                <a:cs typeface="Arial"/>
              </a:rPr>
              <a:t>Cryogenics: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Two</a:t>
            </a:r>
            <a:r>
              <a:rPr lang="en-US" sz="2000" dirty="0">
                <a:latin typeface="Avenir Roman" panose="02000503020000020003" pitchFamily="2" charset="0"/>
                <a:cs typeface="Arial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Avenir Roman" panose="02000503020000020003" pitchFamily="2" charset="0"/>
                <a:cs typeface="Arial"/>
              </a:rPr>
              <a:t>4.5 kW plants @ 2.1 K</a:t>
            </a:r>
            <a:endParaRPr lang="en-US" dirty="0">
              <a:solidFill>
                <a:schemeClr val="bg1"/>
              </a:solidFill>
              <a:latin typeface="Avenir Roman" panose="02000503020000020003" pitchFamily="2" charset="0"/>
              <a:cs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8AE029A-2AB6-CF43-AB10-E75EA16E7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/>
              <a:t>CEBAF @ 12 GeV</a:t>
            </a:r>
          </a:p>
        </p:txBody>
      </p:sp>
    </p:spTree>
    <p:extLst>
      <p:ext uri="{BB962C8B-B14F-4D97-AF65-F5344CB8AC3E}">
        <p14:creationId xmlns:p14="http://schemas.microsoft.com/office/powerpoint/2010/main" val="3877853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B7BA8-BFAD-484E-8364-730B4288B52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2B2624-0BFE-EA4A-8DA3-148A1B4C63FC}"/>
              </a:ext>
            </a:extLst>
          </p:cNvPr>
          <p:cNvGrpSpPr/>
          <p:nvPr/>
        </p:nvGrpSpPr>
        <p:grpSpPr>
          <a:xfrm>
            <a:off x="434340" y="1013807"/>
            <a:ext cx="3199137" cy="5491629"/>
            <a:chOff x="1590040" y="1013807"/>
            <a:chExt cx="3199137" cy="54916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5CAF9D-DB1A-2C44-9C62-1E7011030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040" y="1013807"/>
              <a:ext cx="3199137" cy="42655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AED2C0-99AA-6D4B-9EFD-E568A700456B}"/>
                </a:ext>
              </a:extLst>
            </p:cNvPr>
            <p:cNvSpPr txBox="1"/>
            <p:nvPr/>
          </p:nvSpPr>
          <p:spPr>
            <a:xfrm>
              <a:off x="1913734" y="5366663"/>
              <a:ext cx="255174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CEBAF 200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Installed June 2018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(operates at 130kV until an upgrade in 2020)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8E5846-9D8B-0B41-8CCD-71D73E9541AF}"/>
              </a:ext>
            </a:extLst>
          </p:cNvPr>
          <p:cNvGrpSpPr/>
          <p:nvPr/>
        </p:nvGrpSpPr>
        <p:grpSpPr>
          <a:xfrm>
            <a:off x="8469064" y="1026507"/>
            <a:ext cx="3404852" cy="5313651"/>
            <a:chOff x="3009900" y="810759"/>
            <a:chExt cx="2946630" cy="48718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DCD1929-831F-D546-9198-FBB88B9DE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00" y="810759"/>
              <a:ext cx="2946630" cy="39288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04B4BD3-015C-1143-8798-146E8D76A23B}"/>
                </a:ext>
              </a:extLst>
            </p:cNvPr>
            <p:cNvSpPr txBox="1"/>
            <p:nvPr/>
          </p:nvSpPr>
          <p:spPr>
            <a:xfrm>
              <a:off x="3086331" y="4790044"/>
              <a:ext cx="2870199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UITF 350 kV</a:t>
              </a:r>
              <a:endParaRPr lang="en-US" sz="2000" dirty="0">
                <a:latin typeface="Arial"/>
                <a:cs typeface="Arial"/>
              </a:endParaRP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Polarized Gun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Under assembly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A293C3-0022-D94F-99A6-F23FC60A437A}"/>
              </a:ext>
            </a:extLst>
          </p:cNvPr>
          <p:cNvGrpSpPr/>
          <p:nvPr/>
        </p:nvGrpSpPr>
        <p:grpSpPr>
          <a:xfrm>
            <a:off x="4482990" y="1013808"/>
            <a:ext cx="3404852" cy="5260820"/>
            <a:chOff x="5984605" y="694320"/>
            <a:chExt cx="2946630" cy="4823398"/>
          </a:xfrm>
        </p:grpSpPr>
        <p:pic>
          <p:nvPicPr>
            <p:cNvPr id="13" name="Picture 12" descr="BlackR30 electrode assembly inside gun chamber zoomed in.jpg">
              <a:extLst>
                <a:ext uri="{FF2B5EF4-FFF2-40B4-BE49-F238E27FC236}">
                  <a16:creationId xmlns:a16="http://schemas.microsoft.com/office/drawing/2014/main" id="{2BCAFB76-F86F-D04E-9830-5067D26926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4605" y="694320"/>
              <a:ext cx="2946630" cy="3928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728BDA-CC59-DD4C-AB12-185267A4E02A}"/>
                </a:ext>
              </a:extLst>
            </p:cNvPr>
            <p:cNvSpPr txBox="1"/>
            <p:nvPr/>
          </p:nvSpPr>
          <p:spPr>
            <a:xfrm>
              <a:off x="6248653" y="4699379"/>
              <a:ext cx="2418535" cy="818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u="sng" dirty="0">
                  <a:latin typeface="Arial"/>
                  <a:cs typeface="Arial"/>
                </a:rPr>
                <a:t>GTS 350 kV</a:t>
              </a:r>
            </a:p>
            <a:p>
              <a:pPr algn="ctr"/>
              <a:r>
                <a:rPr lang="en-US" sz="1600" dirty="0">
                  <a:latin typeface="Arial"/>
                  <a:cs typeface="Arial"/>
                </a:rPr>
                <a:t>In operation since Nov 2016 with CsK</a:t>
              </a:r>
              <a:r>
                <a:rPr lang="en-US" sz="1600" baseline="-25000" dirty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Sb photocathode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D9C3BE58-3284-864F-883D-6B939DC60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Jefferson Lab: High Voltage (200-350 kV) Inverted Insulator Photo-guns</a:t>
            </a:r>
          </a:p>
        </p:txBody>
      </p:sp>
    </p:spTree>
    <p:extLst>
      <p:ext uri="{BB962C8B-B14F-4D97-AF65-F5344CB8AC3E}">
        <p14:creationId xmlns:p14="http://schemas.microsoft.com/office/powerpoint/2010/main" val="3932911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504B34-114D-9C4E-8BD1-267674FABC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C1D31E8-BBCC-F841-98A5-162FCACB5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636" y="1082040"/>
            <a:ext cx="7437810" cy="454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0014C-5BFC-114E-A708-C008DAA7AC42}"/>
              </a:ext>
            </a:extLst>
          </p:cNvPr>
          <p:cNvSpPr txBox="1"/>
          <p:nvPr/>
        </p:nvSpPr>
        <p:spPr>
          <a:xfrm>
            <a:off x="8981440" y="1163478"/>
            <a:ext cx="1522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Reached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  <a:latin typeface="Century Gothic" panose="020B0502020202020204" pitchFamily="34" charset="0"/>
              </a:rPr>
              <a:t>360 kV in 70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7B3890-4C9B-2D47-8F83-B2BBAFCE89C6}"/>
              </a:ext>
            </a:extLst>
          </p:cNvPr>
          <p:cNvSpPr txBox="1"/>
          <p:nvPr/>
        </p:nvSpPr>
        <p:spPr>
          <a:xfrm>
            <a:off x="1463040" y="5683984"/>
            <a:ext cx="9420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Vacuum and radiation levels indistinguishable from background at 350kV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E5D56-78C3-CB4D-9AF0-BA36228F32F1}"/>
              </a:ext>
            </a:extLst>
          </p:cNvPr>
          <p:cNvSpPr txBox="1"/>
          <p:nvPr/>
        </p:nvSpPr>
        <p:spPr>
          <a:xfrm>
            <a:off x="8981440" y="4408328"/>
            <a:ext cx="1522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  <a:latin typeface="Century Gothic" panose="020B0502020202020204" pitchFamily="34" charset="0"/>
              </a:rPr>
              <a:t>10 MV/m at 350 kV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6F22516-8431-5B41-BE2C-E840898B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Metric of Success: High Voltage without Field Emission</a:t>
            </a:r>
          </a:p>
        </p:txBody>
      </p:sp>
    </p:spTree>
    <p:extLst>
      <p:ext uri="{BB962C8B-B14F-4D97-AF65-F5344CB8AC3E}">
        <p14:creationId xmlns:p14="http://schemas.microsoft.com/office/powerpoint/2010/main" val="1850596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F1D97-52C9-0E46-A299-E5C88B1D0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Magnetized Beam </a:t>
            </a:r>
            <a:r>
              <a:rPr lang="en-US" dirty="0" err="1"/>
              <a:t>Photogun</a:t>
            </a:r>
            <a:r>
              <a:rPr lang="en-US" dirty="0"/>
              <a:t> at the Gun Test Stand (GTS)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F766A3-2E2F-3946-9B1C-F8FD993532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23ECD49-CC11-CE49-BB2F-C54B6D86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r="12813"/>
          <a:stretch/>
        </p:blipFill>
        <p:spPr>
          <a:xfrm>
            <a:off x="670777" y="1430815"/>
            <a:ext cx="4529810" cy="4880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83312E-040B-0F42-B7B4-B6BB16564CFB}"/>
              </a:ext>
            </a:extLst>
          </p:cNvPr>
          <p:cNvSpPr/>
          <p:nvPr/>
        </p:nvSpPr>
        <p:spPr>
          <a:xfrm>
            <a:off x="6136818" y="1124356"/>
            <a:ext cx="56589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Load-lock inverted insulator photo-gun (multiple photocathodes),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like CEBAF geometry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Cable connection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from HVPS to gun.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Over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1000 hours operating &gt;300kV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; HV conditioning about 1 week.</a:t>
            </a:r>
          </a:p>
          <a:p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Operating with </a:t>
            </a:r>
            <a:r>
              <a:rPr lang="en-US" dirty="0" err="1">
                <a:latin typeface="Avenir Roman" panose="02000503020000020003" pitchFamily="2" charset="0"/>
                <a:cs typeface="Arial"/>
              </a:rPr>
              <a:t>CsKSb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photocathodes at </a:t>
            </a:r>
            <a:r>
              <a:rPr lang="en-US" b="1" dirty="0">
                <a:latin typeface="Avenir Roman" panose="02000503020000020003" pitchFamily="2" charset="0"/>
                <a:cs typeface="Arial"/>
              </a:rPr>
              <a:t>&gt;10 mA average current, and 0.7nC bunch charge.</a:t>
            </a:r>
            <a:endParaRPr lang="en-US" sz="2400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119F3B-5769-B14D-874F-8031F6283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78" y="4115371"/>
            <a:ext cx="4914721" cy="235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CDDA3-639B-C14D-9388-8C83E4CBC439}"/>
              </a:ext>
            </a:extLst>
          </p:cNvPr>
          <p:cNvSpPr txBox="1"/>
          <p:nvPr/>
        </p:nvSpPr>
        <p:spPr>
          <a:xfrm>
            <a:off x="163673" y="939690"/>
            <a:ext cx="554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Magnetized Beam LDRD, PI's: R. Suleiman and M. </a:t>
            </a:r>
            <a:r>
              <a:rPr lang="en-US" i="1" dirty="0" err="1"/>
              <a:t>Poelker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12468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7C7F3-3FD8-1946-AC85-E55D4AB5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voltages present a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16388-2B9E-BA4E-AE0D-481922920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874615"/>
            <a:ext cx="8531351" cy="2426369"/>
          </a:xfrm>
        </p:spPr>
        <p:txBody>
          <a:bodyPr/>
          <a:lstStyle/>
          <a:p>
            <a:r>
              <a:rPr lang="en-US" dirty="0"/>
              <a:t>The 350 kV FEL vent-bake gun is based on large cylindrical insulators</a:t>
            </a:r>
          </a:p>
          <a:p>
            <a:r>
              <a:rPr lang="en-US" dirty="0"/>
              <a:t>Demonstrated 10 mA with with ~500 Coulombs 1/e lifetime</a:t>
            </a:r>
          </a:p>
          <a:p>
            <a:r>
              <a:rPr lang="en-US" dirty="0"/>
              <a:t>Takes about 4 weeks to replace a </a:t>
            </a:r>
            <a:r>
              <a:rPr lang="en-US" dirty="0" err="1"/>
              <a:t>photocahode</a:t>
            </a:r>
            <a:r>
              <a:rPr lang="en-US" dirty="0"/>
              <a:t> (no load-lock)</a:t>
            </a:r>
          </a:p>
          <a:p>
            <a:r>
              <a:rPr lang="en-US" dirty="0"/>
              <a:t>Requires large SF6 filled tank to connect with high voltage power supply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6CAB1-5083-1945-B602-BDBF6F203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J. </a:t>
            </a:r>
            <a:r>
              <a:rPr lang="en-US" dirty="0" err="1"/>
              <a:t>Grames</a:t>
            </a:r>
            <a:r>
              <a:rPr lang="en-US" dirty="0"/>
              <a:t>, LCWS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FC5D0-F3FC-3C4B-AF2C-110710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770A66-3F25-2D4A-ADFC-4D8445B8EBC7}"/>
              </a:ext>
            </a:extLst>
          </p:cNvPr>
          <p:cNvGrpSpPr/>
          <p:nvPr/>
        </p:nvGrpSpPr>
        <p:grpSpPr>
          <a:xfrm>
            <a:off x="5010912" y="2926080"/>
            <a:ext cx="6775704" cy="3758184"/>
            <a:chOff x="136525" y="1676401"/>
            <a:chExt cx="9007475" cy="4493813"/>
          </a:xfrm>
        </p:grpSpPr>
        <p:pic>
          <p:nvPicPr>
            <p:cNvPr id="7" name="Picture 5" descr="gun scan">
              <a:extLst>
                <a:ext uri="{FF2B5EF4-FFF2-40B4-BE49-F238E27FC236}">
                  <a16:creationId xmlns:a16="http://schemas.microsoft.com/office/drawing/2014/main" id="{7B9953F2-C50C-9446-BC2B-F48D3945F7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325" y="1676401"/>
              <a:ext cx="6781800" cy="3830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6">
              <a:extLst>
                <a:ext uri="{FF2B5EF4-FFF2-40B4-BE49-F238E27FC236}">
                  <a16:creationId xmlns:a16="http://schemas.microsoft.com/office/drawing/2014/main" id="{7BCC9788-369C-B94F-9537-63E473000A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724" y="2286001"/>
              <a:ext cx="140353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Electrodes</a:t>
              </a:r>
            </a:p>
          </p:txBody>
        </p:sp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09A4FF04-BC79-F649-9014-3F7EC73CFA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514600"/>
              <a:ext cx="21140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Vacuum chamber</a:t>
              </a:r>
            </a:p>
          </p:txBody>
        </p:sp>
        <p:sp>
          <p:nvSpPr>
            <p:cNvPr id="10" name="Text Box 8">
              <a:extLst>
                <a:ext uri="{FF2B5EF4-FFF2-40B4-BE49-F238E27FC236}">
                  <a16:creationId xmlns:a16="http://schemas.microsoft.com/office/drawing/2014/main" id="{C6F92C3D-E8F7-B946-8513-42E094EBF1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0325" y="2514600"/>
              <a:ext cx="22806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Ceramic stand-offs</a:t>
              </a:r>
            </a:p>
          </p:txBody>
        </p:sp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C1D38A98-374B-774C-B737-7D0F5D4BBC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5925" y="2438400"/>
              <a:ext cx="1752944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Corona shield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519D27A0-392C-D24A-839B-42255E5FB0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923" y="5257802"/>
              <a:ext cx="216416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High voltage feed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E574036C-B1C8-7941-9095-632E70B6FF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6725" y="5410203"/>
              <a:ext cx="2911360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 (3) 1000 l/s NEG pumps</a:t>
              </a: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73E860AE-2647-1C48-A15B-3478588138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6999" y="1881188"/>
              <a:ext cx="2586144" cy="624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 dirty="0">
                  <a:latin typeface="+mj-lt"/>
                </a:rPr>
                <a:t>RGA, extractor gauge</a:t>
              </a:r>
            </a:p>
            <a:p>
              <a:pPr eaLnBrk="0" hangingPunct="0"/>
              <a:r>
                <a:rPr lang="en-US" altLang="en-US" sz="1200" dirty="0">
                  <a:latin typeface="+mj-lt"/>
                </a:rPr>
                <a:t>and leak valve</a:t>
              </a:r>
            </a:p>
          </p:txBody>
        </p:sp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E151FA16-5F8E-7840-9CA0-2CE68045CC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924" y="4419600"/>
              <a:ext cx="1718002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</a:t>
              </a:r>
            </a:p>
          </p:txBody>
        </p:sp>
        <p:sp>
          <p:nvSpPr>
            <p:cNvPr id="16" name="Line 14">
              <a:extLst>
                <a:ext uri="{FF2B5EF4-FFF2-40B4-BE49-F238E27FC236}">
                  <a16:creationId xmlns:a16="http://schemas.microsoft.com/office/drawing/2014/main" id="{9EC34236-4214-874C-B320-0EEC9BD4F9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325" y="3886201"/>
              <a:ext cx="6096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7" name="Line 15">
              <a:extLst>
                <a:ext uri="{FF2B5EF4-FFF2-40B4-BE49-F238E27FC236}">
                  <a16:creationId xmlns:a16="http://schemas.microsoft.com/office/drawing/2014/main" id="{5E9DA547-2DF8-B64E-929D-8F17173CA3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1125" y="2514601"/>
              <a:ext cx="381000" cy="914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78CF69A4-1143-A544-9FEB-155D67D621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0725" y="2514601"/>
              <a:ext cx="76200" cy="1143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61FA1A1B-39AD-C94A-85AD-86F3CECAAD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098925" y="2819401"/>
              <a:ext cx="1524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FEEA93D5-FAD4-934E-B2E8-F031B051AB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8525" y="2819401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734CBE93-481E-224A-9B9D-76D2C2D0A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70525" y="4648201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 Box 21">
              <a:extLst>
                <a:ext uri="{FF2B5EF4-FFF2-40B4-BE49-F238E27FC236}">
                  <a16:creationId xmlns:a16="http://schemas.microsoft.com/office/drawing/2014/main" id="{F021B571-5A61-A94B-A9B3-981FE8E4D9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4124" y="2895599"/>
              <a:ext cx="1539876" cy="874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Photocathode retractor mechanism</a:t>
              </a:r>
            </a:p>
          </p:txBody>
        </p:sp>
        <p:sp>
          <p:nvSpPr>
            <p:cNvPr id="23" name="Line 22">
              <a:extLst>
                <a:ext uri="{FF2B5EF4-FFF2-40B4-BE49-F238E27FC236}">
                  <a16:creationId xmlns:a16="http://schemas.microsoft.com/office/drawing/2014/main" id="{6F9C69C4-CAFA-D14F-BD69-0F4EA942FC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2667001"/>
              <a:ext cx="2286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05411E57-7623-D24A-A803-374634558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918325" y="3124201"/>
              <a:ext cx="685800" cy="762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F0D6D9E7-CF70-414C-B23C-E9E5C629C9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1125" y="5943601"/>
              <a:ext cx="2819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7EBF5226-4A7B-D340-B1F9-3B16E50A3A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8564" y="5837238"/>
              <a:ext cx="841801" cy="3329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+mj-lt"/>
                </a:rPr>
                <a:t>80 cm</a:t>
              </a:r>
            </a:p>
          </p:txBody>
        </p:sp>
        <p:sp>
          <p:nvSpPr>
            <p:cNvPr id="27" name="Text Box 37">
              <a:extLst>
                <a:ext uri="{FF2B5EF4-FFF2-40B4-BE49-F238E27FC236}">
                  <a16:creationId xmlns:a16="http://schemas.microsoft.com/office/drawing/2014/main" id="{75F5C2A5-5F01-E74B-AF73-B2611E7F4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2871787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28" name="Line 38">
              <a:extLst>
                <a:ext uri="{FF2B5EF4-FFF2-40B4-BE49-F238E27FC236}">
                  <a16:creationId xmlns:a16="http://schemas.microsoft.com/office/drawing/2014/main" id="{B9BD92F0-C024-0D4C-87B8-055025F1A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9988" y="3057526"/>
              <a:ext cx="579438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9" name="Text Box 39">
              <a:extLst>
                <a:ext uri="{FF2B5EF4-FFF2-40B4-BE49-F238E27FC236}">
                  <a16:creationId xmlns:a16="http://schemas.microsoft.com/office/drawing/2014/main" id="{4049502F-BB65-254F-A4C5-FFBE764EC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8888" y="4833936"/>
              <a:ext cx="1438478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End flange</a:t>
              </a:r>
            </a:p>
          </p:txBody>
        </p:sp>
        <p:sp>
          <p:nvSpPr>
            <p:cNvPr id="30" name="Line 40">
              <a:extLst>
                <a:ext uri="{FF2B5EF4-FFF2-40B4-BE49-F238E27FC236}">
                  <a16:creationId xmlns:a16="http://schemas.microsoft.com/office/drawing/2014/main" id="{63383412-6F3A-994D-BD13-E9F66329B6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92463" y="4746626"/>
              <a:ext cx="663575" cy="211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1" name="Line 41">
              <a:extLst>
                <a:ext uri="{FF2B5EF4-FFF2-40B4-BE49-F238E27FC236}">
                  <a16:creationId xmlns:a16="http://schemas.microsoft.com/office/drawing/2014/main" id="{69F51100-9037-3F46-AB3F-CE3C9B3A7C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84275" y="3379788"/>
              <a:ext cx="708025" cy="1555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32" name="Text Box 43">
              <a:extLst>
                <a:ext uri="{FF2B5EF4-FFF2-40B4-BE49-F238E27FC236}">
                  <a16:creationId xmlns:a16="http://schemas.microsoft.com/office/drawing/2014/main" id="{6DE9CC58-29A8-F242-AD47-5D839AA5A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362" y="3243262"/>
              <a:ext cx="997689" cy="37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200">
                  <a:latin typeface="+mj-lt"/>
                </a:rPr>
                <a:t>Anode</a:t>
              </a:r>
            </a:p>
          </p:txBody>
        </p:sp>
      </p:grpSp>
      <p:pic>
        <p:nvPicPr>
          <p:cNvPr id="33" name="Picture 20" descr="FEL Gun in Cleanroom small version">
            <a:extLst>
              <a:ext uri="{FF2B5EF4-FFF2-40B4-BE49-F238E27FC236}">
                <a16:creationId xmlns:a16="http://schemas.microsoft.com/office/drawing/2014/main" id="{4F073499-5A3B-4446-9981-61AB3309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74" y="3993252"/>
            <a:ext cx="4645671" cy="22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tent Placeholder 5">
            <a:extLst>
              <a:ext uri="{FF2B5EF4-FFF2-40B4-BE49-F238E27FC236}">
                <a16:creationId xmlns:a16="http://schemas.microsoft.com/office/drawing/2014/main" id="{C0DE2615-D60A-3846-B449-640F25C0F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02" y="810694"/>
            <a:ext cx="3505644" cy="2618413"/>
          </a:xfrm>
          <a:prstGeom prst="rect">
            <a:avLst/>
          </a:prstGeom>
        </p:spPr>
      </p:pic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802D27B1-2EC4-0A42-AC1D-9F47E7FFD53F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494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0E6B-D49E-0E4D-8B1B-98D2862A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quest for higher voltage inverted insulator guns using cables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F6F5AD-8B9A-D543-BDA7-CDDF7814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J. Grames, LCWS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344A18-15C4-3A43-9C0E-C8295DC31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17F5C0-A5B0-CD4A-A86C-7681FECD2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357" b="20945"/>
          <a:stretch/>
        </p:blipFill>
        <p:spPr>
          <a:xfrm>
            <a:off x="2368295" y="3302078"/>
            <a:ext cx="7562089" cy="3555922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441BAD-62A7-4C43-934D-23CBD041F2B8}"/>
              </a:ext>
            </a:extLst>
          </p:cNvPr>
          <p:cNvSpPr txBox="1">
            <a:spLocks/>
          </p:cNvSpPr>
          <p:nvPr/>
        </p:nvSpPr>
        <p:spPr bwMode="auto">
          <a:xfrm>
            <a:off x="852202" y="1423018"/>
            <a:ext cx="290629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200 kV Gun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A9468-4563-CE4E-A8EF-742A67A59875}"/>
              </a:ext>
            </a:extLst>
          </p:cNvPr>
          <p:cNvSpPr txBox="1"/>
          <p:nvPr/>
        </p:nvSpPr>
        <p:spPr>
          <a:xfrm>
            <a:off x="3767399" y="861582"/>
            <a:ext cx="423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350 kV GTS Gun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143D928-BB0A-914C-A932-FE9264199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47"/>
          <a:stretch/>
        </p:blipFill>
        <p:spPr bwMode="auto">
          <a:xfrm>
            <a:off x="1549077" y="2423383"/>
            <a:ext cx="2265436" cy="198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1C8686CE-5ED3-884B-A58A-21AB8F525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49" y="1315929"/>
            <a:ext cx="2651120" cy="259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C62DC74-B4B4-5F4C-BF15-F41398FC04FC}"/>
              </a:ext>
            </a:extLst>
          </p:cNvPr>
          <p:cNvSpPr txBox="1"/>
          <p:nvPr/>
        </p:nvSpPr>
        <p:spPr>
          <a:xfrm>
            <a:off x="7879151" y="849390"/>
            <a:ext cx="4422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The next step: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400 kV </a:t>
            </a:r>
          </a:p>
          <a:p>
            <a:r>
              <a:rPr lang="en-US" sz="2400" dirty="0">
                <a:latin typeface="Century Gothic" panose="020B0502020202020204" pitchFamily="34" charset="0"/>
              </a:rPr>
              <a:t>R&amp;D !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1618B1B-57FB-6C41-8DB3-6BEF2BADD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9546336" y="1252728"/>
            <a:ext cx="2645664" cy="344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45E593-E864-164D-A004-51B3CA91076B}"/>
              </a:ext>
            </a:extLst>
          </p:cNvPr>
          <p:cNvSpPr txBox="1"/>
          <p:nvPr/>
        </p:nvSpPr>
        <p:spPr>
          <a:xfrm>
            <a:off x="3099816" y="6190488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R28 200kV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DCFCFA-8FE5-1B47-ABBC-828D0EB7CF1C}"/>
              </a:ext>
            </a:extLst>
          </p:cNvPr>
          <p:cNvSpPr txBox="1"/>
          <p:nvPr/>
        </p:nvSpPr>
        <p:spPr>
          <a:xfrm>
            <a:off x="5108448" y="6178296"/>
            <a:ext cx="1252266" cy="3693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R30 300kV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914409-8DE1-EC42-B923-557D9D41BB5B}"/>
              </a:ext>
            </a:extLst>
          </p:cNvPr>
          <p:cNvSpPr txBox="1"/>
          <p:nvPr/>
        </p:nvSpPr>
        <p:spPr>
          <a:xfrm>
            <a:off x="8619745" y="6077712"/>
            <a:ext cx="1109472" cy="646331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R350, 400kV ?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E2D9361-6EAC-8D4D-91F0-D0EA2B6AE523}"/>
              </a:ext>
            </a:extLst>
          </p:cNvPr>
          <p:cNvCxnSpPr>
            <a:cxnSpLocks/>
          </p:cNvCxnSpPr>
          <p:nvPr/>
        </p:nvCxnSpPr>
        <p:spPr>
          <a:xfrm>
            <a:off x="6528816" y="4517136"/>
            <a:ext cx="0" cy="1316736"/>
          </a:xfrm>
          <a:prstGeom prst="straightConnector1">
            <a:avLst/>
          </a:prstGeom>
          <a:ln w="19050">
            <a:solidFill>
              <a:srgbClr val="FFFF00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BAC725-6B4E-744B-BD88-0E7C47D25F89}"/>
              </a:ext>
            </a:extLst>
          </p:cNvPr>
          <p:cNvSpPr txBox="1"/>
          <p:nvPr/>
        </p:nvSpPr>
        <p:spPr>
          <a:xfrm rot="16200000">
            <a:off x="6114287" y="5026152"/>
            <a:ext cx="57259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12"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F8A60-0E23-924F-89B9-6572D9A7159C}"/>
              </a:ext>
            </a:extLst>
          </p:cNvPr>
          <p:cNvSpPr txBox="1"/>
          <p:nvPr/>
        </p:nvSpPr>
        <p:spPr>
          <a:xfrm rot="19353483">
            <a:off x="9509760" y="2816351"/>
            <a:ext cx="2380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CONCEPT !</a:t>
            </a:r>
          </a:p>
        </p:txBody>
      </p:sp>
    </p:spTree>
    <p:extLst>
      <p:ext uri="{BB962C8B-B14F-4D97-AF65-F5344CB8AC3E}">
        <p14:creationId xmlns:p14="http://schemas.microsoft.com/office/powerpoint/2010/main" val="2886492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2E6A2-0BEC-3B47-9E04-296FEFF5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next step: our 400kV R&amp;D plan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6337D-18AC-BC41-A824-986F8870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0ADB8-060E-A344-A74D-1AF30E14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C309A3-CEDA-9D42-A08F-3547E3A349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5252" r="9662" b="1719"/>
          <a:stretch/>
        </p:blipFill>
        <p:spPr bwMode="auto">
          <a:xfrm>
            <a:off x="8101584" y="557784"/>
            <a:ext cx="2188464" cy="285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B9CBB-34C6-6F4D-A78C-996A7BE2D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2408" y="758952"/>
            <a:ext cx="2069592" cy="27594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5ABB65-CA0F-5C44-B5E5-00C61A3A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783699" y="4449699"/>
            <a:ext cx="2752344" cy="2064258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02D232B-ED54-2543-8EB9-DE1172887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5" t="22368" r="42557" b="18787"/>
          <a:stretch/>
        </p:blipFill>
        <p:spPr bwMode="auto">
          <a:xfrm rot="5400000">
            <a:off x="7209865" y="3943089"/>
            <a:ext cx="2578965" cy="273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1713-D731-594E-B8B8-593341997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077043" cy="271897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Can the commercial plugs and receptacles be operated at 400kV sustained for days?</a:t>
            </a:r>
          </a:p>
          <a:p>
            <a:r>
              <a:rPr lang="en-US" sz="2000" dirty="0"/>
              <a:t>What is the highest voltage limit before breakdown? </a:t>
            </a:r>
          </a:p>
          <a:p>
            <a:r>
              <a:rPr lang="en-US" sz="2000" dirty="0"/>
              <a:t>Design coupling between large insulator and R350 cable plug </a:t>
            </a:r>
          </a:p>
          <a:p>
            <a:pPr lvl="1"/>
            <a:r>
              <a:rPr lang="en-US" sz="1800" dirty="0"/>
              <a:t>(</a:t>
            </a:r>
            <a:r>
              <a:rPr lang="en-US" sz="1600" i="1" dirty="0"/>
              <a:t>spinoff: partner with industry to design new conical insulator to mate with commercial R350 cable plug as done now for 200kV and 300kV</a:t>
            </a:r>
            <a:r>
              <a:rPr lang="en-US" sz="1800" dirty="0"/>
              <a:t>)</a:t>
            </a:r>
          </a:p>
          <a:p>
            <a:r>
              <a:rPr lang="en-US" sz="2000" dirty="0"/>
              <a:t>Test all of this in SF6-filled chamber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EDC8B2-66C7-CB41-8843-265EE2858584}"/>
              </a:ext>
            </a:extLst>
          </p:cNvPr>
          <p:cNvSpPr txBox="1">
            <a:spLocks/>
          </p:cNvSpPr>
          <p:nvPr/>
        </p:nvSpPr>
        <p:spPr>
          <a:xfrm>
            <a:off x="152813" y="3962239"/>
            <a:ext cx="3431635" cy="2319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r>
              <a:rPr lang="en-US" sz="2000" dirty="0"/>
              <a:t>Design electrode and triple junction shields</a:t>
            </a:r>
          </a:p>
          <a:p>
            <a:r>
              <a:rPr lang="en-US" sz="2000" dirty="0"/>
              <a:t>Build and test in vacuum, likely will need larger chamber to keep gradient &lt; 10 MV/m at 450kV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E60D2C-39DF-3F44-A80E-E9F017A8C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80" y="3995928"/>
            <a:ext cx="3413760" cy="2560320"/>
          </a:xfrm>
          <a:prstGeom prst="rect">
            <a:avLst/>
          </a:prstGeom>
        </p:spPr>
      </p:pic>
      <p:sp>
        <p:nvSpPr>
          <p:cNvPr id="18" name="Up-Down Arrow 17">
            <a:extLst>
              <a:ext uri="{FF2B5EF4-FFF2-40B4-BE49-F238E27FC236}">
                <a16:creationId xmlns:a16="http://schemas.microsoft.com/office/drawing/2014/main" id="{D1BCBC08-2C7B-7B47-A774-056AF00CD767}"/>
              </a:ext>
            </a:extLst>
          </p:cNvPr>
          <p:cNvSpPr/>
          <p:nvPr/>
        </p:nvSpPr>
        <p:spPr>
          <a:xfrm>
            <a:off x="10972800" y="3108960"/>
            <a:ext cx="539496" cy="130759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D499637-D5BA-0045-8D61-F158B1E53816}"/>
              </a:ext>
            </a:extLst>
          </p:cNvPr>
          <p:cNvSpPr/>
          <p:nvPr/>
        </p:nvSpPr>
        <p:spPr>
          <a:xfrm>
            <a:off x="8988552" y="4901184"/>
            <a:ext cx="1755648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>
            <a:extLst>
              <a:ext uri="{FF2B5EF4-FFF2-40B4-BE49-F238E27FC236}">
                <a16:creationId xmlns:a16="http://schemas.microsoft.com/office/drawing/2014/main" id="{301BFCAC-9486-D14E-B6A4-478A73BE2970}"/>
              </a:ext>
            </a:extLst>
          </p:cNvPr>
          <p:cNvSpPr/>
          <p:nvPr/>
        </p:nvSpPr>
        <p:spPr>
          <a:xfrm rot="981660">
            <a:off x="6927850" y="5339210"/>
            <a:ext cx="786191" cy="4206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FDCD109C-233D-984C-9E82-ECB4B2DB3522}"/>
              </a:ext>
            </a:extLst>
          </p:cNvPr>
          <p:cNvSpPr/>
          <p:nvPr/>
        </p:nvSpPr>
        <p:spPr>
          <a:xfrm>
            <a:off x="7424928" y="914400"/>
            <a:ext cx="658368" cy="253288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8B584A-9C27-7D40-8521-E5C06B98AA51}"/>
              </a:ext>
            </a:extLst>
          </p:cNvPr>
          <p:cNvSpPr txBox="1"/>
          <p:nvPr/>
        </p:nvSpPr>
        <p:spPr>
          <a:xfrm>
            <a:off x="246887" y="3813048"/>
            <a:ext cx="305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halkduster" panose="03050602040202020205" pitchFamily="66" charset="77"/>
              </a:rPr>
              <a:t>Success? Then: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818664-B8B1-9C47-A46D-E3D7B0CBB873}"/>
              </a:ext>
            </a:extLst>
          </p:cNvPr>
          <p:cNvSpPr txBox="1"/>
          <p:nvPr/>
        </p:nvSpPr>
        <p:spPr>
          <a:xfrm>
            <a:off x="3529584" y="6035039"/>
            <a:ext cx="3414268" cy="523220"/>
          </a:xfrm>
          <a:prstGeom prst="rect">
            <a:avLst/>
          </a:prstGeom>
          <a:solidFill>
            <a:srgbClr val="FFFF00">
              <a:alpha val="4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halkduster" panose="03050602040202020205" pitchFamily="66" charset="77"/>
              </a:rPr>
              <a:t>Our HV chamber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E2637D4-4A84-664B-9847-D614222D0EB6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730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1265-CB24-DA4D-8687-ECA767290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2D1B08-8EBF-E54C-BC5C-13E5E943519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CFCF5B-A7C3-1C4D-9E14-08BDA23C99A2}"/>
              </a:ext>
            </a:extLst>
          </p:cNvPr>
          <p:cNvSpPr txBox="1"/>
          <p:nvPr/>
        </p:nvSpPr>
        <p:spPr>
          <a:xfrm>
            <a:off x="0" y="966193"/>
            <a:ext cx="1219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Avenir Roman" panose="02000503020000020003" pitchFamily="2" charset="0"/>
              </a:rPr>
              <a:t>Jefferson Lab Users are making the physics case for both high energy </a:t>
            </a:r>
            <a:r>
              <a:rPr lang="en-US" sz="2400" b="1" dirty="0">
                <a:latin typeface="Avenir Roman" panose="02000503020000020003" pitchFamily="2" charset="0"/>
              </a:rPr>
              <a:t>polarized and unpolarized positron beams at CEBAF 12 GeV</a:t>
            </a:r>
            <a:r>
              <a:rPr lang="en-US" sz="2400" dirty="0">
                <a:latin typeface="Avenir Roman" panose="02000503020000020003" pitchFamily="2" charset="0"/>
              </a:rPr>
              <a:t>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err="1">
                <a:latin typeface="Avenir Roman" panose="02000503020000020003" pitchFamily="2" charset="0"/>
              </a:rPr>
              <a:t>PEPPo</a:t>
            </a:r>
            <a:r>
              <a:rPr lang="en-US" sz="2400" b="1" dirty="0">
                <a:latin typeface="Avenir Roman" panose="02000503020000020003" pitchFamily="2" charset="0"/>
              </a:rPr>
              <a:t> demonstrated high positron polarization</a:t>
            </a:r>
            <a:r>
              <a:rPr lang="en-US" sz="2400" dirty="0">
                <a:latin typeface="Avenir Roman" panose="02000503020000020003" pitchFamily="2" charset="0"/>
              </a:rPr>
              <a:t> </a:t>
            </a:r>
            <a:r>
              <a:rPr lang="en-US" sz="2400" b="1" dirty="0">
                <a:latin typeface="Avenir Roman" panose="02000503020000020003" pitchFamily="2" charset="0"/>
              </a:rPr>
              <a:t>from polarized electrons </a:t>
            </a:r>
            <a:r>
              <a:rPr lang="en-US" sz="2400" dirty="0">
                <a:latin typeface="Avenir Roman" panose="02000503020000020003" pitchFamily="2" charset="0"/>
              </a:rPr>
              <a:t>at low energy w/ small footprint (cost, energy, radioactivity), extensible to high energy.</a:t>
            </a:r>
          </a:p>
          <a:p>
            <a:endParaRPr lang="en-US" sz="2400" dirty="0"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We are exploring concepts to produce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positron beams for both CEBAF (CW,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pC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mA)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JLEIC (pulsed, </a:t>
            </a:r>
            <a:r>
              <a:rPr lang="en-US" sz="2400" b="1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Symbol" pitchFamily="2" charset="2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A) with tunability on intensity and polarization. </a:t>
            </a: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Recent progress is promising to develop a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400 kV polarized source based on the inverted insulator geometry 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necessary for &gt;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nC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bunch charge.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400" dirty="0">
              <a:solidFill>
                <a:srgbClr val="000000"/>
              </a:solidFill>
              <a:latin typeface="Avenir Roman" panose="02000503020000020003" pitchFamily="2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Can the </a:t>
            </a:r>
            <a:r>
              <a:rPr lang="en-US" sz="2400" dirty="0" err="1">
                <a:solidFill>
                  <a:srgbClr val="000000"/>
                </a:solidFill>
                <a:latin typeface="Avenir Roman" panose="02000503020000020003" pitchFamily="2" charset="0"/>
              </a:rPr>
              <a:t>PEPPo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 concept applied to the ILC electron driven positron source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</a:rPr>
              <a:t>turn a “no polarization” scheme into a “polarization scheme”</a:t>
            </a:r>
            <a:r>
              <a:rPr lang="en-US" sz="2400" dirty="0">
                <a:solidFill>
                  <a:srgbClr val="000000"/>
                </a:solidFill>
                <a:latin typeface="Avenir Roman" panose="02000503020000020003" pitchFamily="2" charset="0"/>
              </a:rPr>
              <a:t>, even for a later upgrade?</a:t>
            </a:r>
          </a:p>
        </p:txBody>
      </p:sp>
    </p:spTree>
    <p:extLst>
      <p:ext uri="{BB962C8B-B14F-4D97-AF65-F5344CB8AC3E}">
        <p14:creationId xmlns:p14="http://schemas.microsoft.com/office/powerpoint/2010/main" val="366965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High Impact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7B8FFB-4E3C-A74A-8448-F69F3F5B89A8}"/>
              </a:ext>
            </a:extLst>
          </p:cNvPr>
          <p:cNvSpPr txBox="1"/>
          <p:nvPr/>
        </p:nvSpPr>
        <p:spPr>
          <a:xfrm>
            <a:off x="411892" y="1009379"/>
            <a:ext cx="10560811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Polarized </a:t>
            </a:r>
            <a:r>
              <a:rPr lang="en-US" sz="2400" b="1" dirty="0">
                <a:solidFill>
                  <a:srgbClr val="1C28FF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lectron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C28FF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beams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have supported some of the highest impact results from the JLab program: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The strangeness distribution in the nucleon (HAPPEX and G0)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Precision Tests of the Standard Model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Q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Measurement of the neutron skin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208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Pb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Roman" panose="02000503020000020003" pitchFamily="2" charset="0"/>
                <a:cs typeface="Arial" panose="020B0604020202020204" pitchFamily="34" charset="0"/>
              </a:rPr>
              <a:t> of the proton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4F8C1-602E-1641-81C9-3F3B6AFD2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76" y="2656833"/>
            <a:ext cx="7068065" cy="38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7DA22-3914-AE45-A652-BC9DB701F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62" y="240759"/>
            <a:ext cx="11285837" cy="487490"/>
          </a:xfrm>
        </p:spPr>
        <p:txBody>
          <a:bodyPr/>
          <a:lstStyle/>
          <a:p>
            <a:r>
              <a:rPr lang="en-US" i="1" dirty="0"/>
              <a:t>Polarized Positron Beams at Jefferson Lab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BE052-5A15-D945-85FF-8F8F6B990E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A7361-7D07-2342-AF0D-6D34414B1974}"/>
              </a:ext>
            </a:extLst>
          </p:cNvPr>
          <p:cNvSpPr/>
          <p:nvPr/>
        </p:nvSpPr>
        <p:spPr>
          <a:xfrm>
            <a:off x="350262" y="862934"/>
            <a:ext cx="8600303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Unpolarized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positron beams </a:t>
            </a:r>
            <a:r>
              <a:rPr lang="en-US" sz="2400" b="1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offer greater precision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Comparison of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with e</a:t>
            </a:r>
            <a:r>
              <a:rPr lang="en-US" baseline="30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tests our understanding of two photon effects</a:t>
            </a:r>
          </a:p>
          <a:p>
            <a:pPr lvl="0" defTabSz="457200">
              <a:defRPr/>
            </a:pPr>
            <a:endParaRPr lang="en-US" sz="900" dirty="0">
              <a:solidFill>
                <a:srgbClr val="000000"/>
              </a:solidFill>
              <a:latin typeface="Avenir Roman" panose="02000503020000020003" pitchFamily="2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2400" b="1" i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Polarized</a:t>
            </a:r>
            <a:r>
              <a:rPr lang="en-US" sz="2400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positron beams </a:t>
            </a:r>
            <a:r>
              <a:rPr lang="en-US" sz="2400" b="1" dirty="0">
                <a:latin typeface="Avenir Roman" panose="02000503020000020003" pitchFamily="2" charset="0"/>
                <a:cs typeface="Arial" panose="020B0604020202020204" pitchFamily="34" charset="0"/>
              </a:rPr>
              <a:t>provide a key tool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Unraveling nucleon structure through the measurement of charge-sensitive General Parton Distributions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Expand the nature of these tests (e.g. for 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E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/G</a:t>
            </a:r>
            <a:r>
              <a:rPr lang="en-US" baseline="-25000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Avenir Roman" panose="02000503020000020003" pitchFamily="2" charset="0"/>
                <a:cs typeface="Arial" panose="020B0604020202020204" pitchFamily="34" charset="0"/>
              </a:rPr>
              <a:t> via polarization transfer)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750119-3F1B-4D4E-A5C3-C0C81385A5A5}"/>
              </a:ext>
            </a:extLst>
          </p:cNvPr>
          <p:cNvSpPr txBox="1"/>
          <p:nvPr/>
        </p:nvSpPr>
        <p:spPr>
          <a:xfrm>
            <a:off x="4226011" y="3466513"/>
            <a:ext cx="7661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Jefferson Lab Positron Working Group (formed 2016)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120 members 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(&gt;90% are Users), and growing…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venir Roman" panose="02000503020000020003" pitchFamily="2" charset="0"/>
                <a:cs typeface="Arial"/>
              </a:rPr>
              <a:t>39 institutions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venir Roman" panose="02000503020000020003" pitchFamily="2" charset="0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Roman" panose="02000503020000020003" pitchFamily="2" charset="0"/>
                <a:cs typeface="Arial"/>
              </a:rPr>
              <a:t>“</a:t>
            </a:r>
            <a:r>
              <a:rPr lang="en-US" i="1" dirty="0">
                <a:latin typeface="Avenir Roman" panose="02000503020000020003" pitchFamily="2" charset="0"/>
                <a:cs typeface="Arial"/>
              </a:rPr>
              <a:t>Physics Program with Positron Beams at CEBAF 12 GeV</a:t>
            </a:r>
            <a:r>
              <a:rPr lang="en-US" dirty="0">
                <a:latin typeface="Avenir Roman" panose="02000503020000020003" pitchFamily="2" charset="0"/>
                <a:cs typeface="Arial"/>
              </a:rPr>
              <a:t> “ (July 2018)</a:t>
            </a:r>
            <a:endParaRPr lang="en-US" i="1" dirty="0">
              <a:latin typeface="Avenir Roman" panose="02000503020000020003" pitchFamily="2" charset="0"/>
            </a:endParaRPr>
          </a:p>
          <a:p>
            <a:endParaRPr lang="en-US" i="1" dirty="0">
              <a:latin typeface="Avenir Roman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>
                <a:latin typeface="Avenir Roman" panose="02000503020000020003" pitchFamily="2" charset="0"/>
              </a:rPr>
              <a:t>PAC Response</a:t>
            </a:r>
            <a:r>
              <a:rPr lang="en-US" i="1" dirty="0">
                <a:latin typeface="Avenir Roman" panose="02000503020000020003" pitchFamily="2" charset="0"/>
              </a:rPr>
              <a:t>: </a:t>
            </a:r>
            <a:r>
              <a:rPr lang="en-US" i="1" dirty="0">
                <a:solidFill>
                  <a:srgbClr val="FF0000"/>
                </a:solidFill>
                <a:latin typeface="Avenir Roman" panose="02000503020000020003" pitchFamily="2" charset="0"/>
              </a:rPr>
              <a:t>“These measurements all have significant physics interest. The proposers should carefully evaluate feasibility and present the best case possible in a future proposal.”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27003-D05C-244C-A5F3-AD52529D9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3" r="14843" b="47557"/>
          <a:stretch/>
        </p:blipFill>
        <p:spPr>
          <a:xfrm>
            <a:off x="750886" y="3443181"/>
            <a:ext cx="3310509" cy="26319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553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7EFA6-8B97-8A40-B5FD-717F580E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Exploit Spin Transfer of Electromagnetic Shower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C0EB1-3857-5740-B6E8-9948C92CE9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Screen shot 2012-03-31 at 6.08.09 AM.png">
            <a:extLst>
              <a:ext uri="{FF2B5EF4-FFF2-40B4-BE49-F238E27FC236}">
                <a16:creationId xmlns:a16="http://schemas.microsoft.com/office/drawing/2014/main" id="{DC6F6851-8B90-F340-BDFB-087EACDC1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22" y="1236152"/>
            <a:ext cx="4163009" cy="6990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952AE7-7EEB-3948-85CD-DA45B1ED8514}"/>
              </a:ext>
            </a:extLst>
          </p:cNvPr>
          <p:cNvSpPr/>
          <p:nvPr/>
        </p:nvSpPr>
        <p:spPr>
          <a:xfrm>
            <a:off x="5488173" y="5993109"/>
            <a:ext cx="605034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E.A.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Kuraev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Y.M.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Bystritskiy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M.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Shatnev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E.Tomasi-Gustafsson</a:t>
            </a:r>
            <a:r>
              <a:rPr lang="en-US" sz="1200" dirty="0">
                <a:solidFill>
                  <a:srgbClr val="000000"/>
                </a:solidFill>
                <a:latin typeface="Avenir Roman" panose="02000503020000020003" pitchFamily="2" charset="0"/>
                <a:cs typeface="Arial"/>
              </a:rPr>
              <a:t>, PRC 81 (2010) 055208</a:t>
            </a:r>
            <a:endParaRPr lang="en-US" sz="2800" dirty="0">
              <a:solidFill>
                <a:srgbClr val="000000"/>
              </a:solidFill>
              <a:latin typeface="Avenir Roman" panose="02000503020000020003" pitchFamily="2" charset="0"/>
              <a:cs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867DB4A-421E-3B41-958A-3F3768F149EE}"/>
              </a:ext>
            </a:extLst>
          </p:cNvPr>
          <p:cNvGrpSpPr/>
          <p:nvPr/>
        </p:nvGrpSpPr>
        <p:grpSpPr>
          <a:xfrm>
            <a:off x="4833965" y="1195671"/>
            <a:ext cx="3638448" cy="4797438"/>
            <a:chOff x="67154" y="1688272"/>
            <a:chExt cx="4504846" cy="4846952"/>
          </a:xfrm>
        </p:grpSpPr>
        <p:pic>
          <p:nvPicPr>
            <p:cNvPr id="10" name="Picture 36" descr="fig20-left">
              <a:extLst>
                <a:ext uri="{FF2B5EF4-FFF2-40B4-BE49-F238E27FC236}">
                  <a16:creationId xmlns:a16="http://schemas.microsoft.com/office/drawing/2014/main" id="{1E2F80B2-AC4C-0C4C-B5A0-4C61E4236F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4" y="1855046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9E283ED9-52B8-1C48-9C56-888B6FBD4C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724" y="1688272"/>
              <a:ext cx="3637189" cy="373144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FFC000"/>
                  </a:solidFill>
                  <a:latin typeface="Avenir Roman" panose="02000503020000020003" pitchFamily="2" charset="0"/>
                  <a:cs typeface="Arial"/>
                </a:rPr>
                <a:t>Polarized Bremsstrahlung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F3EB89-40A2-8E49-A38F-2B5F29528579}"/>
                </a:ext>
              </a:extLst>
            </p:cNvPr>
            <p:cNvSpPr txBox="1"/>
            <p:nvPr/>
          </p:nvSpPr>
          <p:spPr>
            <a:xfrm rot="16200000">
              <a:off x="-567984" y="4012097"/>
              <a:ext cx="1781902" cy="4392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-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1A7626-A4DE-BF44-9308-0CC4EBA77FE6}"/>
                </a:ext>
              </a:extLst>
            </p:cNvPr>
            <p:cNvSpPr txBox="1"/>
            <p:nvPr/>
          </p:nvSpPr>
          <p:spPr>
            <a:xfrm>
              <a:off x="2031073" y="6145834"/>
              <a:ext cx="894111" cy="38939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/ 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-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82EABD6-2E6B-FB46-A7B1-ADB16FA55A41}"/>
              </a:ext>
            </a:extLst>
          </p:cNvPr>
          <p:cNvGrpSpPr/>
          <p:nvPr/>
        </p:nvGrpSpPr>
        <p:grpSpPr>
          <a:xfrm>
            <a:off x="8458241" y="1226407"/>
            <a:ext cx="3671974" cy="4759576"/>
            <a:chOff x="4572000" y="1718052"/>
            <a:chExt cx="4504846" cy="4832838"/>
          </a:xfrm>
        </p:grpSpPr>
        <p:pic>
          <p:nvPicPr>
            <p:cNvPr id="15" name="Picture 37" descr="fig20-right">
              <a:extLst>
                <a:ext uri="{FF2B5EF4-FFF2-40B4-BE49-F238E27FC236}">
                  <a16:creationId xmlns:a16="http://schemas.microsoft.com/office/drawing/2014/main" id="{05489BF6-CE2E-1244-A3AB-7E30228B7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70061"/>
              <a:ext cx="4504846" cy="4504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6" name="Object 2">
              <a:extLst>
                <a:ext uri="{FF2B5EF4-FFF2-40B4-BE49-F238E27FC236}">
                  <a16:creationId xmlns:a16="http://schemas.microsoft.com/office/drawing/2014/main" id="{60ED5C50-E483-874E-AEAC-00FF2E9DF0D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3264378"/>
                </p:ext>
              </p:extLst>
            </p:nvPr>
          </p:nvGraphicFramePr>
          <p:xfrm>
            <a:off x="4582451" y="2737821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80" name="Equation" r:id="rId6" imgW="114120" imgH="215640" progId="Equation.3">
                    <p:embed/>
                  </p:oleObj>
                </mc:Choice>
                <mc:Fallback>
                  <p:oleObj name="Equation" r:id="rId6" imgW="114120" imgH="215640" progId="Equation.3">
                    <p:embed/>
                    <p:pic>
                      <p:nvPicPr>
                        <p:cNvPr id="15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82451" y="2737821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24">
              <a:extLst>
                <a:ext uri="{FF2B5EF4-FFF2-40B4-BE49-F238E27FC236}">
                  <a16:creationId xmlns:a16="http://schemas.microsoft.com/office/drawing/2014/main" id="{586A10CC-B65F-394E-B8B2-404729B8C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1822" y="1718052"/>
              <a:ext cx="3268007" cy="37501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FF0000"/>
                  </a:solidFill>
                  <a:latin typeface="Comic Sans MS" pitchFamily="66" charset="0"/>
                </a:defRPr>
              </a:lvl9pPr>
            </a:lstStyle>
            <a:p>
              <a:pPr eaLnBrk="1" hangingPunct="1"/>
              <a:r>
                <a:rPr lang="en-US" altLang="en-US" sz="1800" b="1" dirty="0">
                  <a:solidFill>
                    <a:srgbClr val="D33088"/>
                  </a:solidFill>
                  <a:latin typeface="Avenir Roman" panose="02000503020000020003" pitchFamily="2" charset="0"/>
                  <a:cs typeface="Arial"/>
                </a:rPr>
                <a:t>Polarized Pair Creation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924B7C-7327-E441-AAE7-85C1B4BF2BE2}"/>
                </a:ext>
              </a:extLst>
            </p:cNvPr>
            <p:cNvSpPr txBox="1"/>
            <p:nvPr/>
          </p:nvSpPr>
          <p:spPr>
            <a:xfrm rot="16200000">
              <a:off x="3825218" y="4017566"/>
              <a:ext cx="1998337" cy="43522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z</a:t>
              </a:r>
              <a:r>
                <a:rPr lang="en-US" baseline="-25000" dirty="0">
                  <a:latin typeface="Avenir Roman" panose="02000503020000020003" pitchFamily="2" charset="0"/>
                  <a:cs typeface="Arial"/>
                </a:rPr>
                <a:t> 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(e</a:t>
              </a:r>
              <a:r>
                <a:rPr lang="en-US" baseline="30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 / </a:t>
              </a:r>
              <a:r>
                <a:rPr lang="en-US" dirty="0" err="1">
                  <a:latin typeface="Avenir Roman" panose="02000503020000020003" pitchFamily="2" charset="0"/>
                  <a:cs typeface="Arial"/>
                </a:rPr>
                <a:t>P</a:t>
              </a:r>
              <a:r>
                <a:rPr lang="en-US" baseline="-25000" dirty="0" err="1">
                  <a:latin typeface="Avenir Roman" panose="02000503020000020003" pitchFamily="2" charset="0"/>
                  <a:cs typeface="Arial"/>
                </a:rPr>
                <a:t>circ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 (</a:t>
              </a:r>
              <a:r>
                <a:rPr lang="en-US" dirty="0">
                  <a:latin typeface="Symbol" pitchFamily="2" charset="2"/>
                  <a:cs typeface="Symbol" charset="2"/>
                </a:rPr>
                <a:t>g</a:t>
              </a:r>
              <a:r>
                <a:rPr lang="en-US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3853905-0C91-0A4B-A212-D598D08AEF40}"/>
                </a:ext>
              </a:extLst>
            </p:cNvPr>
            <p:cNvSpPr txBox="1"/>
            <p:nvPr/>
          </p:nvSpPr>
          <p:spPr>
            <a:xfrm>
              <a:off x="5925686" y="6159546"/>
              <a:ext cx="1927721" cy="3913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latin typeface="Avenir Roman" panose="02000503020000020003" pitchFamily="2" charset="0"/>
                  <a:cs typeface="Arial"/>
                </a:rPr>
                <a:t>T</a:t>
              </a:r>
              <a:r>
                <a:rPr lang="en-US" sz="1600" b="1" baseline="-250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="1" baseline="-25000" dirty="0">
                  <a:latin typeface="Avenir Roman" panose="02000503020000020003" pitchFamily="2" charset="0"/>
                  <a:cs typeface="Arial"/>
                </a:rPr>
                <a:t>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/ (</a:t>
              </a:r>
              <a:r>
                <a:rPr lang="en-US" sz="1600" dirty="0" err="1">
                  <a:latin typeface="Avenir Roman" panose="02000503020000020003" pitchFamily="2" charset="0"/>
                  <a:cs typeface="Arial"/>
                </a:rPr>
                <a:t>E</a:t>
              </a:r>
              <a:r>
                <a:rPr lang="en-US" sz="1600" baseline="-25000" dirty="0" err="1">
                  <a:latin typeface="Symbol" pitchFamily="2" charset="2"/>
                  <a:cs typeface="Symbol" charset="2"/>
                </a:rPr>
                <a:t>g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 – 2m</a:t>
              </a:r>
              <a:r>
                <a:rPr lang="en-US" sz="1600" baseline="-25000" dirty="0">
                  <a:latin typeface="Avenir Roman" panose="02000503020000020003" pitchFamily="2" charset="0"/>
                  <a:cs typeface="Arial"/>
                </a:rPr>
                <a:t>e+</a:t>
              </a:r>
              <a:r>
                <a:rPr lang="en-US" sz="1600" dirty="0">
                  <a:latin typeface="Avenir Roman" panose="02000503020000020003" pitchFamily="2" charset="0"/>
                  <a:cs typeface="Arial"/>
                </a:rPr>
                <a:t>)</a:t>
              </a:r>
            </a:p>
          </p:txBody>
        </p:sp>
      </p:grpSp>
      <p:pic>
        <p:nvPicPr>
          <p:cNvPr id="20" name="Picture 19" descr="PWG.jpg">
            <a:extLst>
              <a:ext uri="{FF2B5EF4-FFF2-40B4-BE49-F238E27FC236}">
                <a16:creationId xmlns:a16="http://schemas.microsoft.com/office/drawing/2014/main" id="{BE6259B6-F54A-5A4B-9CBE-DF663582AC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b="11250"/>
          <a:stretch/>
        </p:blipFill>
        <p:spPr>
          <a:xfrm>
            <a:off x="1237948" y="2186794"/>
            <a:ext cx="2487276" cy="202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B73297-8866-F94D-9BC7-53EACCFBBB8E}"/>
              </a:ext>
            </a:extLst>
          </p:cNvPr>
          <p:cNvSpPr txBox="1"/>
          <p:nvPr/>
        </p:nvSpPr>
        <p:spPr>
          <a:xfrm>
            <a:off x="173622" y="4462027"/>
            <a:ext cx="422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Longitudinal spin polarization passes from </a:t>
            </a:r>
            <a:r>
              <a:rPr lang="en-US" dirty="0">
                <a:solidFill>
                  <a:srgbClr val="1C28FF"/>
                </a:solidFill>
              </a:rPr>
              <a:t>incident electron beam </a:t>
            </a:r>
            <a:r>
              <a:rPr lang="en-US" dirty="0"/>
              <a:t>to </a:t>
            </a:r>
            <a:r>
              <a:rPr lang="en-US" dirty="0">
                <a:solidFill>
                  <a:srgbClr val="FFC000"/>
                </a:solidFill>
              </a:rPr>
              <a:t>bremsstrahlung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to </a:t>
            </a:r>
            <a:r>
              <a:rPr lang="en-US" dirty="0">
                <a:solidFill>
                  <a:srgbClr val="D33088"/>
                </a:solidFill>
              </a:rPr>
              <a:t>outgoing pair-produced positrons </a:t>
            </a:r>
            <a:r>
              <a:rPr lang="en-US" dirty="0"/>
              <a:t>in the electromagnetic shower.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DF201A9-CBEE-6040-8DB2-CB328B7E2085}"/>
              </a:ext>
            </a:extLst>
          </p:cNvPr>
          <p:cNvSpPr/>
          <p:nvPr/>
        </p:nvSpPr>
        <p:spPr>
          <a:xfrm>
            <a:off x="4833965" y="1074200"/>
            <a:ext cx="7127374" cy="5193216"/>
          </a:xfrm>
          <a:prstGeom prst="roundRect">
            <a:avLst/>
          </a:prstGeom>
          <a:solidFill>
            <a:schemeClr val="accent2">
              <a:lumMod val="9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11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7F9B590-2B7D-F240-8769-4F69BF898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Principle of Operation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C79BA22-30E8-674F-B9A5-DADC995CB4DE}"/>
              </a:ext>
            </a:extLst>
          </p:cNvPr>
          <p:cNvGrpSpPr/>
          <p:nvPr/>
        </p:nvGrpSpPr>
        <p:grpSpPr>
          <a:xfrm>
            <a:off x="1747031" y="1002003"/>
            <a:ext cx="3131840" cy="4003656"/>
            <a:chOff x="255688" y="1067317"/>
            <a:chExt cx="3131840" cy="4003656"/>
          </a:xfrm>
        </p:grpSpPr>
        <p:sp>
          <p:nvSpPr>
            <p:cNvPr id="6" name="Text Box 113">
              <a:extLst>
                <a:ext uri="{FF2B5EF4-FFF2-40B4-BE49-F238E27FC236}">
                  <a16:creationId xmlns:a16="http://schemas.microsoft.com/office/drawing/2014/main" id="{E7936B19-3D49-FF42-9F78-8EFC7563BA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688" y="3455146"/>
              <a:ext cx="3131840" cy="16158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3333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1.  BREMSSTRAHLUNG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FontTx/>
                <a:buChar char="o"/>
                <a:defRPr/>
              </a:pPr>
              <a:endParaRPr lang="en-US" sz="900" dirty="0">
                <a:solidFill>
                  <a:srgbClr val="000000"/>
                </a:solidFill>
                <a:latin typeface="Comic Sans MS"/>
                <a:ea typeface="ＭＳ Ｐゴシック"/>
                <a:cs typeface="Comic Sans MS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Longitudinal </a:t>
              </a:r>
              <a:r>
                <a:rPr lang="en-US" b="1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produce elliptical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whose circular (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component is </a:t>
              </a:r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proportional</a:t>
              </a:r>
              <a:r>
                <a:rPr 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to </a:t>
              </a:r>
              <a:r>
                <a:rPr lang="en-US" b="1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0000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endParaRPr lang="en-US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7" name="Text Box 89">
              <a:extLst>
                <a:ext uri="{FF2B5EF4-FFF2-40B4-BE49-F238E27FC236}">
                  <a16:creationId xmlns:a16="http://schemas.microsoft.com/office/drawing/2014/main" id="{08A8F445-5A6B-EC42-8633-15E1E6F5C3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053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8" name="Line 30">
              <a:extLst>
                <a:ext uri="{FF2B5EF4-FFF2-40B4-BE49-F238E27FC236}">
                  <a16:creationId xmlns:a16="http://schemas.microsoft.com/office/drawing/2014/main" id="{79A53C63-9735-0F41-A4D8-4EE71A90AD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14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9" name="Text Box 43">
              <a:extLst>
                <a:ext uri="{FF2B5EF4-FFF2-40B4-BE49-F238E27FC236}">
                  <a16:creationId xmlns:a16="http://schemas.microsoft.com/office/drawing/2014/main" id="{C602A69B-B234-C247-8B87-1F959EFF9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2948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0" name="Oval 98">
              <a:extLst>
                <a:ext uri="{FF2B5EF4-FFF2-40B4-BE49-F238E27FC236}">
                  <a16:creationId xmlns:a16="http://schemas.microsoft.com/office/drawing/2014/main" id="{13FE429B-0E6D-194B-91D9-9852BF8D3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618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1" name="Text Box 58">
              <a:extLst>
                <a:ext uri="{FF2B5EF4-FFF2-40B4-BE49-F238E27FC236}">
                  <a16:creationId xmlns:a16="http://schemas.microsoft.com/office/drawing/2014/main" id="{5473B509-3FCC-AA47-99C7-CA6B94E295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07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12" name="Right Brace 88">
              <a:extLst>
                <a:ext uri="{FF2B5EF4-FFF2-40B4-BE49-F238E27FC236}">
                  <a16:creationId xmlns:a16="http://schemas.microsoft.com/office/drawing/2014/main" id="{D457EE89-0655-5746-8DD5-2E6FA2A201F3}"/>
                </a:ext>
              </a:extLst>
            </p:cNvPr>
            <p:cNvSpPr/>
            <p:nvPr/>
          </p:nvSpPr>
          <p:spPr>
            <a:xfrm rot="16200000">
              <a:off x="155307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Line 54">
              <a:extLst>
                <a:ext uri="{FF2B5EF4-FFF2-40B4-BE49-F238E27FC236}">
                  <a16:creationId xmlns:a16="http://schemas.microsoft.com/office/drawing/2014/main" id="{EEAA5A86-5516-424A-A5E1-1B05D661A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5644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CC3A235A-95ED-2442-AD03-23616E457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2397948" y="2118391"/>
              <a:ext cx="402336" cy="57794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BBFD51F-0BDA-AB4C-AA6C-12F1FF8EEE33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4995" y="2592934"/>
              <a:ext cx="211302" cy="201168"/>
            </a:xfrm>
            <a:prstGeom prst="rect">
              <a:avLst/>
            </a:prstGeom>
          </p:spPr>
        </p:pic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C883364F-6018-1141-9BEE-524CFF634F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6658" y="2231294"/>
              <a:ext cx="621792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62D382CF-CF65-8B49-A555-89EB9EDC23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3495" y="3917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70A0B2-C3D5-B04C-9EBD-2FB8896A3735}"/>
              </a:ext>
            </a:extLst>
          </p:cNvPr>
          <p:cNvGrpSpPr/>
          <p:nvPr/>
        </p:nvGrpSpPr>
        <p:grpSpPr>
          <a:xfrm>
            <a:off x="2157391" y="1018058"/>
            <a:ext cx="2403939" cy="2295843"/>
            <a:chOff x="4721005" y="1067317"/>
            <a:chExt cx="2403939" cy="2295843"/>
          </a:xfrm>
        </p:grpSpPr>
        <p:sp>
          <p:nvSpPr>
            <p:cNvPr id="19" name="Text Box 89">
              <a:extLst>
                <a:ext uri="{FF2B5EF4-FFF2-40B4-BE49-F238E27FC236}">
                  <a16:creationId xmlns:a16="http://schemas.microsoft.com/office/drawing/2014/main" id="{32995D1E-363A-1847-9A2B-38B741097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19464" y="2717593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20" name="Line 30">
              <a:extLst>
                <a:ext uri="{FF2B5EF4-FFF2-40B4-BE49-F238E27FC236}">
                  <a16:creationId xmlns:a16="http://schemas.microsoft.com/office/drawing/2014/main" id="{2F581C6A-AB01-F54C-B50D-A8975C0A3A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39076" y="2691931"/>
              <a:ext cx="1359742" cy="1587"/>
            </a:xfrm>
            <a:prstGeom prst="line">
              <a:avLst/>
            </a:prstGeom>
            <a:noFill/>
            <a:ln w="22225">
              <a:solidFill>
                <a:srgbClr val="0000FF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1" name="Text Box 43">
              <a:extLst>
                <a:ext uri="{FF2B5EF4-FFF2-40B4-BE49-F238E27FC236}">
                  <a16:creationId xmlns:a16="http://schemas.microsoft.com/office/drawing/2014/main" id="{4CCB7111-E846-1945-B653-02B7B846D6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88418" y="3086161"/>
              <a:ext cx="33695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sz="1200" b="1" baseline="-25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1</a:t>
              </a:r>
              <a:endPara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2" name="Oval 98">
              <a:extLst>
                <a:ext uri="{FF2B5EF4-FFF2-40B4-BE49-F238E27FC236}">
                  <a16:creationId xmlns:a16="http://schemas.microsoft.com/office/drawing/2014/main" id="{9E76C808-BE5D-B04A-B9CF-FBCB00BB9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5113" y="2759241"/>
              <a:ext cx="144463" cy="1952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23" name="Text Box 58">
              <a:extLst>
                <a:ext uri="{FF2B5EF4-FFF2-40B4-BE49-F238E27FC236}">
                  <a16:creationId xmlns:a16="http://schemas.microsoft.com/office/drawing/2014/main" id="{25AA52DE-2ECA-4742-90FE-6EF48E3E67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1005" y="1067317"/>
              <a:ext cx="212259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Electrons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(&lt; 10 MeV/c) strike production target</a:t>
              </a:r>
            </a:p>
          </p:txBody>
        </p:sp>
        <p:sp>
          <p:nvSpPr>
            <p:cNvPr id="24" name="Right Brace 88">
              <a:extLst>
                <a:ext uri="{FF2B5EF4-FFF2-40B4-BE49-F238E27FC236}">
                  <a16:creationId xmlns:a16="http://schemas.microsoft.com/office/drawing/2014/main" id="{A77BC051-148D-814D-91DA-7274192E5725}"/>
                </a:ext>
              </a:extLst>
            </p:cNvPr>
            <p:cNvSpPr/>
            <p:nvPr/>
          </p:nvSpPr>
          <p:spPr>
            <a:xfrm rot="16200000">
              <a:off x="5612002" y="1115476"/>
              <a:ext cx="360040" cy="1656184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5" name="Line 54">
              <a:extLst>
                <a:ext uri="{FF2B5EF4-FFF2-40B4-BE49-F238E27FC236}">
                  <a16:creationId xmlns:a16="http://schemas.microsoft.com/office/drawing/2014/main" id="{625EB524-347D-E140-9126-D13F2ADEB5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5373" y="2813541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pic>
          <p:nvPicPr>
            <p:cNvPr id="26" name="Picture 25" descr="Screen shot 2012-03-31 at 6.08.09 AM.png">
              <a:extLst>
                <a:ext uri="{FF2B5EF4-FFF2-40B4-BE49-F238E27FC236}">
                  <a16:creationId xmlns:a16="http://schemas.microsoft.com/office/drawing/2014/main" id="{5B9EABB4-3A1C-D54A-898D-098FDFCC7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000" t="-16782" r="62058" b="-16782"/>
            <a:stretch/>
          </p:blipFill>
          <p:spPr>
            <a:xfrm>
              <a:off x="6456878" y="2118391"/>
              <a:ext cx="402336" cy="5779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3FE230E-15D8-9B42-B17C-2DBC45752A6F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3925" y="2592934"/>
              <a:ext cx="274320" cy="201168"/>
            </a:xfrm>
            <a:prstGeom prst="rect">
              <a:avLst/>
            </a:prstGeom>
          </p:spPr>
        </p:pic>
        <p:sp>
          <p:nvSpPr>
            <p:cNvPr id="28" name="Rectangle 26">
              <a:extLst>
                <a:ext uri="{FF2B5EF4-FFF2-40B4-BE49-F238E27FC236}">
                  <a16:creationId xmlns:a16="http://schemas.microsoft.com/office/drawing/2014/main" id="{314AED17-1183-834C-B904-6E3C31C87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45588" y="2231294"/>
              <a:ext cx="620094" cy="88037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8CF3E39-757E-164B-A74A-9C8F9B267632}"/>
                </a:ext>
              </a:extLst>
            </p:cNvPr>
            <p:cNvCxnSpPr/>
            <p:nvPr/>
          </p:nvCxnSpPr>
          <p:spPr bwMode="auto">
            <a:xfrm>
              <a:off x="6768099" y="2695343"/>
              <a:ext cx="266201" cy="78581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1C28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9D2C8C-D467-5044-B91D-D244D2159D76}"/>
                </a:ext>
              </a:extLst>
            </p:cNvPr>
            <p:cNvCxnSpPr/>
            <p:nvPr/>
          </p:nvCxnSpPr>
          <p:spPr bwMode="auto">
            <a:xfrm flipV="1">
              <a:off x="6771171" y="2648974"/>
              <a:ext cx="261938" cy="46369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31" name="Text Box 89">
              <a:extLst>
                <a:ext uri="{FF2B5EF4-FFF2-40B4-BE49-F238E27FC236}">
                  <a16:creationId xmlns:a16="http://schemas.microsoft.com/office/drawing/2014/main" id="{5C8FD6EF-5007-7B45-9160-49BB2E319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6284" y="2732201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0033CC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0033CC"/>
                  </a:solidFill>
                  <a:latin typeface="Comic Sans MS"/>
                  <a:ea typeface="ＭＳ Ｐゴシック"/>
                  <a:cs typeface="Comic Sans MS"/>
                </a:rPr>
                <a:t>-</a:t>
              </a:r>
            </a:p>
          </p:txBody>
        </p:sp>
        <p:sp>
          <p:nvSpPr>
            <p:cNvPr id="32" name="Text Box 89">
              <a:extLst>
                <a:ext uri="{FF2B5EF4-FFF2-40B4-BE49-F238E27FC236}">
                  <a16:creationId xmlns:a16="http://schemas.microsoft.com/office/drawing/2014/main" id="{AE4933D0-4639-FF4B-8D35-D27B60554D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7460" y="2347604"/>
              <a:ext cx="40748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Comic Sans MS"/>
                  <a:ea typeface="ＭＳ Ｐゴシック"/>
                  <a:cs typeface="Comic Sans MS"/>
                </a:rPr>
                <a:t>+</a:t>
              </a:r>
            </a:p>
          </p:txBody>
        </p:sp>
        <p:sp>
          <p:nvSpPr>
            <p:cNvPr id="33" name="Line 54">
              <a:extLst>
                <a:ext uri="{FF2B5EF4-FFF2-40B4-BE49-F238E27FC236}">
                  <a16:creationId xmlns:a16="http://schemas.microsoft.com/office/drawing/2014/main" id="{FFCB1773-0064-074E-9571-596CF0C3E5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3622" y="2844816"/>
              <a:ext cx="213029" cy="4691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4" name="Line 54">
              <a:extLst>
                <a:ext uri="{FF2B5EF4-FFF2-40B4-BE49-F238E27FC236}">
                  <a16:creationId xmlns:a16="http://schemas.microsoft.com/office/drawing/2014/main" id="{3FCBB736-8EF5-4A46-A978-AECBE26956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4804" y="243641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F57423-E492-A04A-822A-C69E390CCE2B}"/>
              </a:ext>
            </a:extLst>
          </p:cNvPr>
          <p:cNvGrpSpPr/>
          <p:nvPr/>
        </p:nvGrpSpPr>
        <p:grpSpPr>
          <a:xfrm>
            <a:off x="1751348" y="3407173"/>
            <a:ext cx="3327400" cy="1892826"/>
            <a:chOff x="4314962" y="3456432"/>
            <a:chExt cx="3327400" cy="189282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D328716-0262-A94C-91A5-34B1B66A8FD5}"/>
                </a:ext>
              </a:extLst>
            </p:cNvPr>
            <p:cNvSpPr/>
            <p:nvPr/>
          </p:nvSpPr>
          <p:spPr>
            <a:xfrm>
              <a:off x="4314962" y="3456432"/>
              <a:ext cx="3327400" cy="189282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2. </a:t>
              </a:r>
              <a:r>
                <a:rPr lang="fr-FR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PAIR PRODUCTION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In the </a:t>
              </a:r>
              <a:r>
                <a:rPr lang="en-US" dirty="0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same target</a:t>
              </a:r>
              <a:r>
                <a:rPr lang="en-US" dirty="0"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,</a:t>
              </a:r>
              <a:r>
                <a:rPr lang="en-US" dirty="0"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b="1" dirty="0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produce 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 err="1">
                  <a:solidFill>
                    <a:srgbClr val="1C28F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aseline="3000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-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pairs and transfer </a:t>
              </a:r>
              <a:r>
                <a:rPr lang="en-US" b="1" dirty="0" err="1">
                  <a:solidFill>
                    <a:srgbClr val="008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dirty="0" err="1">
                  <a:solidFill>
                    <a:srgbClr val="008000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into longitudinal (</a:t>
              </a:r>
              <a:r>
                <a:rPr lang="en-US" b="1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-25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and transverse polarization averages to zero</a:t>
              </a:r>
            </a:p>
          </p:txBody>
        </p:sp>
        <p:sp>
          <p:nvSpPr>
            <p:cNvPr id="37" name="Line 54">
              <a:extLst>
                <a:ext uri="{FF2B5EF4-FFF2-40B4-BE49-F238E27FC236}">
                  <a16:creationId xmlns:a16="http://schemas.microsoft.com/office/drawing/2014/main" id="{EB868B2E-57B6-8D40-89E2-03A0F34D0A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15050" y="4226553"/>
              <a:ext cx="213029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38" name="Line 54">
              <a:extLst>
                <a:ext uri="{FF2B5EF4-FFF2-40B4-BE49-F238E27FC236}">
                  <a16:creationId xmlns:a16="http://schemas.microsoft.com/office/drawing/2014/main" id="{E8C114F1-D529-904C-B010-71A196392C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7771" y="4221338"/>
              <a:ext cx="213029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53C01DF-E674-5C4B-92D0-911A6412B953}"/>
              </a:ext>
            </a:extLst>
          </p:cNvPr>
          <p:cNvSpPr/>
          <p:nvPr/>
        </p:nvSpPr>
        <p:spPr>
          <a:xfrm>
            <a:off x="4589606" y="4893853"/>
            <a:ext cx="3327400" cy="133882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3. 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Phase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Space</a:t>
            </a:r>
            <a:r>
              <a:rPr lang="fr-FR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</a:t>
            </a:r>
            <a:r>
              <a:rPr lang="fr-FR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Definition</a:t>
            </a:r>
            <a:endParaRPr lang="fr-FR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endParaRPr lang="fr-FR" sz="900" b="1" dirty="0">
              <a:solidFill>
                <a:srgbClr val="FF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dirty="0"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The emittance of the positron beam is defined by slits and magnetic fields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40" name="Grouper 344">
            <a:extLst>
              <a:ext uri="{FF2B5EF4-FFF2-40B4-BE49-F238E27FC236}">
                <a16:creationId xmlns:a16="http://schemas.microsoft.com/office/drawing/2014/main" id="{87C84ABE-1D3D-A441-A4D4-91C689C2BCE4}"/>
              </a:ext>
            </a:extLst>
          </p:cNvPr>
          <p:cNvGrpSpPr/>
          <p:nvPr/>
        </p:nvGrpSpPr>
        <p:grpSpPr>
          <a:xfrm>
            <a:off x="4536598" y="1018058"/>
            <a:ext cx="2836862" cy="3782531"/>
            <a:chOff x="2837523" y="1646791"/>
            <a:chExt cx="2836862" cy="3782531"/>
          </a:xfrm>
        </p:grpSpPr>
        <p:grpSp>
          <p:nvGrpSpPr>
            <p:cNvPr id="41" name="Grouper 345">
              <a:extLst>
                <a:ext uri="{FF2B5EF4-FFF2-40B4-BE49-F238E27FC236}">
                  <a16:creationId xmlns:a16="http://schemas.microsoft.com/office/drawing/2014/main" id="{BC95FE21-9D58-B94E-BBA6-E1A7E61AE674}"/>
                </a:ext>
              </a:extLst>
            </p:cNvPr>
            <p:cNvGrpSpPr/>
            <p:nvPr/>
          </p:nvGrpSpPr>
          <p:grpSpPr>
            <a:xfrm>
              <a:off x="2898979" y="1646791"/>
              <a:ext cx="2775406" cy="3782531"/>
              <a:chOff x="2898979" y="1646791"/>
              <a:chExt cx="2775406" cy="3782531"/>
            </a:xfrm>
          </p:grpSpPr>
          <p:sp>
            <p:nvSpPr>
              <p:cNvPr id="45" name="Secteurs 349">
                <a:extLst>
                  <a:ext uri="{FF2B5EF4-FFF2-40B4-BE49-F238E27FC236}">
                    <a16:creationId xmlns:a16="http://schemas.microsoft.com/office/drawing/2014/main" id="{8B825FAD-9857-874F-B1B5-740F2B7105AD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2993600" y="2881880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Secteurs 350">
                <a:extLst>
                  <a:ext uri="{FF2B5EF4-FFF2-40B4-BE49-F238E27FC236}">
                    <a16:creationId xmlns:a16="http://schemas.microsoft.com/office/drawing/2014/main" id="{E228D1FD-FD8B-2C40-9159-91E717180EF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3722320" y="3924417"/>
                <a:ext cx="1440000" cy="1440000"/>
              </a:xfrm>
              <a:prstGeom prst="pie">
                <a:avLst>
                  <a:gd name="adj1" fmla="val 10813782"/>
                  <a:gd name="adj2" fmla="val 16200000"/>
                </a:avLst>
              </a:prstGeom>
              <a:solidFill>
                <a:srgbClr val="00CC66"/>
              </a:solidFill>
              <a:ln w="1270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Line 11">
                <a:extLst>
                  <a:ext uri="{FF2B5EF4-FFF2-40B4-BE49-F238E27FC236}">
                    <a16:creationId xmlns:a16="http://schemas.microsoft.com/office/drawing/2014/main" id="{F6795DEF-2B18-5B4D-886D-CE00058100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6998" y="2880247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8" name="Line 33">
                <a:extLst>
                  <a:ext uri="{FF2B5EF4-FFF2-40B4-BE49-F238E27FC236}">
                    <a16:creationId xmlns:a16="http://schemas.microsoft.com/office/drawing/2014/main" id="{B0046A17-CF81-4A44-8040-9CC067EC8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374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9" name="Line 34">
                <a:extLst>
                  <a:ext uri="{FF2B5EF4-FFF2-40B4-BE49-F238E27FC236}">
                    <a16:creationId xmlns:a16="http://schemas.microsoft.com/office/drawing/2014/main" id="{E35FAD27-F692-4449-8829-79AD4A82BA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2023" y="3529534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66F636C3-E0B3-C147-98C5-DA638C508C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8123" y="4932884"/>
                <a:ext cx="576262" cy="71438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1" name="Text Box 45">
                <a:extLst>
                  <a:ext uri="{FF2B5EF4-FFF2-40B4-BE49-F238E27FC236}">
                    <a16:creationId xmlns:a16="http://schemas.microsoft.com/office/drawing/2014/main" id="{0C84EA88-2356-F742-82E3-4C1CD6D0DE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64535" y="2586742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52" name="Line 49">
                <a:extLst>
                  <a:ext uri="{FF2B5EF4-FFF2-40B4-BE49-F238E27FC236}">
                    <a16:creationId xmlns:a16="http://schemas.microsoft.com/office/drawing/2014/main" id="{1B041CA1-5408-7340-8116-DC48406981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4887002"/>
                <a:ext cx="12541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3" name="Line 81">
                <a:extLst>
                  <a:ext uri="{FF2B5EF4-FFF2-40B4-BE49-F238E27FC236}">
                    <a16:creationId xmlns:a16="http://schemas.microsoft.com/office/drawing/2014/main" id="{92B72B8A-7E32-5D49-8EFF-E8C224D86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3610" y="294820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4" name="Line 82">
                <a:extLst>
                  <a:ext uri="{FF2B5EF4-FFF2-40B4-BE49-F238E27FC236}">
                    <a16:creationId xmlns:a16="http://schemas.microsoft.com/office/drawing/2014/main" id="{E05FBCA6-642D-4145-865D-9C80D9613E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6785" y="3528555"/>
                <a:ext cx="287338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5" name="Oval 23">
                <a:extLst>
                  <a:ext uri="{FF2B5EF4-FFF2-40B4-BE49-F238E27FC236}">
                    <a16:creationId xmlns:a16="http://schemas.microsoft.com/office/drawing/2014/main" id="{2811BEE3-466B-8845-AC08-30B860172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6298" y="288024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6" name="Text Box 48">
                <a:extLst>
                  <a:ext uri="{FF2B5EF4-FFF2-40B4-BE49-F238E27FC236}">
                    <a16:creationId xmlns:a16="http://schemas.microsoft.com/office/drawing/2014/main" id="{19C0E6A1-B249-134E-A41E-1B143AA491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12963" y="4831439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57" name="Line 18">
                <a:extLst>
                  <a:ext uri="{FF2B5EF4-FFF2-40B4-BE49-F238E27FC236}">
                    <a16:creationId xmlns:a16="http://schemas.microsoft.com/office/drawing/2014/main" id="{3137AC53-FA6A-CE4B-BCA4-D176A0E1C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3715410" y="4643959"/>
                <a:ext cx="71913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8" name="Line 17">
                <a:extLst>
                  <a:ext uri="{FF2B5EF4-FFF2-40B4-BE49-F238E27FC236}">
                    <a16:creationId xmlns:a16="http://schemas.microsoft.com/office/drawing/2014/main" id="{77C18F0C-EA98-7A40-978A-11F6959D63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4436135" y="4643959"/>
                <a:ext cx="0" cy="72072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59" name="Line 33">
                <a:extLst>
                  <a:ext uri="{FF2B5EF4-FFF2-40B4-BE49-F238E27FC236}">
                    <a16:creationId xmlns:a16="http://schemas.microsoft.com/office/drawing/2014/main" id="{47E98DB2-0B80-1942-850E-314C5EA027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2535" y="3146947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0" name="Line 34">
                <a:extLst>
                  <a:ext uri="{FF2B5EF4-FFF2-40B4-BE49-F238E27FC236}">
                    <a16:creationId xmlns:a16="http://schemas.microsoft.com/office/drawing/2014/main" id="{65E7AAF6-AA2A-BF4E-8617-0101E9348E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710" y="3372372"/>
                <a:ext cx="14446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1" name="Text Box 47">
                <a:extLst>
                  <a:ext uri="{FF2B5EF4-FFF2-40B4-BE49-F238E27FC236}">
                    <a16:creationId xmlns:a16="http://schemas.microsoft.com/office/drawing/2014/main" id="{5D6A9F27-60D0-6640-BB8C-A9BAE93161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7498" y="3095107"/>
                <a:ext cx="3513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62" name="Rectangle 20">
                <a:extLst>
                  <a:ext uri="{FF2B5EF4-FFF2-40B4-BE49-F238E27FC236}">
                    <a16:creationId xmlns:a16="http://schemas.microsoft.com/office/drawing/2014/main" id="{A5C93271-0A5A-344B-8218-64260C0A8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0498" y="4089922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6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3" name="Rectangle 21">
                <a:extLst>
                  <a:ext uri="{FF2B5EF4-FFF2-40B4-BE49-F238E27FC236}">
                    <a16:creationId xmlns:a16="http://schemas.microsoft.com/office/drawing/2014/main" id="{FBC82EBE-313F-0741-ADAA-932C3C3FB5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1023" y="4093097"/>
                <a:ext cx="215900" cy="7143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4" name="Line 41">
                <a:extLst>
                  <a:ext uri="{FF2B5EF4-FFF2-40B4-BE49-F238E27FC236}">
                    <a16:creationId xmlns:a16="http://schemas.microsoft.com/office/drawing/2014/main" id="{F7B6EF85-E0ED-B046-9FDA-97B84BFDB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810" y="3597797"/>
                <a:ext cx="147638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5" name="Line 42">
                <a:extLst>
                  <a:ext uri="{FF2B5EF4-FFF2-40B4-BE49-F238E27FC236}">
                    <a16:creationId xmlns:a16="http://schemas.microsoft.com/office/drawing/2014/main" id="{448EC9A0-3A80-A84E-A6E1-2317AB44C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223" y="3597797"/>
                <a:ext cx="149225" cy="1039812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grpSp>
            <p:nvGrpSpPr>
              <p:cNvPr id="66" name="Group 189">
                <a:extLst>
                  <a:ext uri="{FF2B5EF4-FFF2-40B4-BE49-F238E27FC236}">
                    <a16:creationId xmlns:a16="http://schemas.microsoft.com/office/drawing/2014/main" id="{BBA5DDE5-1380-A240-A8F8-38A780D1ABCE}"/>
                  </a:ext>
                </a:extLst>
              </p:cNvPr>
              <p:cNvGrpSpPr/>
              <p:nvPr/>
            </p:nvGrpSpPr>
            <p:grpSpPr>
              <a:xfrm>
                <a:off x="3575710" y="2859609"/>
                <a:ext cx="863600" cy="800100"/>
                <a:chOff x="3287266" y="2426717"/>
                <a:chExt cx="863600" cy="800100"/>
              </a:xfrm>
            </p:grpSpPr>
            <p:sp>
              <p:nvSpPr>
                <p:cNvPr id="79" name="Line 12">
                  <a:extLst>
                    <a:ext uri="{FF2B5EF4-FFF2-40B4-BE49-F238E27FC236}">
                      <a16:creationId xmlns:a16="http://schemas.microsoft.com/office/drawing/2014/main" id="{25438014-DE91-3640-94DA-1B7F0D112F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3168080"/>
                  <a:ext cx="71913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cxnSp>
              <p:nvCxnSpPr>
                <p:cNvPr id="80" name="Straight Connector 2">
                  <a:extLst>
                    <a:ext uri="{FF2B5EF4-FFF2-40B4-BE49-F238E27FC236}">
                      <a16:creationId xmlns:a16="http://schemas.microsoft.com/office/drawing/2014/main" id="{608E09DB-44AE-CB4E-BF7E-E006EB62FD1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299966" y="2426717"/>
                  <a:ext cx="0" cy="287338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81" name="Straight Connector 58">
                  <a:extLst>
                    <a:ext uri="{FF2B5EF4-FFF2-40B4-BE49-F238E27FC236}">
                      <a16:creationId xmlns:a16="http://schemas.microsoft.com/office/drawing/2014/main" id="{DC64C95F-57F8-FC4E-8337-1611A937E36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303141" y="2937892"/>
                  <a:ext cx="0" cy="288925"/>
                </a:xfrm>
                <a:prstGeom prst="line">
                  <a:avLst/>
                </a:prstGeom>
                <a:noFill/>
                <a:ln w="63500">
                  <a:solidFill>
                    <a:schemeClr val="accent6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2" name="Line 33">
                  <a:extLst>
                    <a:ext uri="{FF2B5EF4-FFF2-40B4-BE49-F238E27FC236}">
                      <a16:creationId xmlns:a16="http://schemas.microsoft.com/office/drawing/2014/main" id="{38223FA9-256C-E448-B056-159C4842D0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87266" y="2718817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3" name="Line 33">
                  <a:extLst>
                    <a:ext uri="{FF2B5EF4-FFF2-40B4-BE49-F238E27FC236}">
                      <a16:creationId xmlns:a16="http://schemas.microsoft.com/office/drawing/2014/main" id="{DF37B6A9-3312-2947-90C7-682D831E4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441" y="2933130"/>
                  <a:ext cx="144463" cy="0"/>
                </a:xfrm>
                <a:prstGeom prst="line">
                  <a:avLst/>
                </a:prstGeom>
                <a:noFill/>
                <a:ln w="9525">
                  <a:solidFill>
                    <a:srgbClr val="00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84" name="Line 11">
                  <a:extLst>
                    <a:ext uri="{FF2B5EF4-FFF2-40B4-BE49-F238E27FC236}">
                      <a16:creationId xmlns:a16="http://schemas.microsoft.com/office/drawing/2014/main" id="{CBF466EA-2484-4140-AADF-E95CE01790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31729" y="2447355"/>
                  <a:ext cx="0" cy="72072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fr-FR" sz="1800">
                    <a:solidFill>
                      <a:srgbClr val="000000"/>
                    </a:solidFill>
                    <a:latin typeface="Arial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67" name="Oval 99">
                <a:extLst>
                  <a:ext uri="{FF2B5EF4-FFF2-40B4-BE49-F238E27FC236}">
                    <a16:creationId xmlns:a16="http://schemas.microsoft.com/office/drawing/2014/main" id="{03FD1619-8E45-E344-899A-709E88C59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07448" y="31691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8" name="Oval 100">
                <a:extLst>
                  <a:ext uri="{FF2B5EF4-FFF2-40B4-BE49-F238E27FC236}">
                    <a16:creationId xmlns:a16="http://schemas.microsoft.com/office/drawing/2014/main" id="{E65D0089-4EBA-1B4D-B7C3-6AEE493D94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3660" y="4028009"/>
                <a:ext cx="144463" cy="195263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69" name="Oval 101">
                <a:extLst>
                  <a:ext uri="{FF2B5EF4-FFF2-40B4-BE49-F238E27FC236}">
                    <a16:creationId xmlns:a16="http://schemas.microsoft.com/office/drawing/2014/main" id="{E5D6ACE3-9FDF-A547-AC68-61D7C77D6A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5173" y="4909072"/>
                <a:ext cx="144462" cy="1952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0" name="Line 35">
                <a:extLst>
                  <a:ext uri="{FF2B5EF4-FFF2-40B4-BE49-F238E27FC236}">
                    <a16:creationId xmlns:a16="http://schemas.microsoft.com/office/drawing/2014/main" id="{F608E382-BEC9-E84E-979F-095C5D379E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0898" y="4934472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1" name="Line 36">
                <a:extLst>
                  <a:ext uri="{FF2B5EF4-FFF2-40B4-BE49-F238E27FC236}">
                    <a16:creationId xmlns:a16="http://schemas.microsoft.com/office/drawing/2014/main" id="{055AA119-5FA2-9144-B703-00DCC8752B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4073" y="5077347"/>
                <a:ext cx="542925" cy="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2" name="Line 39">
                <a:extLst>
                  <a:ext uri="{FF2B5EF4-FFF2-40B4-BE49-F238E27FC236}">
                    <a16:creationId xmlns:a16="http://schemas.microsoft.com/office/drawing/2014/main" id="{72E48323-376D-AE4D-9B0E-4DDEA824D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000000" flipV="1">
                <a:off x="5225917" y="4793978"/>
                <a:ext cx="315912" cy="488950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3" name="Text Box 46">
                <a:extLst>
                  <a:ext uri="{FF2B5EF4-FFF2-40B4-BE49-F238E27FC236}">
                    <a16:creationId xmlns:a16="http://schemas.microsoft.com/office/drawing/2014/main" id="{54FBE6FA-6288-354A-94B0-F3EB60001C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350" y="4329114"/>
                <a:ext cx="42351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S</a:t>
                </a:r>
                <a:r>
                  <a:rPr lang="en-US" b="1" baseline="-250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4" name="Oval 24">
                <a:extLst>
                  <a:ext uri="{FF2B5EF4-FFF2-40B4-BE49-F238E27FC236}">
                    <a16:creationId xmlns:a16="http://schemas.microsoft.com/office/drawing/2014/main" id="{6C98DB58-F01A-984C-A456-EC78056BD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6998" y="4626497"/>
                <a:ext cx="107950" cy="719137"/>
              </a:xfrm>
              <a:prstGeom prst="ellipse">
                <a:avLst/>
              </a:prstGeom>
              <a:solidFill>
                <a:srgbClr val="FFCC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75" name="Right Brace 199">
                <a:extLst>
                  <a:ext uri="{FF2B5EF4-FFF2-40B4-BE49-F238E27FC236}">
                    <a16:creationId xmlns:a16="http://schemas.microsoft.com/office/drawing/2014/main" id="{8D5A2BE0-B520-2E42-9AE9-6888C0185D1A}"/>
                  </a:ext>
                </a:extLst>
              </p:cNvPr>
              <p:cNvSpPr/>
              <p:nvPr/>
            </p:nvSpPr>
            <p:spPr>
              <a:xfrm rot="16200000">
                <a:off x="3720024" y="1715598"/>
                <a:ext cx="360040" cy="1656184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76" name="Text Box 58">
                <a:extLst>
                  <a:ext uri="{FF2B5EF4-FFF2-40B4-BE49-F238E27FC236}">
                    <a16:creationId xmlns:a16="http://schemas.microsoft.com/office/drawing/2014/main" id="{70C0818A-1973-4748-BDF6-E104A17C21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8979" y="1646791"/>
                <a:ext cx="2007936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Positron Transverse and Longitudinal Phase Space Selection</a:t>
                </a:r>
              </a:p>
            </p:txBody>
          </p:sp>
          <p:sp>
            <p:nvSpPr>
              <p:cNvPr id="77" name="Text Box 88">
                <a:extLst>
                  <a:ext uri="{FF2B5EF4-FFF2-40B4-BE49-F238E27FC236}">
                    <a16:creationId xmlns:a16="http://schemas.microsoft.com/office/drawing/2014/main" id="{EECD2915-978D-2649-9E4B-BF234F73EF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4485" y="5059990"/>
                <a:ext cx="40267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e</a:t>
                </a:r>
                <a:r>
                  <a:rPr lang="en-US" b="1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8" name="Line 54">
                <a:extLst>
                  <a:ext uri="{FF2B5EF4-FFF2-40B4-BE49-F238E27FC236}">
                    <a16:creationId xmlns:a16="http://schemas.microsoft.com/office/drawing/2014/main" id="{9D0E89C9-6ACA-FE4E-B859-F4F67806D3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42052" y="5114325"/>
                <a:ext cx="28733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FF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42" name="Group 159">
              <a:extLst>
                <a:ext uri="{FF2B5EF4-FFF2-40B4-BE49-F238E27FC236}">
                  <a16:creationId xmlns:a16="http://schemas.microsoft.com/office/drawing/2014/main" id="{8D57F1ED-0D4D-824A-937C-51222A65734F}"/>
                </a:ext>
              </a:extLst>
            </p:cNvPr>
            <p:cNvGrpSpPr/>
            <p:nvPr/>
          </p:nvGrpSpPr>
          <p:grpSpPr>
            <a:xfrm>
              <a:off x="2837523" y="2953272"/>
              <a:ext cx="361950" cy="569912"/>
              <a:chOff x="1988705" y="2520380"/>
              <a:chExt cx="361950" cy="569912"/>
            </a:xfrm>
          </p:grpSpPr>
          <p:sp>
            <p:nvSpPr>
              <p:cNvPr id="43" name="Line 84">
                <a:extLst>
                  <a:ext uri="{FF2B5EF4-FFF2-40B4-BE49-F238E27FC236}">
                    <a16:creationId xmlns:a16="http://schemas.microsoft.com/office/drawing/2014/main" id="{0D011C72-E14D-914F-9859-D60514229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88705" y="2520380"/>
                <a:ext cx="360362" cy="288925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44" name="Line 85">
                <a:extLst>
                  <a:ext uri="{FF2B5EF4-FFF2-40B4-BE49-F238E27FC236}">
                    <a16:creationId xmlns:a16="http://schemas.microsoft.com/office/drawing/2014/main" id="{351AD291-E6A7-F741-A1FA-09B393D8AB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0292" y="2802955"/>
                <a:ext cx="360363" cy="287337"/>
              </a:xfrm>
              <a:prstGeom prst="line">
                <a:avLst/>
              </a:prstGeom>
              <a:noFill/>
              <a:ln w="22225">
                <a:solidFill>
                  <a:srgbClr val="FF0000"/>
                </a:solidFill>
                <a:round/>
                <a:headEnd/>
                <a:tailEnd type="stealth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614C619-B1FA-1F47-82B6-FADE23A76151}"/>
              </a:ext>
            </a:extLst>
          </p:cNvPr>
          <p:cNvGrpSpPr/>
          <p:nvPr/>
        </p:nvGrpSpPr>
        <p:grpSpPr>
          <a:xfrm>
            <a:off x="3943116" y="3669030"/>
            <a:ext cx="6712144" cy="2702361"/>
            <a:chOff x="2451773" y="3734344"/>
            <a:chExt cx="6712144" cy="2702361"/>
          </a:xfrm>
        </p:grpSpPr>
        <p:grpSp>
          <p:nvGrpSpPr>
            <p:cNvPr id="86" name="Group 211">
              <a:extLst>
                <a:ext uri="{FF2B5EF4-FFF2-40B4-BE49-F238E27FC236}">
                  <a16:creationId xmlns:a16="http://schemas.microsoft.com/office/drawing/2014/main" id="{82F6DC6D-BA33-5047-A2AC-ABDC935FA737}"/>
                </a:ext>
              </a:extLst>
            </p:cNvPr>
            <p:cNvGrpSpPr/>
            <p:nvPr/>
          </p:nvGrpSpPr>
          <p:grpSpPr>
            <a:xfrm>
              <a:off x="5704477" y="3734344"/>
              <a:ext cx="2706389" cy="1678000"/>
              <a:chOff x="5650906" y="3928954"/>
              <a:chExt cx="2706389" cy="1678000"/>
            </a:xfrm>
          </p:grpSpPr>
          <p:sp>
            <p:nvSpPr>
              <p:cNvPr id="89" name="Rectangle 22">
                <a:extLst>
                  <a:ext uri="{FF2B5EF4-FFF2-40B4-BE49-F238E27FC236}">
                    <a16:creationId xmlns:a16="http://schemas.microsoft.com/office/drawing/2014/main" id="{6DC1A093-B6B2-0545-B491-AEF745DF2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18723" y="4292451"/>
                <a:ext cx="1308100" cy="720725"/>
              </a:xfrm>
              <a:prstGeom prst="rect">
                <a:avLst/>
              </a:prstGeom>
              <a:solidFill>
                <a:srgbClr val="9999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0" name="Text Box 44">
                <a:extLst>
                  <a:ext uri="{FF2B5EF4-FFF2-40B4-BE49-F238E27FC236}">
                    <a16:creationId xmlns:a16="http://schemas.microsoft.com/office/drawing/2014/main" id="{35979837-7B5E-F944-97EC-148E32016C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50906" y="4786313"/>
                <a:ext cx="352425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b="1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  <a:r>
                  <a:rPr lang="en-US" sz="1200" b="1" baseline="-250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2</a:t>
                </a:r>
                <a:endParaRPr lang="en-US" sz="1200" b="1" dirty="0">
                  <a:solidFill>
                    <a:srgbClr val="000000"/>
                  </a:solidFill>
                  <a:latin typeface="Comic Sans MS"/>
                  <a:ea typeface="ＭＳ Ｐゴシック"/>
                  <a:cs typeface="Comic Sans MS"/>
                </a:endParaRPr>
              </a:p>
            </p:txBody>
          </p:sp>
          <p:sp>
            <p:nvSpPr>
              <p:cNvPr id="91" name="Rectangle 50">
                <a:extLst>
                  <a:ext uri="{FF2B5EF4-FFF2-40B4-BE49-F238E27FC236}">
                    <a16:creationId xmlns:a16="http://schemas.microsoft.com/office/drawing/2014/main" id="{C74E0801-ABB8-144F-AE25-BF6C60788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3168" y="4437112"/>
                <a:ext cx="871959" cy="432048"/>
              </a:xfrm>
              <a:prstGeom prst="rect">
                <a:avLst/>
              </a:prstGeom>
              <a:solidFill>
                <a:srgbClr val="FF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2" name="Line 51">
                <a:extLst>
                  <a:ext uri="{FF2B5EF4-FFF2-40B4-BE49-F238E27FC236}">
                    <a16:creationId xmlns:a16="http://schemas.microsoft.com/office/drawing/2014/main" id="{ADFF1843-E618-EC4D-BB03-EE6730C60D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64936" y="4363452"/>
                <a:ext cx="287337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3" name="Line 52">
                <a:extLst>
                  <a:ext uri="{FF2B5EF4-FFF2-40B4-BE49-F238E27FC236}">
                    <a16:creationId xmlns:a16="http://schemas.microsoft.com/office/drawing/2014/main" id="{A973EA77-7F8B-B64B-A2B8-F2ACB3E5C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6241123" y="4300587"/>
                <a:ext cx="287338" cy="0"/>
              </a:xfrm>
              <a:prstGeom prst="line">
                <a:avLst/>
              </a:prstGeom>
              <a:noFill/>
              <a:ln w="9525">
                <a:solidFill>
                  <a:schemeClr val="accent6">
                    <a:lumMod val="60000"/>
                    <a:lumOff val="40000"/>
                  </a:schemeClr>
                </a:solidFill>
                <a:round/>
                <a:headEnd/>
                <a:tailEnd type="stealth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4" name="Text Box 53">
                <a:extLst>
                  <a:ext uri="{FF2B5EF4-FFF2-40B4-BE49-F238E27FC236}">
                    <a16:creationId xmlns:a16="http://schemas.microsoft.com/office/drawing/2014/main" id="{D8DB4323-955C-AD4F-B150-7A9EABAAFD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18263" y="3928954"/>
                <a:ext cx="3593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P</a:t>
                </a:r>
                <a:r>
                  <a:rPr lang="en-US" baseline="-25000" dirty="0">
                    <a:solidFill>
                      <a:srgbClr val="2D2D8A">
                        <a:lumMod val="60000"/>
                        <a:lumOff val="40000"/>
                      </a:srgbClr>
                    </a:solidFill>
                    <a:latin typeface="Comic Sans MS"/>
                    <a:ea typeface="ＭＳ Ｐゴシック"/>
                    <a:cs typeface="Comic Sans MS"/>
                  </a:rPr>
                  <a:t>T</a:t>
                </a:r>
              </a:p>
            </p:txBody>
          </p:sp>
          <p:sp>
            <p:nvSpPr>
              <p:cNvPr id="95" name="Text Box 58">
                <a:extLst>
                  <a:ext uri="{FF2B5EF4-FFF2-40B4-BE49-F238E27FC236}">
                    <a16:creationId xmlns:a16="http://schemas.microsoft.com/office/drawing/2014/main" id="{6A658819-6BFF-D74A-97E2-C79BF787FA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73303" y="4483529"/>
                <a:ext cx="1312980" cy="3385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dirty="0">
                    <a:solidFill>
                      <a:srgbClr val="000000"/>
                    </a:solidFill>
                    <a:latin typeface="Comic Sans MS"/>
                    <a:ea typeface="ＭＳ Ｐゴシック"/>
                    <a:cs typeface="Comic Sans MS"/>
                  </a:rPr>
                  <a:t>Calorimeter</a:t>
                </a:r>
              </a:p>
            </p:txBody>
          </p:sp>
          <p:sp>
            <p:nvSpPr>
              <p:cNvPr id="96" name="Line 59">
                <a:extLst>
                  <a:ext uri="{FF2B5EF4-FFF2-40B4-BE49-F238E27FC236}">
                    <a16:creationId xmlns:a16="http://schemas.microsoft.com/office/drawing/2014/main" id="{5C1D439D-AB26-6E45-89AE-69831DB51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779814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7" name="Line 61">
                <a:extLst>
                  <a:ext uri="{FF2B5EF4-FFF2-40B4-BE49-F238E27FC236}">
                    <a16:creationId xmlns:a16="http://schemas.microsoft.com/office/drawing/2014/main" id="{5CB780C8-1719-F943-ABE4-0A7293984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917135" y="4543276"/>
                <a:ext cx="131286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8" name="Rectangle 27">
                <a:extLst>
                  <a:ext uri="{FF2B5EF4-FFF2-40B4-BE49-F238E27FC236}">
                    <a16:creationId xmlns:a16="http://schemas.microsoft.com/office/drawing/2014/main" id="{59E9088B-12B8-B345-9336-581CBFEDA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3631" y="4471988"/>
                <a:ext cx="36512" cy="360362"/>
              </a:xfrm>
              <a:prstGeom prst="rect">
                <a:avLst/>
              </a:prstGeom>
              <a:solidFill>
                <a:schemeClr val="tx1"/>
              </a:solidFill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fr-FR" sz="1800">
                  <a:solidFill>
                    <a:srgbClr val="000000"/>
                  </a:solidFill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9" name="Right Brace 222">
                <a:extLst>
                  <a:ext uri="{FF2B5EF4-FFF2-40B4-BE49-F238E27FC236}">
                    <a16:creationId xmlns:a16="http://schemas.microsoft.com/office/drawing/2014/main" id="{78DA2690-24CC-6548-A5F9-EC035D5E03A4}"/>
                  </a:ext>
                </a:extLst>
              </p:cNvPr>
              <p:cNvSpPr/>
              <p:nvPr/>
            </p:nvSpPr>
            <p:spPr>
              <a:xfrm rot="5400000">
                <a:off x="6845127" y="3861048"/>
                <a:ext cx="360040" cy="2664296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00" name="Text Box 58">
                <a:extLst>
                  <a:ext uri="{FF2B5EF4-FFF2-40B4-BE49-F238E27FC236}">
                    <a16:creationId xmlns:a16="http://schemas.microsoft.com/office/drawing/2014/main" id="{097E5FE9-59DD-BB4B-8E8C-A7D52C85B9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01010" y="5329955"/>
                <a:ext cx="2649584" cy="27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/>
                    <a:cs typeface="Arial" panose="020B0604020202020204" pitchFamily="34" charset="0"/>
                  </a:rPr>
                  <a:t>Compton Transmission Polarimeter</a:t>
                </a:r>
              </a:p>
            </p:txBody>
          </p: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B481D5E-A816-8542-A51A-6F3F5D546DFB}"/>
                </a:ext>
              </a:extLst>
            </p:cNvPr>
            <p:cNvSpPr/>
            <p:nvPr/>
          </p:nvSpPr>
          <p:spPr>
            <a:xfrm>
              <a:off x="2451773" y="5374876"/>
              <a:ext cx="6712144" cy="1061829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fr-FR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4. COMPTON TRANSMISSION POLARIMETER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endParaRPr lang="en-US" sz="900" b="1" dirty="0">
                <a:solidFill>
                  <a:srgbClr val="3333F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defRPr/>
              </a:pP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Polarized </a:t>
              </a:r>
              <a:r>
                <a:rPr lang="en-US" b="1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e</a:t>
              </a:r>
              <a:r>
                <a:rPr lang="en-US" b="1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+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convert into polarized </a:t>
              </a:r>
              <a:r>
                <a:rPr lang="en-US" b="1" dirty="0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 (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whose </a:t>
              </a:r>
              <a:r>
                <a:rPr lang="en-US" b="1" dirty="0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transmission 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through a polarized iron target (</a:t>
              </a:r>
              <a:r>
                <a:rPr lang="en-US" b="1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>
                  <a:solidFill>
                    <a:srgbClr val="2D2D8A">
                      <a:lumMod val="60000"/>
                      <a:lumOff val="40000"/>
                    </a:srgbClr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) depends on 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P</a:t>
              </a:r>
              <a:r>
                <a:rPr lang="en-US" b="1" baseline="-25000" dirty="0" err="1">
                  <a:solidFill>
                    <a:srgbClr val="6B6BCF"/>
                  </a:solidFill>
                  <a:latin typeface="Symbol" panose="05050102010706020507" pitchFamily="18" charset="2"/>
                  <a:ea typeface="ＭＳ Ｐゴシック"/>
                  <a:cs typeface="Arial" panose="020B0604020202020204" pitchFamily="34" charset="0"/>
                </a:rPr>
                <a:t>g</a:t>
              </a:r>
              <a:r>
                <a:rPr lang="en-US" b="1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.P</a:t>
              </a:r>
              <a:r>
                <a:rPr lang="en-US" b="1" baseline="-25000" dirty="0" err="1">
                  <a:solidFill>
                    <a:srgbClr val="6B6BCF"/>
                  </a:solidFill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T</a:t>
              </a:r>
              <a:endParaRPr lang="en-US" b="1" baseline="-25000" dirty="0">
                <a:solidFill>
                  <a:srgbClr val="6B6BCF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88" name="Line 54">
              <a:extLst>
                <a:ext uri="{FF2B5EF4-FFF2-40B4-BE49-F238E27FC236}">
                  <a16:creationId xmlns:a16="http://schemas.microsoft.com/office/drawing/2014/main" id="{6B8C4C33-3971-D74F-83FE-E5BFA431C3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12789" y="5871660"/>
              <a:ext cx="213029" cy="469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800">
                <a:solidFill>
                  <a:srgbClr val="000000"/>
                </a:solidFill>
                <a:latin typeface="Arial"/>
                <a:ea typeface="ＭＳ Ｐゴシック"/>
                <a:cs typeface="+mn-cs"/>
              </a:endParaRPr>
            </a:p>
          </p:txBody>
        </p:sp>
      </p:grpSp>
      <p:sp>
        <p:nvSpPr>
          <p:cNvPr id="101" name="Slide Number Placeholder 4">
            <a:extLst>
              <a:ext uri="{FF2B5EF4-FFF2-40B4-BE49-F238E27FC236}">
                <a16:creationId xmlns:a16="http://schemas.microsoft.com/office/drawing/2014/main" id="{4F1566E5-92A6-F643-9ADD-35AB0064407B}"/>
              </a:ext>
            </a:extLst>
          </p:cNvPr>
          <p:cNvSpPr txBox="1">
            <a:spLocks/>
          </p:cNvSpPr>
          <p:nvPr/>
        </p:nvSpPr>
        <p:spPr>
          <a:xfrm>
            <a:off x="5635743" y="6467336"/>
            <a:ext cx="714877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70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187A7-FF6B-614C-87A2-3009D57A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Demo Experiment @ CEBAF Injector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F00B0-F79A-F644-BA94-ED3929CDBF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er 4">
            <a:extLst>
              <a:ext uri="{FF2B5EF4-FFF2-40B4-BE49-F238E27FC236}">
                <a16:creationId xmlns:a16="http://schemas.microsoft.com/office/drawing/2014/main" id="{759FF82C-50BF-EF4E-B61E-5F81BE2B0D52}"/>
              </a:ext>
            </a:extLst>
          </p:cNvPr>
          <p:cNvGrpSpPr>
            <a:grpSpLocks/>
          </p:cNvGrpSpPr>
          <p:nvPr/>
        </p:nvGrpSpPr>
        <p:grpSpPr bwMode="auto">
          <a:xfrm>
            <a:off x="1841157" y="1626198"/>
            <a:ext cx="7548217" cy="3829888"/>
            <a:chOff x="1980715" y="1540202"/>
            <a:chExt cx="5964926" cy="3523396"/>
          </a:xfrm>
        </p:grpSpPr>
        <p:sp>
          <p:nvSpPr>
            <p:cNvPr id="7" name="Rectangle 43">
              <a:extLst>
                <a:ext uri="{FF2B5EF4-FFF2-40B4-BE49-F238E27FC236}">
                  <a16:creationId xmlns:a16="http://schemas.microsoft.com/office/drawing/2014/main" id="{1E4C8EEE-BDAC-704D-B0D8-4BF34D71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7514" y="1540202"/>
              <a:ext cx="4598127" cy="314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Grames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, E.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Voutier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et al.,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JLab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</a:t>
              </a:r>
              <a:r>
                <a:rPr kumimoji="0" lang="fr-FR" sz="140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Experiment</a:t>
              </a:r>
              <a:r>
                <a:rPr kumimoji="0" lang="fr-FR" sz="140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venir Roman" panose="02000503020000020003" pitchFamily="2" charset="0"/>
                </a:rPr>
                <a:t> E12-11-105 (2011)</a:t>
              </a:r>
            </a:p>
          </p:txBody>
        </p:sp>
        <p:pic>
          <p:nvPicPr>
            <p:cNvPr id="8" name="Picture 7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55948426-AD67-0746-98C1-812A742F1EE6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" t="16597" r="7597" b="3855"/>
            <a:stretch/>
          </p:blipFill>
          <p:spPr bwMode="auto">
            <a:xfrm>
              <a:off x="1980715" y="1974720"/>
              <a:ext cx="5106016" cy="308887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ext Box 35">
            <a:extLst>
              <a:ext uri="{FF2B5EF4-FFF2-40B4-BE49-F238E27FC236}">
                <a16:creationId xmlns:a16="http://schemas.microsoft.com/office/drawing/2014/main" id="{9B6E0870-41FD-E247-95DD-9900882BC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359" y="874912"/>
            <a:ext cx="10277253" cy="707886"/>
          </a:xfrm>
          <a:prstGeom prst="rect">
            <a:avLst/>
          </a:prstGeom>
          <a:noFill/>
          <a:ln w="50800" cmpd="thickTh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99"/>
              </a:buClr>
              <a:buSzTx/>
              <a:buFont typeface="Wingdings" charset="0"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Demonstrate feasibility to produce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33088"/>
                </a:solidFill>
                <a:effectLst/>
                <a:uLnTx/>
                <a:uFillTx/>
                <a:latin typeface="Avenir Roman" panose="02000503020000020003" pitchFamily="2" charset="0"/>
                <a:ea typeface="Arial" charset="0"/>
                <a:cs typeface="Arial" charset="0"/>
              </a:rPr>
              <a:t>highly spin polarized positrons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from GaAs/</a:t>
            </a:r>
            <a:r>
              <a:rPr lang="en-US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GaAsP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1C28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spin polarized electron source </a:t>
            </a:r>
            <a:r>
              <a:rPr lang="en-US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at low beam energy and with low power target.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Roman" panose="02000503020000020003" pitchFamily="2" charset="0"/>
              <a:ea typeface="Arial" charset="0"/>
              <a:cs typeface="Arial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FE61454-7CB3-2A48-96F4-13EF2F6D0B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6" t="1793" r="9944" b="35509"/>
          <a:stretch/>
        </p:blipFill>
        <p:spPr bwMode="auto">
          <a:xfrm>
            <a:off x="8649592" y="2098514"/>
            <a:ext cx="1845585" cy="3357573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DB8D71-20FB-C542-B33B-C5C44897ECFF}"/>
              </a:ext>
            </a:extLst>
          </p:cNvPr>
          <p:cNvSpPr txBox="1"/>
          <p:nvPr/>
        </p:nvSpPr>
        <p:spPr>
          <a:xfrm>
            <a:off x="1953622" y="2238194"/>
            <a:ext cx="261468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8 MeV, 1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A, 85% polarization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1EBE37-73AA-D64E-B91B-16604A2E795F}"/>
              </a:ext>
            </a:extLst>
          </p:cNvPr>
          <p:cNvSpPr txBox="1"/>
          <p:nvPr/>
        </p:nvSpPr>
        <p:spPr>
          <a:xfrm>
            <a:off x="8813744" y="2162190"/>
            <a:ext cx="90388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W (1mm)</a:t>
            </a:r>
          </a:p>
        </p:txBody>
      </p:sp>
      <p:sp>
        <p:nvSpPr>
          <p:cNvPr id="13" name="ZoneTexte 1">
            <a:extLst>
              <a:ext uri="{FF2B5EF4-FFF2-40B4-BE49-F238E27FC236}">
                <a16:creationId xmlns:a16="http://schemas.microsoft.com/office/drawing/2014/main" id="{C288A7FD-AA53-6746-8DA5-EBE203DCF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634" y="5759450"/>
            <a:ext cx="8944057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PEPPo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possible due to support </a:t>
            </a:r>
            <a:r>
              <a:rPr lang="fr-FR" sz="2000" i="1" dirty="0" err="1">
                <a:latin typeface="Avenir Roman" panose="02000503020000020003" pitchFamily="2" charset="0"/>
                <a:cs typeface="Arial"/>
              </a:rPr>
              <a:t>from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SLAC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 E166,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DESY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Princeton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Cornell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,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International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Linear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</a:t>
            </a:r>
            <a:r>
              <a:rPr lang="fr-FR" sz="2000" b="1" i="1" dirty="0" err="1">
                <a:latin typeface="Avenir Roman" panose="02000503020000020003" pitchFamily="2" charset="0"/>
                <a:cs typeface="Arial"/>
              </a:rPr>
              <a:t>Collider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 Project </a:t>
            </a:r>
            <a:r>
              <a:rPr lang="fr-FR" sz="2000" i="1" dirty="0">
                <a:latin typeface="Avenir Roman" panose="02000503020000020003" pitchFamily="2" charset="0"/>
                <a:cs typeface="Arial"/>
              </a:rPr>
              <a:t>and the </a:t>
            </a:r>
            <a:r>
              <a:rPr lang="fr-FR" sz="2000" b="1" i="1" dirty="0">
                <a:latin typeface="Avenir Roman" panose="02000503020000020003" pitchFamily="2" charset="0"/>
                <a:cs typeface="Arial"/>
              </a:rPr>
              <a:t>Jefferson Science Associates.</a:t>
            </a:r>
          </a:p>
        </p:txBody>
      </p:sp>
    </p:spTree>
    <p:extLst>
      <p:ext uri="{BB962C8B-B14F-4D97-AF65-F5344CB8AC3E}">
        <p14:creationId xmlns:p14="http://schemas.microsoft.com/office/powerpoint/2010/main" val="305643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3A00-2FD3-7A42-BF7D-4E21DF70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PEPPo</a:t>
            </a:r>
            <a:r>
              <a:rPr lang="en-US" i="1" dirty="0"/>
              <a:t> : Production of Highly Spin Polarized Positrons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1F94-CDB4-AE41-A78B-04E109DCB4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281985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88885265-7D08-5443-9B76-C53274C6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991" y="1032014"/>
            <a:ext cx="7620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Phys.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Rev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</a:t>
            </a:r>
            <a:r>
              <a:rPr lang="fr-FR" b="1" i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Lett</a:t>
            </a:r>
            <a:r>
              <a:rPr lang="fr-FR" b="1" i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 116 (2016) 214801</a:t>
            </a:r>
          </a:p>
        </p:txBody>
      </p:sp>
      <p:grpSp>
        <p:nvGrpSpPr>
          <p:cNvPr id="8" name="Grouper 21">
            <a:extLst>
              <a:ext uri="{FF2B5EF4-FFF2-40B4-BE49-F238E27FC236}">
                <a16:creationId xmlns:a16="http://schemas.microsoft.com/office/drawing/2014/main" id="{B45EDB9E-1653-A449-B73E-C736BB79006C}"/>
              </a:ext>
            </a:extLst>
          </p:cNvPr>
          <p:cNvGrpSpPr/>
          <p:nvPr/>
        </p:nvGrpSpPr>
        <p:grpSpPr>
          <a:xfrm>
            <a:off x="1098329" y="1433809"/>
            <a:ext cx="6785282" cy="4966991"/>
            <a:chOff x="4948773" y="3261407"/>
            <a:chExt cx="3428703" cy="2736304"/>
          </a:xfrm>
        </p:grpSpPr>
        <p:pic>
          <p:nvPicPr>
            <p:cNvPr id="9" name="Image 6" descr="PosPol.eps">
              <a:extLst>
                <a:ext uri="{FF2B5EF4-FFF2-40B4-BE49-F238E27FC236}">
                  <a16:creationId xmlns:a16="http://schemas.microsoft.com/office/drawing/2014/main" id="{FBE6C47C-8182-994F-BECC-CCDA4F56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773" y="3261407"/>
              <a:ext cx="3428703" cy="2736304"/>
            </a:xfrm>
            <a:prstGeom prst="rect">
              <a:avLst/>
            </a:prstGeom>
          </p:spPr>
        </p:pic>
        <p:sp>
          <p:nvSpPr>
            <p:cNvPr id="10" name="ZoneTexte 19">
              <a:extLst>
                <a:ext uri="{FF2B5EF4-FFF2-40B4-BE49-F238E27FC236}">
                  <a16:creationId xmlns:a16="http://schemas.microsoft.com/office/drawing/2014/main" id="{F37D5E6D-C2DF-1241-9D2C-60B5A83727ED}"/>
                </a:ext>
              </a:extLst>
            </p:cNvPr>
            <p:cNvSpPr txBox="1"/>
            <p:nvPr/>
          </p:nvSpPr>
          <p:spPr>
            <a:xfrm>
              <a:off x="5534589" y="3347035"/>
              <a:ext cx="1490981" cy="384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electron beam polarization</a:t>
              </a:r>
            </a:p>
            <a:p>
              <a:pPr algn="ctr"/>
              <a:endParaRPr lang="en-US" sz="200" b="1" dirty="0">
                <a:solidFill>
                  <a:srgbClr val="38ABA6"/>
                </a:solidFill>
                <a:latin typeface="Avenir Roman" panose="02000503020000020003" pitchFamily="2" charset="0"/>
              </a:endParaRPr>
            </a:p>
            <a:p>
              <a:pPr algn="ctr"/>
              <a:r>
                <a:rPr lang="en-US" sz="1400" b="1" dirty="0">
                  <a:solidFill>
                    <a:srgbClr val="38ABA6"/>
                  </a:solidFill>
                  <a:latin typeface="Avenir Roman" panose="02000503020000020003" pitchFamily="2" charset="0"/>
                </a:rPr>
                <a:t>85.2 ± 0.6 ± 0.7 %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7CC02D-936A-374F-93CC-1713F436778E}"/>
                </a:ext>
              </a:extLst>
            </p:cNvPr>
            <p:cNvSpPr/>
            <p:nvPr/>
          </p:nvSpPr>
          <p:spPr>
            <a:xfrm>
              <a:off x="5002295" y="4977168"/>
              <a:ext cx="72016" cy="36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Roman" panose="02000503020000020003" pitchFamily="2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4B70C68-CA35-2C43-8232-1AAA1EE0443C}"/>
              </a:ext>
            </a:extLst>
          </p:cNvPr>
          <p:cNvGrpSpPr/>
          <p:nvPr/>
        </p:nvGrpSpPr>
        <p:grpSpPr>
          <a:xfrm>
            <a:off x="8599148" y="1853652"/>
            <a:ext cx="2904290" cy="4003290"/>
            <a:chOff x="1185977" y="2158849"/>
            <a:chExt cx="2904290" cy="4003290"/>
          </a:xfrm>
        </p:grpSpPr>
        <p:pic>
          <p:nvPicPr>
            <p:cNvPr id="12" name="Picture 10" descr="PRLMay2016illustration_F2b-01.jpg">
              <a:extLst>
                <a:ext uri="{FF2B5EF4-FFF2-40B4-BE49-F238E27FC236}">
                  <a16:creationId xmlns:a16="http://schemas.microsoft.com/office/drawing/2014/main" id="{5B4BA1F0-8E0B-5843-AB17-F33C600D1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229" y="2499828"/>
              <a:ext cx="2539786" cy="2539786"/>
            </a:xfrm>
            <a:prstGeom prst="rect">
              <a:avLst/>
            </a:prstGeom>
          </p:spPr>
        </p:pic>
        <p:sp>
          <p:nvSpPr>
            <p:cNvPr id="13" name="ZoneTexte 2">
              <a:extLst>
                <a:ext uri="{FF2B5EF4-FFF2-40B4-BE49-F238E27FC236}">
                  <a16:creationId xmlns:a16="http://schemas.microsoft.com/office/drawing/2014/main" id="{E4349E40-5E18-A748-B2BF-EAC5428A060A}"/>
                </a:ext>
              </a:extLst>
            </p:cNvPr>
            <p:cNvSpPr txBox="1"/>
            <p:nvPr/>
          </p:nvSpPr>
          <p:spPr>
            <a:xfrm>
              <a:off x="1185977" y="4961810"/>
              <a:ext cx="29042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1" dirty="0">
                  <a:latin typeface="Avenir Roman" panose="02000503020000020003" pitchFamily="2" charset="0"/>
                </a:rPr>
                <a:t>Whenever producing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+</a:t>
              </a:r>
              <a:r>
                <a:rPr lang="en-US" sz="1800" b="1" i="1" dirty="0">
                  <a:latin typeface="Avenir Roman" panose="02000503020000020003" pitchFamily="2" charset="0"/>
                </a:rPr>
                <a:t> from e</a:t>
              </a:r>
              <a:r>
                <a:rPr lang="en-US" sz="1800" b="1" i="1" baseline="30000" dirty="0">
                  <a:latin typeface="Avenir Roman" panose="02000503020000020003" pitchFamily="2" charset="0"/>
                </a:rPr>
                <a:t>-</a:t>
              </a:r>
              <a:r>
                <a:rPr lang="en-US" sz="1800" b="1" i="1" dirty="0">
                  <a:latin typeface="Avenir Roman" panose="02000503020000020003" pitchFamily="2" charset="0"/>
                </a:rPr>
                <a:t>, polarization is coming for free, if initial electrons are polarized</a:t>
              </a:r>
              <a:r>
                <a:rPr lang="en-US" sz="1600" b="1" i="1" dirty="0">
                  <a:latin typeface="Avenir Roman" panose="02000503020000020003" pitchFamily="2" charset="0"/>
                </a:rPr>
                <a:t>.</a:t>
              </a:r>
            </a:p>
          </p:txBody>
        </p:sp>
        <p:pic>
          <p:nvPicPr>
            <p:cNvPr id="14" name="Picture 13" descr="Screen shot 2012-03-31 at 6.08.09 AM.png">
              <a:extLst>
                <a:ext uri="{FF2B5EF4-FFF2-40B4-BE49-F238E27FC236}">
                  <a16:creationId xmlns:a16="http://schemas.microsoft.com/office/drawing/2014/main" id="{EE6246DF-25A4-644F-B21D-F2D62BE9F3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34391" b="2954"/>
            <a:stretch/>
          </p:blipFill>
          <p:spPr>
            <a:xfrm>
              <a:off x="1550696" y="2158849"/>
              <a:ext cx="2174852" cy="540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801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8F5B-D32A-B144-A288-17C678A7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Figure of Merit for Electron Energy 60 MeV (Injector Energy of 6 GeV CEBAF)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250D36-E1DF-C54F-A9E0-B4F0187139D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35743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10" descr="e+pol">
            <a:extLst>
              <a:ext uri="{FF2B5EF4-FFF2-40B4-BE49-F238E27FC236}">
                <a16:creationId xmlns:a16="http://schemas.microsoft.com/office/drawing/2014/main" id="{8580DE95-6531-C842-BF9D-A6DB72F92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574" y="2784177"/>
            <a:ext cx="4418255" cy="353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9">
            <a:extLst>
              <a:ext uri="{FF2B5EF4-FFF2-40B4-BE49-F238E27FC236}">
                <a16:creationId xmlns:a16="http://schemas.microsoft.com/office/drawing/2014/main" id="{9E7EE7AD-5BF5-324C-B5C7-C7384646A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3935" y="854659"/>
            <a:ext cx="5594927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R.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Dollan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K.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Laihem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A.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Schälicke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NIM A 559 (2006) 185,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J.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Grames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E.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Voutier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, JPos09, AIP 1160 (2009) 120</a:t>
            </a:r>
          </a:p>
          <a:p>
            <a:pPr algn="ctr">
              <a:defRPr/>
            </a:pP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J. Dumas,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Doctorate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1100" b="1" dirty="0" err="1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Thesis</a:t>
            </a:r>
            <a:r>
              <a:rPr lang="fr-FR" sz="1100" b="1" dirty="0">
                <a:solidFill>
                  <a:srgbClr val="5F5F5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(2011)</a:t>
            </a:r>
          </a:p>
        </p:txBody>
      </p:sp>
      <p:graphicFrame>
        <p:nvGraphicFramePr>
          <p:cNvPr id="8" name="Object 12">
            <a:extLst>
              <a:ext uri="{FF2B5EF4-FFF2-40B4-BE49-F238E27FC236}">
                <a16:creationId xmlns:a16="http://schemas.microsoft.com/office/drawing/2014/main" id="{9FB7C412-B021-1647-B610-68B1D068C2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9309993"/>
              </p:ext>
            </p:extLst>
          </p:nvPr>
        </p:nvGraphicFramePr>
        <p:xfrm>
          <a:off x="3982262" y="4637166"/>
          <a:ext cx="1450159" cy="8107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…quation" r:id="rId4" imgW="822600" imgH="456840" progId="Equation.3">
                  <p:embed/>
                </p:oleObj>
              </mc:Choice>
              <mc:Fallback>
                <p:oleObj name="…quation" r:id="rId4" imgW="822600" imgH="456840" progId="Equation.3">
                  <p:embed/>
                  <p:pic>
                    <p:nvPicPr>
                      <p:cNvPr id="4" name="Object 12">
                        <a:extLst>
                          <a:ext uri="{FF2B5EF4-FFF2-40B4-BE49-F238E27FC236}">
                            <a16:creationId xmlns:a16="http://schemas.microsoft.com/office/drawing/2014/main" id="{32D17F53-2753-F94D-B1BC-A738516D5C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2262" y="4637166"/>
                        <a:ext cx="1450159" cy="810799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er 2">
            <a:extLst>
              <a:ext uri="{FF2B5EF4-FFF2-40B4-BE49-F238E27FC236}">
                <a16:creationId xmlns:a16="http://schemas.microsoft.com/office/drawing/2014/main" id="{E4169AE9-B689-594B-920E-B28B021D353F}"/>
              </a:ext>
            </a:extLst>
          </p:cNvPr>
          <p:cNvGrpSpPr/>
          <p:nvPr/>
        </p:nvGrpSpPr>
        <p:grpSpPr>
          <a:xfrm>
            <a:off x="6164525" y="2693583"/>
            <a:ext cx="4458102" cy="3647123"/>
            <a:chOff x="4688198" y="1907823"/>
            <a:chExt cx="4026979" cy="2952328"/>
          </a:xfrm>
        </p:grpSpPr>
        <p:grpSp>
          <p:nvGrpSpPr>
            <p:cNvPr id="10" name="Grouper 15">
              <a:extLst>
                <a:ext uri="{FF2B5EF4-FFF2-40B4-BE49-F238E27FC236}">
                  <a16:creationId xmlns:a16="http://schemas.microsoft.com/office/drawing/2014/main" id="{86E3C79C-EA61-9547-860F-52C516A0EE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88198" y="1907823"/>
              <a:ext cx="3986206" cy="2952328"/>
              <a:chOff x="4324404" y="2362850"/>
              <a:chExt cx="4516437" cy="3665538"/>
            </a:xfrm>
          </p:grpSpPr>
          <p:pic>
            <p:nvPicPr>
              <p:cNvPr id="12" name="Picture 3" descr="logoLPSC2[1]">
                <a:extLst>
                  <a:ext uri="{FF2B5EF4-FFF2-40B4-BE49-F238E27FC236}">
                    <a16:creationId xmlns:a16="http://schemas.microsoft.com/office/drawing/2014/main" id="{F0FD8020-908B-AA43-A380-C9B369346B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00192" y="4077072"/>
                <a:ext cx="863600" cy="4143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0" descr="fom2">
                <a:extLst>
                  <a:ext uri="{FF2B5EF4-FFF2-40B4-BE49-F238E27FC236}">
                    <a16:creationId xmlns:a16="http://schemas.microsoft.com/office/drawing/2014/main" id="{E4B4DD0B-ECE0-A047-A12E-28C1645F8D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404" y="2362850"/>
                <a:ext cx="4516437" cy="366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Line 19">
                <a:extLst>
                  <a:ext uri="{FF2B5EF4-FFF2-40B4-BE49-F238E27FC236}">
                    <a16:creationId xmlns:a16="http://schemas.microsoft.com/office/drawing/2014/main" id="{4E232174-2917-164D-8B84-EF4F7DAE5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51625" y="3308350"/>
                <a:ext cx="0" cy="2281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none" w="lg" len="lg"/>
                <a:tailEnd type="stealth" w="lg" len="lg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Text Box 20">
                <a:extLst>
                  <a:ext uri="{FF2B5EF4-FFF2-40B4-BE49-F238E27FC236}">
                    <a16:creationId xmlns:a16="http://schemas.microsoft.com/office/drawing/2014/main" id="{C2E82910-D67E-084A-8DF9-C8EE7EB22C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38452" y="5013728"/>
                <a:ext cx="1441356" cy="27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  </a:t>
                </a:r>
                <a:r>
                  <a:rPr lang="fr-FR" sz="120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energy</a:t>
                </a:r>
                <a:endParaRPr lang="fr-FR" sz="120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Line 21">
                <a:extLst>
                  <a:ext uri="{FF2B5EF4-FFF2-40B4-BE49-F238E27FC236}">
                    <a16:creationId xmlns:a16="http://schemas.microsoft.com/office/drawing/2014/main" id="{CD2A764E-65E9-A74B-8597-0D3900094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32363" y="3155950"/>
                <a:ext cx="172402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 type="stealth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Text Box 22">
                <a:extLst>
                  <a:ext uri="{FF2B5EF4-FFF2-40B4-BE49-F238E27FC236}">
                    <a16:creationId xmlns:a16="http://schemas.microsoft.com/office/drawing/2014/main" id="{53307620-5850-5548-A8EA-8CEF8D97F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68655" y="2890843"/>
                <a:ext cx="866691" cy="525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sz="1200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Optimum</a:t>
                </a:r>
              </a:p>
              <a:p>
                <a:pPr algn="ctr"/>
                <a:endParaRPr lang="fr-FR" sz="4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  <a:p>
                <a:pPr algn="ctr"/>
                <a:r>
                  <a:rPr lang="fr-FR" sz="1200" dirty="0" err="1">
                    <a:solidFill>
                      <a:srgbClr val="000000"/>
                    </a:solidFill>
                    <a:latin typeface="Avenir Roman" panose="02000503020000020003" pitchFamily="2" charset="0"/>
                    <a:ea typeface="Arial" charset="0"/>
                    <a:cs typeface="Arial" charset="0"/>
                  </a:rPr>
                  <a:t>FoM</a:t>
                </a:r>
                <a:endParaRPr lang="fr-FR" sz="1200" dirty="0">
                  <a:solidFill>
                    <a:srgbClr val="000000"/>
                  </a:solidFill>
                  <a:latin typeface="Avenir Roman" panose="02000503020000020003" pitchFamily="2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911A8C-54E5-2547-A19A-35112D139696}"/>
                </a:ext>
              </a:extLst>
            </p:cNvPr>
            <p:cNvSpPr/>
            <p:nvPr/>
          </p:nvSpPr>
          <p:spPr>
            <a:xfrm>
              <a:off x="7851081" y="1946393"/>
              <a:ext cx="86409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8" name="Text Box 11">
            <a:extLst>
              <a:ext uri="{FF2B5EF4-FFF2-40B4-BE49-F238E27FC236}">
                <a16:creationId xmlns:a16="http://schemas.microsoft.com/office/drawing/2014/main" id="{0D70D83C-FE3C-EF44-97D2-CD4C884C2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475" y="1529090"/>
            <a:ext cx="414045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polarization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distribution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of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generated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positrons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latin typeface="Avenir Roman" panose="02000503020000020003" pitchFamily="2" charset="0"/>
                <a:ea typeface="Arial" charset="0"/>
                <a:cs typeface="Arial" charset="0"/>
              </a:rPr>
              <a:t>dominated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by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low-energy</a:t>
            </a:r>
            <a:r>
              <a:rPr lang="fr-FR" sz="2000" b="1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events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id="{A4C88822-3223-3841-A880-455EEFBD2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620" y="1572796"/>
            <a:ext cx="38797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3333FF"/>
              </a:buClr>
            </a:pP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The </a:t>
            </a:r>
            <a:r>
              <a:rPr lang="fr-FR" sz="2000" dirty="0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positron </a:t>
            </a:r>
            <a:r>
              <a:rPr lang="fr-FR" sz="2000" dirty="0" err="1">
                <a:solidFill>
                  <a:srgbClr val="FF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at the optimum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FoM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(P</a:t>
            </a:r>
            <a:r>
              <a:rPr lang="fr-FR" sz="2000" baseline="30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2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I) </a:t>
            </a:r>
            <a:r>
              <a:rPr lang="fr-FR" sz="2000" dirty="0" err="1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is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about </a:t>
            </a:r>
            <a:r>
              <a:rPr lang="fr-FR" sz="2000" b="1" dirty="0" err="1">
                <a:latin typeface="Avenir Roman" panose="02000503020000020003" pitchFamily="2" charset="0"/>
                <a:ea typeface="Arial" charset="0"/>
                <a:cs typeface="Arial" charset="0"/>
              </a:rPr>
              <a:t>half</a:t>
            </a:r>
            <a:r>
              <a:rPr lang="fr-FR" sz="2000" dirty="0"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of the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electron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beam</a:t>
            </a:r>
            <a:r>
              <a:rPr lang="fr-FR" sz="2000" dirty="0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 </a:t>
            </a:r>
            <a:r>
              <a:rPr lang="fr-FR" sz="2000" dirty="0" err="1">
                <a:solidFill>
                  <a:srgbClr val="0000FF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energy</a:t>
            </a:r>
            <a:r>
              <a:rPr lang="fr-FR" sz="2000" dirty="0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4981128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B5FDA33-0725-481D-A9BF-32E6FB1CA958}" vid="{825910BA-ECA8-437E-BE28-9A14A03687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 Widescreen Template</Template>
  <TotalTime>1492</TotalTime>
  <Words>2623</Words>
  <Application>Microsoft Macintosh PowerPoint</Application>
  <PresentationFormat>Widescreen</PresentationFormat>
  <Paragraphs>561</Paragraphs>
  <Slides>26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6" baseType="lpstr">
      <vt:lpstr>ＭＳ Ｐゴシック</vt:lpstr>
      <vt:lpstr>ＭＳ Ｐゴシック</vt:lpstr>
      <vt:lpstr>PingFangSC-Regular</vt:lpstr>
      <vt:lpstr>.PingFangSC-Regular</vt:lpstr>
      <vt:lpstr>Arial</vt:lpstr>
      <vt:lpstr>Avenir Roman</vt:lpstr>
      <vt:lpstr>avenir-light</vt:lpstr>
      <vt:lpstr>Calibri</vt:lpstr>
      <vt:lpstr>Calibri Light</vt:lpstr>
      <vt:lpstr>Century Gothic</vt:lpstr>
      <vt:lpstr>Chalkduster</vt:lpstr>
      <vt:lpstr>Comic Sans MS</vt:lpstr>
      <vt:lpstr>Lucida Calligraphy</vt:lpstr>
      <vt:lpstr>Symbol</vt:lpstr>
      <vt:lpstr>Times</vt:lpstr>
      <vt:lpstr>Times New Roman</vt:lpstr>
      <vt:lpstr>Wingdings</vt:lpstr>
      <vt:lpstr>Theme1</vt:lpstr>
      <vt:lpstr>Equation</vt:lpstr>
      <vt:lpstr>…quation</vt:lpstr>
      <vt:lpstr>Polarized Positrons</vt:lpstr>
      <vt:lpstr>CEBAF @ 12 GeV</vt:lpstr>
      <vt:lpstr>High Impact Physics</vt:lpstr>
      <vt:lpstr>Polarized Positron Beams at Jefferson Lab ?</vt:lpstr>
      <vt:lpstr>PEPPo : Exploit Spin Transfer of Electromagnetic Shower</vt:lpstr>
      <vt:lpstr>PEPPo : Principle of Operation</vt:lpstr>
      <vt:lpstr>PEPPo : Demo Experiment @ CEBAF Injector</vt:lpstr>
      <vt:lpstr>PEPPo : Production of Highly Spin Polarized Positrons</vt:lpstr>
      <vt:lpstr>Figure of Merit for Electron Energy 60 MeV (Injector Energy of 6 GeV CEBAF)</vt:lpstr>
      <vt:lpstr>12 GeV CEBAF: Low Energy (123 MeV) with High Current + Modest Bunch Charge</vt:lpstr>
      <vt:lpstr>CEBAF: High Energy (11 GeV) with Low Current + Low Bunch Charge</vt:lpstr>
      <vt:lpstr>Polarized Positrons at the Jefferson Lab Electron Ion Collider</vt:lpstr>
      <vt:lpstr>JLEIC: Low Energy (50 MeV) with Low Current + High Bunch Charge</vt:lpstr>
      <vt:lpstr>GaAs Polarized Electron Source Parameters</vt:lpstr>
      <vt:lpstr>ILC : Spin Polarized Electron Driven Source ?</vt:lpstr>
      <vt:lpstr>ILC : Spin Polarized Electron Driven Source ?</vt:lpstr>
      <vt:lpstr>ILC : Spin Polarized Electron Driven Source ?</vt:lpstr>
      <vt:lpstr>R&amp;D Topics</vt:lpstr>
      <vt:lpstr>Jefferson Lab: Inverted Insulator Photogun</vt:lpstr>
      <vt:lpstr>Jefferson Lab: High Voltage (200-350 kV) Inverted Insulator Photo-guns</vt:lpstr>
      <vt:lpstr>Metric of Success: High Voltage without Field Emission</vt:lpstr>
      <vt:lpstr>Magnetized Beam Photogun at the Gun Test Stand (GTS)</vt:lpstr>
      <vt:lpstr>Higher voltages present a challenge</vt:lpstr>
      <vt:lpstr>Our quest for higher voltage inverted insulator guns using cables</vt:lpstr>
      <vt:lpstr>The next step: our 400kV R&amp;D plan</vt:lpstr>
      <vt:lpstr>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Erin Clifton</dc:creator>
  <cp:lastModifiedBy>Microsoft Office User</cp:lastModifiedBy>
  <cp:revision>140</cp:revision>
  <dcterms:created xsi:type="dcterms:W3CDTF">2018-09-06T13:32:58Z</dcterms:created>
  <dcterms:modified xsi:type="dcterms:W3CDTF">2019-02-20T22:17:39Z</dcterms:modified>
</cp:coreProperties>
</file>