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  <p:sldId id="259" r:id="rId4"/>
    <p:sldId id="263" r:id="rId5"/>
    <p:sldId id="267" r:id="rId6"/>
    <p:sldId id="265" r:id="rId7"/>
    <p:sldId id="266" r:id="rId8"/>
    <p:sldId id="268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9865" autoAdjust="0"/>
  </p:normalViewPr>
  <p:slideViewPr>
    <p:cSldViewPr snapToGrid="0" snapToObjects="1">
      <p:cViewPr varScale="1">
        <p:scale>
          <a:sx n="96" d="100"/>
          <a:sy n="96" d="100"/>
        </p:scale>
        <p:origin x="-133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1558-7878-E944-9F94-4225769931BF}" type="datetimeFigureOut">
              <a:rPr lang="en-US" smtClean="0"/>
              <a:t>12/14/16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DCDF8-B56B-CE4F-9AE4-DD74C13E1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073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1558-7878-E944-9F94-4225769931BF}" type="datetimeFigureOut">
              <a:rPr lang="en-US" smtClean="0"/>
              <a:t>12/14/16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DCDF8-B56B-CE4F-9AE4-DD74C13E1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217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1558-7878-E944-9F94-4225769931BF}" type="datetimeFigureOut">
              <a:rPr lang="en-US" smtClean="0"/>
              <a:t>12/14/16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DCDF8-B56B-CE4F-9AE4-DD74C13E1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690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1558-7878-E944-9F94-4225769931BF}" type="datetimeFigureOut">
              <a:rPr lang="en-US" smtClean="0"/>
              <a:t>12/14/16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DCDF8-B56B-CE4F-9AE4-DD74C13E1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752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1558-7878-E944-9F94-4225769931BF}" type="datetimeFigureOut">
              <a:rPr lang="en-US" smtClean="0"/>
              <a:t>12/14/16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DCDF8-B56B-CE4F-9AE4-DD74C13E1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65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1558-7878-E944-9F94-4225769931BF}" type="datetimeFigureOut">
              <a:rPr lang="en-US" smtClean="0"/>
              <a:t>12/14/16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DCDF8-B56B-CE4F-9AE4-DD74C13E1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314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1558-7878-E944-9F94-4225769931BF}" type="datetimeFigureOut">
              <a:rPr lang="en-US" smtClean="0"/>
              <a:t>12/14/16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DCDF8-B56B-CE4F-9AE4-DD74C13E1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884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1558-7878-E944-9F94-4225769931BF}" type="datetimeFigureOut">
              <a:rPr lang="en-US" smtClean="0"/>
              <a:t>12/14/16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DCDF8-B56B-CE4F-9AE4-DD74C13E1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477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1558-7878-E944-9F94-4225769931BF}" type="datetimeFigureOut">
              <a:rPr lang="en-US" smtClean="0"/>
              <a:t>12/14/16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DCDF8-B56B-CE4F-9AE4-DD74C13E1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334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1558-7878-E944-9F94-4225769931BF}" type="datetimeFigureOut">
              <a:rPr lang="en-US" smtClean="0"/>
              <a:t>12/14/16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DCDF8-B56B-CE4F-9AE4-DD74C13E1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98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1558-7878-E944-9F94-4225769931BF}" type="datetimeFigureOut">
              <a:rPr lang="en-US" smtClean="0"/>
              <a:t>12/14/16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DCDF8-B56B-CE4F-9AE4-DD74C13E1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59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91558-7878-E944-9F94-4225769931BF}" type="datetimeFigureOut">
              <a:rPr lang="en-US" smtClean="0"/>
              <a:t>12/14/16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DCDF8-B56B-CE4F-9AE4-DD74C13E1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44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594159"/>
            <a:ext cx="9144000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 holiday story of the charge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life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(time) of a photocathode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 descr="Snowma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705" y="2465889"/>
            <a:ext cx="31496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987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992" y="1878859"/>
            <a:ext cx="3009139" cy="2827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905978" y="1551337"/>
            <a:ext cx="3753781" cy="3470105"/>
            <a:chOff x="556173" y="1981200"/>
            <a:chExt cx="3307253" cy="326390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6173" y="1981200"/>
              <a:ext cx="3307253" cy="326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6" name="Straight Arrow Connector 15"/>
            <p:cNvCxnSpPr/>
            <p:nvPr/>
          </p:nvCxnSpPr>
          <p:spPr>
            <a:xfrm rot="16200000" flipH="1">
              <a:off x="457201" y="2895601"/>
              <a:ext cx="1447800" cy="38099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762000" y="2057400"/>
              <a:ext cx="100059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cs typeface="Tahoma" pitchFamily="34" charset="0"/>
                </a:rPr>
                <a:t>Puck (Mo)</a:t>
              </a:r>
              <a:endParaRPr lang="en-US" sz="1400" dirty="0">
                <a:cs typeface="Tahoma" pitchFamily="34" charset="0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rot="5400000">
              <a:off x="2133601" y="2514599"/>
              <a:ext cx="304800" cy="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2209800" y="2057400"/>
              <a:ext cx="91191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cs typeface="Tahoma" pitchFamily="34" charset="0"/>
                </a:rPr>
                <a:t>Ring (Ta)</a:t>
              </a:r>
              <a:endParaRPr lang="en-US" sz="1400" dirty="0">
                <a:cs typeface="Tahoma" pitchFamily="34" charset="0"/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rot="10800000" flipV="1">
              <a:off x="2438400" y="2514599"/>
              <a:ext cx="762000" cy="53339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3124200" y="2286000"/>
              <a:ext cx="673960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cs typeface="Tahoma" pitchFamily="34" charset="0"/>
                </a:rPr>
                <a:t>High-P</a:t>
              </a:r>
            </a:p>
            <a:p>
              <a:r>
                <a:rPr lang="en-US" sz="1400" dirty="0" err="1" smtClean="0">
                  <a:cs typeface="Tahoma" pitchFamily="34" charset="0"/>
                </a:rPr>
                <a:t>GaAs</a:t>
              </a:r>
              <a:r>
                <a:rPr lang="en-US" sz="1400" dirty="0" smtClean="0">
                  <a:cs typeface="Tahoma" pitchFamily="34" charset="0"/>
                </a:rPr>
                <a:t>/</a:t>
              </a:r>
              <a:r>
                <a:rPr lang="en-US" sz="1400" dirty="0" err="1" smtClean="0">
                  <a:cs typeface="Tahoma" pitchFamily="34" charset="0"/>
                </a:rPr>
                <a:t>GaAsP</a:t>
              </a:r>
              <a:endParaRPr lang="en-US" sz="1400" dirty="0">
                <a:cs typeface="Tahoma" pitchFamily="34" charset="0"/>
              </a:endParaRPr>
            </a:p>
          </p:txBody>
        </p:sp>
      </p:grpSp>
      <p:pic>
        <p:nvPicPr>
          <p:cNvPr id="4" name="Picture 3" descr="electrode_composite3.png"/>
          <p:cNvPicPr>
            <a:picLocks noChangeAspect="1"/>
          </p:cNvPicPr>
          <p:nvPr/>
        </p:nvPicPr>
        <p:blipFill rotWithShape="1">
          <a:blip r:embed="rId4"/>
          <a:srcRect r="50411"/>
          <a:stretch/>
        </p:blipFill>
        <p:spPr>
          <a:xfrm rot="10800000">
            <a:off x="2601766" y="1401725"/>
            <a:ext cx="3983916" cy="361971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502672" y="730060"/>
            <a:ext cx="7874839" cy="5850420"/>
            <a:chOff x="502672" y="730060"/>
            <a:chExt cx="7874839" cy="5850420"/>
          </a:xfrm>
        </p:grpSpPr>
        <p:grpSp>
          <p:nvGrpSpPr>
            <p:cNvPr id="36" name="Group 35"/>
            <p:cNvGrpSpPr/>
            <p:nvPr/>
          </p:nvGrpSpPr>
          <p:grpSpPr>
            <a:xfrm>
              <a:off x="502672" y="730060"/>
              <a:ext cx="7874839" cy="5850420"/>
              <a:chOff x="502672" y="730060"/>
              <a:chExt cx="7874839" cy="5850420"/>
            </a:xfrm>
          </p:grpSpPr>
          <p:sp>
            <p:nvSpPr>
              <p:cNvPr id="59" name="Rectangle 58"/>
              <p:cNvSpPr/>
              <p:nvPr/>
            </p:nvSpPr>
            <p:spPr>
              <a:xfrm>
                <a:off x="502672" y="730060"/>
                <a:ext cx="7844328" cy="585042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/>
              </a:p>
            </p:txBody>
          </p:sp>
          <p:grpSp>
            <p:nvGrpSpPr>
              <p:cNvPr id="60" name="Group 59"/>
              <p:cNvGrpSpPr/>
              <p:nvPr/>
            </p:nvGrpSpPr>
            <p:grpSpPr>
              <a:xfrm>
                <a:off x="502672" y="808666"/>
                <a:ext cx="7874839" cy="4234197"/>
                <a:chOff x="119190" y="2884496"/>
                <a:chExt cx="6339346" cy="3078734"/>
              </a:xfrm>
            </p:grpSpPr>
            <p:grpSp>
              <p:nvGrpSpPr>
                <p:cNvPr id="67" name="Group 66"/>
                <p:cNvGrpSpPr/>
                <p:nvPr/>
              </p:nvGrpSpPr>
              <p:grpSpPr>
                <a:xfrm>
                  <a:off x="119190" y="2884496"/>
                  <a:ext cx="6339346" cy="3078734"/>
                  <a:chOff x="2901668" y="3449669"/>
                  <a:chExt cx="6339346" cy="3078734"/>
                </a:xfrm>
              </p:grpSpPr>
              <p:grpSp>
                <p:nvGrpSpPr>
                  <p:cNvPr id="71" name="Group 11"/>
                  <p:cNvGrpSpPr/>
                  <p:nvPr/>
                </p:nvGrpSpPr>
                <p:grpSpPr>
                  <a:xfrm>
                    <a:off x="4285273" y="3449669"/>
                    <a:ext cx="4931181" cy="3078734"/>
                    <a:chOff x="3985099" y="1371600"/>
                    <a:chExt cx="4931181" cy="3078734"/>
                  </a:xfrm>
                </p:grpSpPr>
                <p:grpSp>
                  <p:nvGrpSpPr>
                    <p:cNvPr id="75" name="Group 20"/>
                    <p:cNvGrpSpPr/>
                    <p:nvPr/>
                  </p:nvGrpSpPr>
                  <p:grpSpPr>
                    <a:xfrm>
                      <a:off x="3985099" y="1371600"/>
                      <a:ext cx="3505200" cy="3078734"/>
                      <a:chOff x="5890099" y="3505200"/>
                      <a:chExt cx="3505200" cy="3078734"/>
                    </a:xfrm>
                  </p:grpSpPr>
                  <p:pic>
                    <p:nvPicPr>
                      <p:cNvPr id="77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 cstate="screen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0099" y="3505200"/>
                        <a:ext cx="3505200" cy="3078734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  <p:sp>
                    <p:nvSpPr>
                      <p:cNvPr id="78" name="Rectangle 77"/>
                      <p:cNvSpPr/>
                      <p:nvPr/>
                    </p:nvSpPr>
                    <p:spPr>
                      <a:xfrm>
                        <a:off x="8153400" y="6168392"/>
                        <a:ext cx="533400" cy="381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2000" b="1" dirty="0"/>
                      </a:p>
                    </p:txBody>
                  </p:sp>
                </p:grpSp>
                <p:sp>
                  <p:nvSpPr>
                    <p:cNvPr id="76" name="TextBox 75"/>
                    <p:cNvSpPr txBox="1"/>
                    <p:nvPr/>
                  </p:nvSpPr>
                  <p:spPr>
                    <a:xfrm>
                      <a:off x="7498396" y="1495325"/>
                      <a:ext cx="1417884" cy="24616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600" b="1" dirty="0" smtClean="0">
                          <a:latin typeface="Calibri" pitchFamily="34" charset="0"/>
                        </a:rPr>
                        <a:t>2. HIGH VOLTAGE</a:t>
                      </a:r>
                      <a:endParaRPr lang="en-US" sz="1600" b="1" dirty="0" smtClean="0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72" name="TextBox 71"/>
                  <p:cNvSpPr txBox="1"/>
                  <p:nvPr/>
                </p:nvSpPr>
                <p:spPr>
                  <a:xfrm>
                    <a:off x="7917661" y="4671286"/>
                    <a:ext cx="1190365" cy="24616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b="1" dirty="0" smtClean="0">
                        <a:solidFill>
                          <a:srgbClr val="008000"/>
                        </a:solidFill>
                        <a:latin typeface="Calibri" pitchFamily="34" charset="0"/>
                      </a:rPr>
                      <a:t>3. LASER BEAM</a:t>
                    </a:r>
                    <a:endParaRPr lang="en-US" sz="1600" b="1" dirty="0">
                      <a:solidFill>
                        <a:srgbClr val="008000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73" name="TextBox 72"/>
                  <p:cNvSpPr txBox="1"/>
                  <p:nvPr/>
                </p:nvSpPr>
                <p:spPr>
                  <a:xfrm>
                    <a:off x="7758526" y="5117317"/>
                    <a:ext cx="1482488" cy="24616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b="1" dirty="0" smtClean="0">
                        <a:solidFill>
                          <a:srgbClr val="0000FF"/>
                        </a:solidFill>
                        <a:latin typeface="Calibri" pitchFamily="34" charset="0"/>
                      </a:rPr>
                      <a:t>4. ELECTRON BEAM</a:t>
                    </a:r>
                    <a:endParaRPr lang="en-US" sz="1600" b="1" dirty="0">
                      <a:solidFill>
                        <a:srgbClr val="0000FF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74" name="TextBox 73"/>
                  <p:cNvSpPr txBox="1"/>
                  <p:nvPr/>
                </p:nvSpPr>
                <p:spPr>
                  <a:xfrm>
                    <a:off x="2901668" y="3461501"/>
                    <a:ext cx="1471244" cy="2461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dirty="0" smtClean="0">
                        <a:solidFill>
                          <a:srgbClr val="7030A0"/>
                        </a:solidFill>
                        <a:latin typeface="Calibri" pitchFamily="34" charset="0"/>
                      </a:rPr>
                      <a:t>1. PHOTOCATHODE</a:t>
                    </a:r>
                    <a:endParaRPr lang="en-US" sz="1600" b="1" dirty="0">
                      <a:solidFill>
                        <a:srgbClr val="7030A0"/>
                      </a:solidFill>
                      <a:latin typeface="Calibri" pitchFamily="34" charset="0"/>
                    </a:endParaRPr>
                  </a:p>
                </p:txBody>
              </p:sp>
            </p:grpSp>
            <p:cxnSp>
              <p:nvCxnSpPr>
                <p:cNvPr id="68" name="Straight Arrow Connector 67"/>
                <p:cNvCxnSpPr/>
                <p:nvPr/>
              </p:nvCxnSpPr>
              <p:spPr bwMode="auto">
                <a:xfrm flipH="1">
                  <a:off x="3888835" y="4373532"/>
                  <a:ext cx="1961896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41275" cap="flat" cmpd="sng" algn="ctr">
                  <a:solidFill>
                    <a:srgbClr val="008000"/>
                  </a:solidFill>
                  <a:prstDash val="sysDash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3702314" y="4350016"/>
                  <a:ext cx="0" cy="162449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Curved Connector 69"/>
                <p:cNvCxnSpPr>
                  <a:stCxn id="74" idx="2"/>
                </p:cNvCxnSpPr>
                <p:nvPr/>
              </p:nvCxnSpPr>
              <p:spPr>
                <a:xfrm rot="16200000" flipH="1">
                  <a:off x="1544005" y="2453303"/>
                  <a:ext cx="1277438" cy="2655823"/>
                </a:xfrm>
                <a:prstGeom prst="curvedConnector2">
                  <a:avLst/>
                </a:prstGeom>
                <a:ln w="31750">
                  <a:solidFill>
                    <a:srgbClr val="7030A0"/>
                  </a:solidFill>
                  <a:headEnd type="none" w="med" len="med"/>
                  <a:tailEnd type="triangl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1" name="Curved Connector 60"/>
              <p:cNvCxnSpPr>
                <a:stCxn id="76" idx="2"/>
              </p:cNvCxnSpPr>
              <p:nvPr/>
            </p:nvCxnSpPr>
            <p:spPr>
              <a:xfrm rot="5400000">
                <a:off x="5565600" y="491929"/>
                <a:ext cx="1075291" cy="2726195"/>
              </a:xfrm>
              <a:prstGeom prst="curvedConnector2">
                <a:avLst/>
              </a:prstGeom>
              <a:ln w="31750">
                <a:solidFill>
                  <a:schemeClr val="tx1"/>
                </a:solidFill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 bwMode="auto">
              <a:xfrm>
                <a:off x="5236916" y="3062596"/>
                <a:ext cx="2483081" cy="0"/>
              </a:xfrm>
              <a:prstGeom prst="straightConnector1">
                <a:avLst/>
              </a:prstGeom>
              <a:solidFill>
                <a:schemeClr val="accent1"/>
              </a:solidFill>
              <a:ln w="41275" cap="flat" cmpd="sng" algn="ctr">
                <a:solidFill>
                  <a:srgbClr val="0000FF"/>
                </a:solidFill>
                <a:prstDash val="sysDash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63" name="TextBox 62"/>
              <p:cNvSpPr txBox="1"/>
              <p:nvPr/>
            </p:nvSpPr>
            <p:spPr>
              <a:xfrm>
                <a:off x="732491" y="5420395"/>
                <a:ext cx="7353295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/>
                  <a:t>Quantum Efficiency  = </a:t>
                </a:r>
                <a:r>
                  <a:rPr lang="en-US" sz="2000" b="1" dirty="0" smtClean="0">
                    <a:solidFill>
                      <a:srgbClr val="0000FF"/>
                    </a:solidFill>
                  </a:rPr>
                  <a:t>Number Electrons IN </a:t>
                </a:r>
                <a:r>
                  <a:rPr lang="en-US" sz="2000" b="1" dirty="0" smtClean="0"/>
                  <a:t>/ </a:t>
                </a:r>
                <a:r>
                  <a:rPr lang="en-US" sz="2000" b="1" dirty="0" smtClean="0">
                    <a:solidFill>
                      <a:srgbClr val="008000"/>
                    </a:solidFill>
                  </a:rPr>
                  <a:t>Number Photons OUT</a:t>
                </a:r>
                <a:endParaRPr lang="en-US" sz="2000" b="1" dirty="0">
                  <a:solidFill>
                    <a:srgbClr val="008000"/>
                  </a:solidFill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2290593" y="5965212"/>
                <a:ext cx="4205824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/>
                  <a:t>Initial</a:t>
                </a:r>
                <a:r>
                  <a:rPr lang="en-US" sz="2000" b="1" dirty="0" smtClean="0"/>
                  <a:t> </a:t>
                </a:r>
                <a:r>
                  <a:rPr lang="en-US" sz="2000" b="1" dirty="0" smtClean="0"/>
                  <a:t>QE for </a:t>
                </a:r>
                <a:r>
                  <a:rPr lang="en-US" sz="2000" b="1" dirty="0" err="1" smtClean="0"/>
                  <a:t>GaAs</a:t>
                </a:r>
                <a:r>
                  <a:rPr lang="en-US" sz="2000" b="1" dirty="0" smtClean="0"/>
                  <a:t>/</a:t>
                </a:r>
                <a:r>
                  <a:rPr lang="en-US" sz="2000" b="1" dirty="0" err="1" smtClean="0"/>
                  <a:t>GaAsP</a:t>
                </a:r>
                <a:r>
                  <a:rPr lang="en-US" sz="2000" b="1" dirty="0" smtClean="0"/>
                  <a:t> is about 1%</a:t>
                </a:r>
                <a:endParaRPr lang="en-US" sz="2000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65" name="Curved Connector 64"/>
              <p:cNvCxnSpPr/>
              <p:nvPr/>
            </p:nvCxnSpPr>
            <p:spPr>
              <a:xfrm flipV="1">
                <a:off x="1851639" y="3569998"/>
                <a:ext cx="1165515" cy="559994"/>
              </a:xfrm>
              <a:prstGeom prst="curvedConnector3">
                <a:avLst>
                  <a:gd name="adj1" fmla="val 50000"/>
                </a:avLst>
              </a:prstGeom>
              <a:ln w="31750">
                <a:solidFill>
                  <a:srgbClr val="FF0000"/>
                </a:solidFill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/>
              <p:cNvSpPr txBox="1"/>
              <p:nvPr/>
            </p:nvSpPr>
            <p:spPr>
              <a:xfrm>
                <a:off x="502673" y="3936412"/>
                <a:ext cx="159480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solidFill>
                      <a:srgbClr val="FF0000"/>
                    </a:solidFill>
                    <a:latin typeface="Calibri" pitchFamily="34" charset="0"/>
                  </a:rPr>
                  <a:t>5. NAUGHTY</a:t>
                </a:r>
              </a:p>
              <a:p>
                <a:pPr algn="ctr"/>
                <a:r>
                  <a:rPr lang="en-US" sz="1600" b="1" dirty="0" smtClean="0">
                    <a:solidFill>
                      <a:srgbClr val="FF0000"/>
                    </a:solidFill>
                    <a:latin typeface="Calibri" pitchFamily="34" charset="0"/>
                  </a:rPr>
                  <a:t>GAS ATOMS</a:t>
                </a:r>
                <a:endParaRPr lang="en-US" sz="1600" b="1" dirty="0">
                  <a:solidFill>
                    <a:srgbClr val="FF0000"/>
                  </a:solidFill>
                  <a:latin typeface="Calibri" pitchFamily="34" charset="0"/>
                </a:endParaRPr>
              </a:p>
            </p:txBody>
          </p:sp>
        </p:grpSp>
        <p:pic>
          <p:nvPicPr>
            <p:cNvPr id="37" name="Picture 36" descr="heliumScreenShot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0063" y="3091510"/>
              <a:ext cx="869955" cy="645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7504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g1a-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1300" y="1524000"/>
            <a:ext cx="5943600" cy="44577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4200" y="122322"/>
            <a:ext cx="787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 algn="ctr">
              <a:spcBef>
                <a:spcPts val="0"/>
              </a:spcBef>
              <a:buNone/>
            </a:pPr>
            <a:r>
              <a:rPr lang="en-US" sz="2800" i="1" dirty="0">
                <a:solidFill>
                  <a:srgbClr val="0070C0"/>
                </a:solidFill>
              </a:rPr>
              <a:t>Any gas in chamber can be ionized by electron beam, accelerated back toward the photocathode and </a:t>
            </a:r>
          </a:p>
          <a:p>
            <a:pPr marL="0" lvl="1" indent="0" algn="ctr">
              <a:spcBef>
                <a:spcPts val="0"/>
              </a:spcBef>
              <a:buNone/>
            </a:pPr>
            <a:r>
              <a:rPr lang="en-US" sz="2800" i="1" dirty="0">
                <a:solidFill>
                  <a:srgbClr val="0070C0"/>
                </a:solidFill>
              </a:rPr>
              <a:t>limit photocathode operational lifetime</a:t>
            </a:r>
          </a:p>
        </p:txBody>
      </p:sp>
    </p:spTree>
    <p:extLst>
      <p:ext uri="{BB962C8B-B14F-4D97-AF65-F5344CB8AC3E}">
        <p14:creationId xmlns:p14="http://schemas.microsoft.com/office/powerpoint/2010/main" val="3486483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3228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000000"/>
                </a:solidFill>
              </a:rPr>
              <a:t>We know there </a:t>
            </a:r>
            <a:r>
              <a:rPr lang="en-US" sz="2000" i="1" dirty="0" smtClean="0">
                <a:solidFill>
                  <a:srgbClr val="000000"/>
                </a:solidFill>
              </a:rPr>
              <a:t>are </a:t>
            </a:r>
            <a:r>
              <a:rPr lang="en-US" sz="2000" i="1" dirty="0" smtClean="0">
                <a:solidFill>
                  <a:srgbClr val="000000"/>
                </a:solidFill>
              </a:rPr>
              <a:t>many ways to </a:t>
            </a:r>
            <a:r>
              <a:rPr lang="en-US" sz="2000" b="1" i="1" dirty="0">
                <a:solidFill>
                  <a:srgbClr val="FF0000"/>
                </a:solidFill>
              </a:rPr>
              <a:t>f</a:t>
            </a:r>
            <a:r>
              <a:rPr lang="en-US" sz="2000" b="1" i="1" dirty="0" smtClean="0">
                <a:solidFill>
                  <a:srgbClr val="FF0000"/>
                </a:solidFill>
              </a:rPr>
              <a:t>oul </a:t>
            </a:r>
            <a:r>
              <a:rPr lang="en-US" sz="2000" b="1" i="1" dirty="0" smtClean="0">
                <a:solidFill>
                  <a:srgbClr val="FF0000"/>
                </a:solidFill>
              </a:rPr>
              <a:t>the charge </a:t>
            </a:r>
            <a:r>
              <a:rPr lang="en-US" sz="2000" b="1" i="1" dirty="0" smtClean="0">
                <a:solidFill>
                  <a:srgbClr val="FF0000"/>
                </a:solidFill>
              </a:rPr>
              <a:t>lifetime</a:t>
            </a:r>
            <a:r>
              <a:rPr lang="en-US" sz="2000" dirty="0" smtClean="0"/>
              <a:t> because our group has been able to </a:t>
            </a:r>
            <a:r>
              <a:rPr lang="en-US" sz="2000" b="1" u="sng" dirty="0" smtClean="0"/>
              <a:t>study these dependencies</a:t>
            </a:r>
            <a:r>
              <a:rPr lang="en-US" sz="2000" dirty="0" smtClean="0"/>
              <a:t>, especially at the Injector Test Cave.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 smtClean="0"/>
              <a:t>We aim to </a:t>
            </a:r>
            <a:r>
              <a:rPr lang="en-US" sz="2000" dirty="0" smtClean="0"/>
              <a:t>transfer “</a:t>
            </a:r>
            <a:r>
              <a:rPr lang="en-US" sz="2000" dirty="0" smtClean="0"/>
              <a:t>best performance” to </a:t>
            </a:r>
            <a:r>
              <a:rPr lang="en-US" sz="2000" dirty="0" smtClean="0"/>
              <a:t>CEBAF; this can be challenging because </a:t>
            </a:r>
            <a:r>
              <a:rPr lang="is-IS" sz="2000" dirty="0" smtClean="0"/>
              <a:t>we operate the gun </a:t>
            </a:r>
            <a:r>
              <a:rPr lang="is-IS" sz="2000" dirty="0" smtClean="0"/>
              <a:t>differently - e.g</a:t>
            </a:r>
            <a:r>
              <a:rPr lang="is-IS" sz="2000" dirty="0" smtClean="0"/>
              <a:t>. </a:t>
            </a:r>
            <a:r>
              <a:rPr lang="is-IS" sz="2000" b="1" i="1" dirty="0" smtClean="0">
                <a:solidFill>
                  <a:srgbClr val="FF0000"/>
                </a:solidFill>
              </a:rPr>
              <a:t>multiple beams</a:t>
            </a:r>
            <a:r>
              <a:rPr lang="is-IS" sz="2000" dirty="0" smtClean="0"/>
              <a:t> and more </a:t>
            </a:r>
            <a:r>
              <a:rPr lang="is-IS" sz="2000" b="1" i="1" dirty="0" smtClean="0">
                <a:solidFill>
                  <a:srgbClr val="FF0000"/>
                </a:solidFill>
              </a:rPr>
              <a:t>manipulations of the gun</a:t>
            </a:r>
            <a:r>
              <a:rPr lang="is-IS" sz="2000" dirty="0" smtClean="0"/>
              <a:t>.</a:t>
            </a:r>
          </a:p>
          <a:p>
            <a:pPr algn="ctr"/>
            <a:endParaRPr lang="is-IS" sz="2000" dirty="0"/>
          </a:p>
          <a:p>
            <a:pPr algn="ctr"/>
            <a:r>
              <a:rPr lang="is-IS" sz="2000" dirty="0" smtClean="0"/>
              <a:t>One example </a:t>
            </a:r>
            <a:r>
              <a:rPr lang="is-IS" sz="2000" dirty="0" smtClean="0"/>
              <a:t>dependency is the affect of </a:t>
            </a:r>
            <a:r>
              <a:rPr lang="is-IS" sz="2000" dirty="0" smtClean="0"/>
              <a:t>gun </a:t>
            </a:r>
            <a:r>
              <a:rPr lang="is-IS" sz="2400" b="1" dirty="0" smtClean="0">
                <a:solidFill>
                  <a:srgbClr val="0000FF"/>
                </a:solidFill>
              </a:rPr>
              <a:t>High </a:t>
            </a:r>
            <a:r>
              <a:rPr lang="is-IS" sz="2400" b="1" dirty="0" smtClean="0">
                <a:solidFill>
                  <a:srgbClr val="0000FF"/>
                </a:solidFill>
              </a:rPr>
              <a:t>Voltage </a:t>
            </a:r>
            <a:r>
              <a:rPr lang="is-IS" sz="2000" dirty="0" smtClean="0"/>
              <a:t>on vacuum load</a:t>
            </a:r>
            <a:endParaRPr lang="en-US" sz="2000" dirty="0" smtClean="0"/>
          </a:p>
        </p:txBody>
      </p:sp>
      <p:pic>
        <p:nvPicPr>
          <p:cNvPr id="5" name="Picture 4" descr="P1000106.JPG"/>
          <p:cNvPicPr>
            <a:picLocks noChangeAspect="1"/>
          </p:cNvPicPr>
          <p:nvPr/>
        </p:nvPicPr>
        <p:blipFill rotWithShape="1">
          <a:blip r:embed="rId2"/>
          <a:srcRect t="20999" b="14547"/>
          <a:stretch/>
        </p:blipFill>
        <p:spPr>
          <a:xfrm>
            <a:off x="0" y="2406696"/>
            <a:ext cx="9144000" cy="442032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45993" y="2535960"/>
            <a:ext cx="7827070" cy="4174437"/>
            <a:chOff x="945993" y="2535960"/>
            <a:chExt cx="7827070" cy="4174437"/>
          </a:xfrm>
        </p:grpSpPr>
        <p:pic>
          <p:nvPicPr>
            <p:cNvPr id="8" name="Picture 7" descr="vacuum 4-17-11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993" y="2535960"/>
              <a:ext cx="7827070" cy="417443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799038" y="3374977"/>
              <a:ext cx="113899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3">
                      <a:lumMod val="75000"/>
                    </a:schemeClr>
                  </a:solidFill>
                </a:rPr>
                <a:t>HV Supply</a:t>
              </a:r>
            </a:p>
            <a:p>
              <a:r>
                <a:rPr lang="en-US" dirty="0" smtClean="0">
                  <a:solidFill>
                    <a:schemeClr val="accent3">
                      <a:lumMod val="75000"/>
                    </a:schemeClr>
                  </a:solidFill>
                </a:rPr>
                <a:t>Ramping</a:t>
              </a:r>
            </a:p>
            <a:p>
              <a:r>
                <a:rPr lang="en-US" dirty="0" smtClean="0">
                  <a:solidFill>
                    <a:schemeClr val="accent3">
                      <a:lumMod val="75000"/>
                    </a:schemeClr>
                  </a:solidFill>
                </a:rPr>
                <a:t>Off</a:t>
              </a:r>
              <a:endParaRPr lang="en-US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091700" y="3335287"/>
              <a:ext cx="113899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3">
                      <a:lumMod val="75000"/>
                    </a:schemeClr>
                  </a:solidFill>
                </a:rPr>
                <a:t>HV Supply</a:t>
              </a:r>
            </a:p>
            <a:p>
              <a:r>
                <a:rPr lang="en-US" dirty="0" smtClean="0">
                  <a:solidFill>
                    <a:schemeClr val="accent3">
                      <a:lumMod val="75000"/>
                    </a:schemeClr>
                  </a:solidFill>
                </a:rPr>
                <a:t>Tripping</a:t>
              </a:r>
            </a:p>
            <a:p>
              <a:r>
                <a:rPr lang="en-US" dirty="0" smtClean="0">
                  <a:solidFill>
                    <a:schemeClr val="accent3">
                      <a:lumMod val="75000"/>
                    </a:schemeClr>
                  </a:solidFill>
                </a:rPr>
                <a:t>Off</a:t>
              </a:r>
              <a:endParaRPr lang="en-US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2407534" y="4008631"/>
              <a:ext cx="570179" cy="369056"/>
            </a:xfrm>
            <a:prstGeom prst="straightConnector1">
              <a:avLst/>
            </a:prstGeom>
            <a:ln>
              <a:solidFill>
                <a:schemeClr val="accent3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4620828" y="4008631"/>
              <a:ext cx="570179" cy="369056"/>
            </a:xfrm>
            <a:prstGeom prst="straightConnector1">
              <a:avLst/>
            </a:prstGeom>
            <a:ln>
              <a:solidFill>
                <a:schemeClr val="accent3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5712428" y="4757749"/>
              <a:ext cx="95076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Vacuum</a:t>
              </a:r>
            </a:p>
            <a:p>
              <a:r>
                <a:rPr lang="en-US" dirty="0" smtClean="0">
                  <a:solidFill>
                    <a:srgbClr val="0000FF"/>
                  </a:solidFill>
                </a:rPr>
                <a:t>Load</a:t>
              </a:r>
            </a:p>
            <a:p>
              <a:r>
                <a:rPr lang="en-US" dirty="0" smtClean="0">
                  <a:solidFill>
                    <a:srgbClr val="0000FF"/>
                  </a:solidFill>
                </a:rPr>
                <a:t>Burst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 flipV="1">
              <a:off x="5343407" y="4855338"/>
              <a:ext cx="369022" cy="119069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99711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7462"/>
            <a:ext cx="91439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Typical reasons </a:t>
            </a:r>
            <a:r>
              <a:rPr lang="en-US" sz="2400" dirty="0" smtClean="0"/>
              <a:t>why gun </a:t>
            </a:r>
            <a:r>
              <a:rPr lang="en-US" sz="2400" dirty="0" smtClean="0"/>
              <a:t>HV </a:t>
            </a:r>
            <a:r>
              <a:rPr lang="en-US" sz="2400" dirty="0" smtClean="0"/>
              <a:t>has been </a:t>
            </a:r>
            <a:r>
              <a:rPr lang="en-US" sz="2400" dirty="0" smtClean="0"/>
              <a:t>turned OFF</a:t>
            </a:r>
            <a:endParaRPr lang="is-IS" sz="2400" dirty="0" smtClean="0"/>
          </a:p>
          <a:p>
            <a:endParaRPr lang="en-US" sz="2400" dirty="0" smtClean="0"/>
          </a:p>
          <a:p>
            <a:pPr marL="914400" lvl="1" indent="-457200">
              <a:buFont typeface="Wingdings" charset="2"/>
              <a:buChar char="ü"/>
            </a:pPr>
            <a:r>
              <a:rPr lang="en-US" sz="2400" dirty="0" smtClean="0"/>
              <a:t>Terminate beam for </a:t>
            </a:r>
            <a:r>
              <a:rPr lang="en-US" sz="2400" dirty="0" smtClean="0"/>
              <a:t>personnel safety </a:t>
            </a:r>
            <a:r>
              <a:rPr lang="en-US" sz="2400" dirty="0" smtClean="0"/>
              <a:t>e.g. </a:t>
            </a:r>
            <a:r>
              <a:rPr lang="en-US" sz="2400" dirty="0" smtClean="0"/>
              <a:t>machine/hall access</a:t>
            </a:r>
            <a:endParaRPr lang="en-US" sz="2400" dirty="0"/>
          </a:p>
          <a:p>
            <a:pPr marL="914400" lvl="1" indent="-457200">
              <a:buFont typeface="Wingdings" charset="2"/>
              <a:buChar char="ü"/>
            </a:pPr>
            <a:r>
              <a:rPr lang="en-US" sz="2400" dirty="0" smtClean="0"/>
              <a:t>Terminate beam for machine safety e.g</a:t>
            </a:r>
            <a:r>
              <a:rPr lang="en-US" sz="2400" dirty="0" smtClean="0"/>
              <a:t>. BCM </a:t>
            </a:r>
            <a:r>
              <a:rPr lang="en-US" sz="2400" dirty="0" smtClean="0"/>
              <a:t>fault</a:t>
            </a:r>
          </a:p>
          <a:p>
            <a:pPr marL="914400" lvl="1" indent="-457200">
              <a:buFont typeface="Wingdings" charset="2"/>
              <a:buChar char="ü"/>
            </a:pPr>
            <a:r>
              <a:rPr lang="en-US" sz="2400" dirty="0" smtClean="0"/>
              <a:t>Holiday shutdown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>
                <a:solidFill>
                  <a:srgbClr val="000000"/>
                </a:solidFill>
              </a:rPr>
              <a:t>With an eye on transferring best practices to CEBAF the </a:t>
            </a:r>
            <a:r>
              <a:rPr lang="en-US" sz="2400" b="1" dirty="0" smtClean="0">
                <a:solidFill>
                  <a:srgbClr val="008000"/>
                </a:solidFill>
              </a:rPr>
              <a:t>Safety </a:t>
            </a:r>
            <a:r>
              <a:rPr lang="en-US" sz="2400" b="1" dirty="0" smtClean="0">
                <a:solidFill>
                  <a:srgbClr val="008000"/>
                </a:solidFill>
              </a:rPr>
              <a:t>Santa Group </a:t>
            </a:r>
            <a:r>
              <a:rPr lang="en-US" sz="2400" b="1" dirty="0" smtClean="0">
                <a:solidFill>
                  <a:srgbClr val="008000"/>
                </a:solidFill>
              </a:rPr>
              <a:t>championed </a:t>
            </a:r>
            <a:r>
              <a:rPr lang="en-US" sz="2400" dirty="0" smtClean="0">
                <a:solidFill>
                  <a:srgbClr val="000000"/>
                </a:solidFill>
              </a:rPr>
              <a:t>our request to </a:t>
            </a:r>
            <a:r>
              <a:rPr lang="en-US" sz="2400" dirty="0" smtClean="0">
                <a:solidFill>
                  <a:srgbClr val="000000"/>
                </a:solidFill>
              </a:rPr>
              <a:t>“</a:t>
            </a:r>
            <a:r>
              <a:rPr lang="is-IS" sz="2400" dirty="0" smtClean="0">
                <a:solidFill>
                  <a:srgbClr val="000000"/>
                </a:solidFill>
              </a:rPr>
              <a:t>…</a:t>
            </a:r>
            <a:r>
              <a:rPr lang="en-US" sz="2400" dirty="0" smtClean="0">
                <a:solidFill>
                  <a:srgbClr val="000000"/>
                </a:solidFill>
              </a:rPr>
              <a:t>keep </a:t>
            </a:r>
            <a:r>
              <a:rPr lang="en-US" sz="2400" dirty="0" smtClean="0">
                <a:solidFill>
                  <a:srgbClr val="000000"/>
                </a:solidFill>
              </a:rPr>
              <a:t>the high voltage ON </a:t>
            </a:r>
            <a:r>
              <a:rPr lang="en-US" sz="2400" dirty="0" smtClean="0">
                <a:solidFill>
                  <a:srgbClr val="000000"/>
                </a:solidFill>
              </a:rPr>
              <a:t>!?!</a:t>
            </a:r>
            <a:r>
              <a:rPr lang="en-US" sz="2400" dirty="0" smtClean="0">
                <a:solidFill>
                  <a:srgbClr val="000000"/>
                </a:solidFill>
              </a:rPr>
              <a:t>”.</a:t>
            </a:r>
          </a:p>
          <a:p>
            <a:endParaRPr lang="en-US" sz="2400" dirty="0"/>
          </a:p>
          <a:p>
            <a:pPr marL="800100" lvl="1" indent="-342900">
              <a:buFont typeface="Wingdings" charset="2"/>
              <a:buChar char="q"/>
            </a:pPr>
            <a:r>
              <a:rPr lang="en-US" sz="2400" dirty="0" smtClean="0"/>
              <a:t>New PSS scheme proposed to Safety Review Board and approved</a:t>
            </a:r>
          </a:p>
          <a:p>
            <a:pPr marL="800100" lvl="1" indent="-342900">
              <a:buFont typeface="Wingdings" charset="2"/>
              <a:buChar char="q"/>
            </a:pPr>
            <a:r>
              <a:rPr lang="en-US" sz="2400" dirty="0" smtClean="0"/>
              <a:t>New beam termination method added to laser table</a:t>
            </a:r>
            <a:endParaRPr lang="en-US" sz="2400" dirty="0" smtClean="0"/>
          </a:p>
          <a:p>
            <a:pPr marL="800100" lvl="1" indent="-342900">
              <a:buFont typeface="Wingdings" charset="2"/>
              <a:buChar char="q"/>
            </a:pPr>
            <a:r>
              <a:rPr lang="en-US" sz="2400" dirty="0" smtClean="0"/>
              <a:t>Overhaul of PSS system &amp; laser table during Summer’16 </a:t>
            </a:r>
            <a:r>
              <a:rPr lang="en-US" sz="2400" dirty="0" smtClean="0"/>
              <a:t>SAD !!!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4526" y="5302394"/>
            <a:ext cx="84221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rgbClr val="FF0000"/>
                </a:solidFill>
              </a:rPr>
              <a:t>The gun High Voltage </a:t>
            </a:r>
            <a:r>
              <a:rPr lang="en-US" sz="2800" i="1" dirty="0" smtClean="0">
                <a:solidFill>
                  <a:srgbClr val="FF0000"/>
                </a:solidFill>
              </a:rPr>
              <a:t>is still interlocked </a:t>
            </a:r>
            <a:r>
              <a:rPr lang="en-US" sz="2800" i="1" dirty="0" smtClean="0">
                <a:solidFill>
                  <a:srgbClr val="FF0000"/>
                </a:solidFill>
              </a:rPr>
              <a:t>and faults</a:t>
            </a:r>
          </a:p>
          <a:p>
            <a:pPr algn="ctr"/>
            <a:r>
              <a:rPr lang="en-US" sz="2800" i="1" dirty="0" smtClean="0">
                <a:solidFill>
                  <a:srgbClr val="FF0000"/>
                </a:solidFill>
              </a:rPr>
              <a:t>OFF when </a:t>
            </a:r>
            <a:r>
              <a:rPr lang="en-US" sz="2800" i="1" dirty="0" smtClean="0">
                <a:solidFill>
                  <a:srgbClr val="FF0000"/>
                </a:solidFill>
              </a:rPr>
              <a:t>necessary, but otherwise remains ON !!!</a:t>
            </a:r>
            <a:endParaRPr lang="en-US" sz="2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982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3368" y="17900"/>
            <a:ext cx="9144000" cy="3341451"/>
            <a:chOff x="0" y="17900"/>
            <a:chExt cx="9144000" cy="3341451"/>
          </a:xfrm>
        </p:grpSpPr>
        <p:pic>
          <p:nvPicPr>
            <p:cNvPr id="2" name="Picture 1" descr="161129476.2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777"/>
            <a:stretch/>
          </p:blipFill>
          <p:spPr>
            <a:xfrm>
              <a:off x="0" y="233243"/>
              <a:ext cx="9144000" cy="312610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3336" y="17900"/>
              <a:ext cx="3624561" cy="5847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0000"/>
                  </a:solidFill>
                </a:rPr>
                <a:t>Spring </a:t>
              </a:r>
              <a:r>
                <a:rPr lang="en-US" sz="3200" dirty="0" smtClean="0">
                  <a:solidFill>
                    <a:srgbClr val="FF0000"/>
                  </a:solidFill>
                </a:rPr>
                <a:t>2016 (before)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0" y="3636375"/>
            <a:ext cx="9144000" cy="3203785"/>
            <a:chOff x="0" y="3636375"/>
            <a:chExt cx="9144000" cy="3203785"/>
          </a:xfrm>
        </p:grpSpPr>
        <p:pic>
          <p:nvPicPr>
            <p:cNvPr id="3" name="Picture 2" descr="161129476.2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66" b="51529"/>
            <a:stretch/>
          </p:blipFill>
          <p:spPr>
            <a:xfrm>
              <a:off x="0" y="3887388"/>
              <a:ext cx="9144000" cy="295277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0" y="3636375"/>
              <a:ext cx="3042488" cy="5847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s-IS" sz="3200" dirty="0" smtClean="0">
                  <a:solidFill>
                    <a:srgbClr val="FF0000"/>
                  </a:solidFill>
                </a:rPr>
                <a:t>Fall 2016 </a:t>
              </a:r>
              <a:r>
                <a:rPr lang="is-IS" sz="3200" dirty="0" smtClean="0">
                  <a:solidFill>
                    <a:srgbClr val="FF0000"/>
                  </a:solidFill>
                </a:rPr>
                <a:t>(after)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000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6736" y="303135"/>
            <a:ext cx="9144000" cy="6417910"/>
            <a:chOff x="0" y="-974210"/>
            <a:chExt cx="9144000" cy="6417910"/>
          </a:xfrm>
        </p:grpSpPr>
        <p:pic>
          <p:nvPicPr>
            <p:cNvPr id="3" name="Picture 2" descr="161129476.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72067"/>
              <a:ext cx="9144000" cy="437163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02583" y="-974210"/>
              <a:ext cx="8764839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We </a:t>
              </a:r>
              <a:r>
                <a:rPr lang="en-US" sz="2400" dirty="0" smtClean="0"/>
                <a:t>are now achieving charge </a:t>
              </a:r>
              <a:r>
                <a:rPr lang="en-US" sz="2400" dirty="0" smtClean="0"/>
                <a:t>lifetime </a:t>
              </a:r>
              <a:r>
                <a:rPr lang="en-US" sz="2400" b="1" dirty="0" smtClean="0">
                  <a:solidFill>
                    <a:srgbClr val="008000"/>
                  </a:solidFill>
                </a:rPr>
                <a:t>equal or above </a:t>
              </a:r>
              <a:r>
                <a:rPr lang="en-US" sz="2400" b="1" dirty="0" smtClean="0">
                  <a:solidFill>
                    <a:srgbClr val="008000"/>
                  </a:solidFill>
                </a:rPr>
                <a:t>200C</a:t>
              </a:r>
              <a:r>
                <a:rPr lang="en-US" sz="2400" dirty="0" smtClean="0"/>
                <a:t>.</a:t>
              </a:r>
            </a:p>
            <a:p>
              <a:pPr algn="ctr"/>
              <a:endParaRPr lang="en-US" sz="2400" dirty="0"/>
            </a:p>
            <a:p>
              <a:pPr algn="ctr"/>
              <a:r>
                <a:rPr lang="en-US" sz="2400" dirty="0" smtClean="0"/>
                <a:t>Historical values depend on program, but often about 150C.</a:t>
              </a:r>
              <a:endParaRPr lang="en-US" sz="2400" dirty="0" smtClean="0"/>
            </a:p>
            <a:p>
              <a:pPr algn="ctr"/>
              <a:endParaRPr lang="en-US" sz="2400" dirty="0"/>
            </a:p>
            <a:p>
              <a:pPr algn="ctr"/>
              <a:r>
                <a:rPr lang="en-US" sz="2400" dirty="0" smtClean="0"/>
                <a:t>Result more similar to Test Cave operation </a:t>
              </a:r>
              <a:r>
                <a:rPr lang="en-US" sz="2400" dirty="0" smtClean="0"/>
                <a:t>... </a:t>
              </a:r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  <a:r>
                <a:rPr lang="en-US" sz="2400" b="1" dirty="0" smtClean="0">
                  <a:solidFill>
                    <a:srgbClr val="FF0000"/>
                  </a:solidFill>
                </a:rPr>
                <a:t>n encouraging result </a:t>
              </a:r>
              <a:r>
                <a:rPr lang="en-US" sz="2400" dirty="0" smtClean="0"/>
                <a:t>!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14655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iday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958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326</Words>
  <Application>Microsoft Macintosh PowerPoint</Application>
  <PresentationFormat>On-screen Show (4:3)</PresentationFormat>
  <Paragraphs>49</Paragraphs>
  <Slides>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A holiday story of the charge life(time) of a photocathode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Grames</dc:creator>
  <cp:lastModifiedBy>Joe Grames</cp:lastModifiedBy>
  <cp:revision>38</cp:revision>
  <dcterms:created xsi:type="dcterms:W3CDTF">2016-12-13T17:16:25Z</dcterms:created>
  <dcterms:modified xsi:type="dcterms:W3CDTF">2016-12-14T13:58:21Z</dcterms:modified>
</cp:coreProperties>
</file>