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309" r:id="rId5"/>
    <p:sldId id="500" r:id="rId6"/>
    <p:sldId id="529" r:id="rId7"/>
    <p:sldId id="526" r:id="rId8"/>
    <p:sldId id="527" r:id="rId9"/>
    <p:sldId id="530" r:id="rId10"/>
    <p:sldId id="531" r:id="rId11"/>
    <p:sldId id="534" r:id="rId12"/>
    <p:sldId id="535" r:id="rId13"/>
    <p:sldId id="536" r:id="rId14"/>
    <p:sldId id="533" r:id="rId15"/>
    <p:sldId id="532" r:id="rId16"/>
    <p:sldId id="537" r:id="rId17"/>
    <p:sldId id="538" r:id="rId18"/>
    <p:sldId id="539" r:id="rId19"/>
    <p:sldId id="5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CCECFF"/>
    <a:srgbClr val="CCFFCC"/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 snapToObjects="1">
      <p:cViewPr varScale="1">
        <p:scale>
          <a:sx n="86" d="100"/>
          <a:sy n="86" d="100"/>
        </p:scale>
        <p:origin x="562" y="7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July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 Beam Tracking in 1</a:t>
            </a:r>
            <a:r>
              <a:rPr lang="en-US" baseline="30000" dirty="0"/>
              <a:t>st</a:t>
            </a:r>
            <a:r>
              <a:rPr lang="en-US" dirty="0"/>
              <a:t> Capture Solenoid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Magnetic Field and Beam Tracking in CST Studio Suite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Beam Tracking of 60 MeV e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and 10 MeV e</a:t>
            </a:r>
            <a:r>
              <a:rPr lang="en-US" baseline="30000" dirty="0">
                <a:solidFill>
                  <a:schemeClr val="tx1"/>
                </a:solidFill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in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Solenoid (GPT)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1" y="5308833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July 26,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1" y="4762205"/>
            <a:ext cx="6386826" cy="9122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4E3E92-1707-4AB5-9166-5376146E53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"/>
          <a:stretch/>
        </p:blipFill>
        <p:spPr>
          <a:xfrm>
            <a:off x="286928" y="1918799"/>
            <a:ext cx="5698489" cy="38875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9592C-7B20-4E3E-9423-675A5E736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206585" y="1883589"/>
            <a:ext cx="5849759" cy="39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x-vs-x_time-2.2T">
            <a:hlinkClick r:id="" action="ppaction://media"/>
            <a:extLst>
              <a:ext uri="{FF2B5EF4-FFF2-40B4-BE49-F238E27FC236}">
                <a16:creationId xmlns:a16="http://schemas.microsoft.com/office/drawing/2014/main" id="{73D29670-4A7D-455A-93F0-245CC6E75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82" y="1343369"/>
            <a:ext cx="5835576" cy="4444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2.2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D9DCB-3E36-4562-940C-D3C0591D1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6"/>
          <a:stretch/>
        </p:blipFill>
        <p:spPr>
          <a:xfrm>
            <a:off x="5993181" y="1512052"/>
            <a:ext cx="6130473" cy="41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5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/>
              <a:t>: Time Evolution of Phase Space in </a:t>
            </a:r>
            <a:r>
              <a:rPr lang="en-US" dirty="0">
                <a:solidFill>
                  <a:srgbClr val="C00000"/>
                </a:solidFill>
              </a:rPr>
              <a:t>0.34 T</a:t>
            </a:r>
            <a:r>
              <a:rPr lang="en-US" dirty="0"/>
              <a:t>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Bx-vs-x_time-0.34T">
            <a:hlinkClick r:id="" action="ppaction://media"/>
            <a:extLst>
              <a:ext uri="{FF2B5EF4-FFF2-40B4-BE49-F238E27FC236}">
                <a16:creationId xmlns:a16="http://schemas.microsoft.com/office/drawing/2014/main" id="{FCB28D6E-DF01-40BB-84FE-4269FDB025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1342" y="1040543"/>
            <a:ext cx="6949899" cy="52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9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4DFF6-72AC-4B3A-AF54-F56AFBCA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3" y="1516753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8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2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FE7866-4948-441C-AE64-653894888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"/>
          <a:stretch/>
        </p:blipFill>
        <p:spPr>
          <a:xfrm>
            <a:off x="110953" y="1883589"/>
            <a:ext cx="6040234" cy="3839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38322B-5610-4C76-96F0-9656CF1E63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3"/>
          <a:stretch/>
        </p:blipFill>
        <p:spPr>
          <a:xfrm>
            <a:off x="6253064" y="1890191"/>
            <a:ext cx="5827983" cy="38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Beam Size and Normalized Emittance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BE4B2-9027-49BF-BB74-53FBEDE6FE21}"/>
              </a:ext>
            </a:extLst>
          </p:cNvPr>
          <p:cNvSpPr txBox="1"/>
          <p:nvPr/>
        </p:nvSpPr>
        <p:spPr>
          <a:xfrm>
            <a:off x="7482840" y="1479047"/>
            <a:ext cx="400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Normalized Emittance vs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Beam Size vs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1BE92-2821-4D47-8E77-B97F51D9B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6"/>
          <a:stretch/>
        </p:blipFill>
        <p:spPr>
          <a:xfrm>
            <a:off x="98938" y="1871336"/>
            <a:ext cx="5849760" cy="3980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77B3B-C074-495C-B8B2-3E5B2A7F4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"/>
          <a:stretch/>
        </p:blipFill>
        <p:spPr>
          <a:xfrm>
            <a:off x="6146179" y="1848379"/>
            <a:ext cx="5946883" cy="39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19,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4414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target position relative to solenoid: 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Vary target-to-magnet distance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 the middle of solenoid</a:t>
            </a:r>
          </a:p>
          <a:p>
            <a:pPr marL="914400" lvl="1" indent="-457200">
              <a:lnSpc>
                <a:spcPct val="15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between 2 solenoids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Change/optimize dimensions of solenoid (inner radius, length)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Tapered solenoid with a high field near the target (Adiabatic Matching Device AMD)</a:t>
            </a: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BEF27C-F9D2-450E-8B8C-7C460674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27" y="1576873"/>
            <a:ext cx="8717010" cy="4092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Beam, Target, Solenoid Parameters and Field (CST)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D09F3-CA4B-407D-995F-5472582379A2}"/>
              </a:ext>
            </a:extLst>
          </p:cNvPr>
          <p:cNvSpPr txBox="1"/>
          <p:nvPr/>
        </p:nvSpPr>
        <p:spPr>
          <a:xfrm>
            <a:off x="120563" y="949668"/>
            <a:ext cx="544576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Primary Beam: 1 mA @ 120 MeV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Size: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1 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120563" y="2394994"/>
            <a:ext cx="5089539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Material: Tungsten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Target Thickness: 4 mm</a:t>
            </a:r>
          </a:p>
          <a:p>
            <a:pPr>
              <a:lnSpc>
                <a:spcPct val="150000"/>
              </a:lnSpc>
              <a:spcBef>
                <a:spcPts val="36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Solenoid: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Length: 30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Radius: 10 cm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Current: 2E6 A*Turns/m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Solenoid-to-Target Distance: 5 mm</a:t>
            </a:r>
          </a:p>
        </p:txBody>
      </p:sp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of Positrons in CST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FC366C-359E-41C9-BDF7-1E86F93C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42" y="1071924"/>
            <a:ext cx="11077116" cy="52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0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Distributions of e</a:t>
                </a:r>
                <a:r>
                  <a:rPr lang="en-US" baseline="30000" dirty="0"/>
                  <a:t>+ </a:t>
                </a:r>
                <a:r>
                  <a:rPr lang="en-US" dirty="0"/>
                  <a:t>at Target Exit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36EC1-78E0-4800-ABEB-A5157E85C6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7"/>
          <a:stretch/>
        </p:blipFill>
        <p:spPr>
          <a:xfrm>
            <a:off x="129223" y="1718064"/>
            <a:ext cx="5925587" cy="390227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E00B79A-0370-4CCB-8F13-60F5AFDAFCCF}"/>
              </a:ext>
            </a:extLst>
          </p:cNvPr>
          <p:cNvGrpSpPr/>
          <p:nvPr/>
        </p:nvGrpSpPr>
        <p:grpSpPr>
          <a:xfrm>
            <a:off x="4423779" y="5796610"/>
            <a:ext cx="3119019" cy="372150"/>
            <a:chOff x="3913323" y="5637421"/>
            <a:chExt cx="3119019" cy="37215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CFCC03-9F2D-45DA-A3B8-87340084D505}"/>
                </a:ext>
              </a:extLst>
            </p:cNvPr>
            <p:cNvSpPr/>
            <p:nvPr/>
          </p:nvSpPr>
          <p:spPr>
            <a:xfrm>
              <a:off x="5462941" y="5637421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34AA8-A800-4880-862B-77D692B69AE5}"/>
                </a:ext>
              </a:extLst>
            </p:cNvPr>
            <p:cNvSpPr/>
            <p:nvPr/>
          </p:nvSpPr>
          <p:spPr>
            <a:xfrm>
              <a:off x="3913323" y="5640239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E4B6-63E1-423E-BC65-70D3C7A9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6"/>
          <a:stretch/>
        </p:blipFill>
        <p:spPr>
          <a:xfrm>
            <a:off x="6137192" y="1610703"/>
            <a:ext cx="5944163" cy="38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X-X’ Phase Space of Positrons in Forward Direction. </a:t>
                </a:r>
                <a:r>
                  <a:rPr lang="en-US" dirty="0" err="1"/>
                  <a:t>E</a:t>
                </a:r>
                <a:r>
                  <a:rPr lang="en-US" baseline="-25000" dirty="0" err="1"/>
                  <a:t>e</a:t>
                </a:r>
                <a:r>
                  <a:rPr lang="en-US" baseline="-25000" dirty="0"/>
                  <a:t>+</a:t>
                </a:r>
                <a:r>
                  <a:rPr lang="en-US" dirty="0"/>
                  <a:t> = 60 MeV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 3 MeV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EE3C583-8F09-4047-91EA-18C5C67428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864"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790F70-D349-4C89-8AEE-81CC17B810CB}"/>
              </a:ext>
            </a:extLst>
          </p:cNvPr>
          <p:cNvGrpSpPr/>
          <p:nvPr/>
        </p:nvGrpSpPr>
        <p:grpSpPr>
          <a:xfrm>
            <a:off x="257323" y="2856778"/>
            <a:ext cx="1569401" cy="820032"/>
            <a:chOff x="310075" y="2743602"/>
            <a:chExt cx="1569401" cy="8200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617AFE-09C7-4E22-B9B7-0D5316303D85}"/>
                </a:ext>
              </a:extLst>
            </p:cNvPr>
            <p:cNvSpPr/>
            <p:nvPr/>
          </p:nvSpPr>
          <p:spPr>
            <a:xfrm>
              <a:off x="310075" y="31943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e+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26093 </a:t>
              </a:r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982146-B1F2-417D-B8C9-CE87AB1A2DD2}"/>
                </a:ext>
              </a:extLst>
            </p:cNvPr>
            <p:cNvSpPr/>
            <p:nvPr/>
          </p:nvSpPr>
          <p:spPr>
            <a:xfrm>
              <a:off x="310075" y="2743602"/>
              <a:ext cx="15694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e-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10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B6F45CF-EB07-45C6-9D05-90F3BA184007}"/>
              </a:ext>
            </a:extLst>
          </p:cNvPr>
          <p:cNvSpPr/>
          <p:nvPr/>
        </p:nvSpPr>
        <p:spPr>
          <a:xfrm>
            <a:off x="9527205" y="2611761"/>
            <a:ext cx="252925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 E = 59.85 MeV</a:t>
            </a:r>
          </a:p>
          <a:p>
            <a:pPr algn="r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0.143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norm 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16.9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mm·rad</a:t>
            </a: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F45B6-7560-424F-833F-9F0D158DE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044" y="1054781"/>
            <a:ext cx="7593161" cy="52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Profile on Beam Axis (GPT). 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 = 2.2 </a:t>
            </a:r>
            <a:r>
              <a:rPr lang="en-US"/>
              <a:t>T for 2.1 A*Turns/m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36356-A302-4D78-97BE-F3D8645B8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80" y="850826"/>
            <a:ext cx="8424765" cy="561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Time Evolution of Phase Space in 2.2 T Solenoid (max </a:t>
            </a:r>
            <a:r>
              <a:rPr lang="en-US" dirty="0" err="1"/>
              <a:t>B</a:t>
            </a:r>
            <a:r>
              <a:rPr lang="en-US" baseline="-25000" dirty="0" err="1"/>
              <a:t>z</a:t>
            </a:r>
            <a:r>
              <a:rPr lang="en-US" dirty="0"/>
              <a:t>(r = 0))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Bx-vs-x_time">
            <a:hlinkClick r:id="" action="ppaction://media"/>
            <a:extLst>
              <a:ext uri="{FF2B5EF4-FFF2-40B4-BE49-F238E27FC236}">
                <a16:creationId xmlns:a16="http://schemas.microsoft.com/office/drawing/2014/main" id="{7238C451-163D-484E-BB9C-043F8C0A10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0085" y="1022177"/>
            <a:ext cx="6871317" cy="523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Example of 20 e</a:t>
            </a:r>
            <a:r>
              <a:rPr lang="en-US" baseline="30000" dirty="0"/>
              <a:t>+</a:t>
            </a:r>
            <a:r>
              <a:rPr lang="en-US" dirty="0"/>
              <a:t> Trajectories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C89658-4266-4949-9FB3-3692CB5AC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15" y="1411549"/>
            <a:ext cx="11620374" cy="4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60 MeV</a:t>
            </a:r>
            <a:r>
              <a:rPr lang="en-US" dirty="0"/>
              <a:t> e</a:t>
            </a:r>
            <a:r>
              <a:rPr lang="en-US" baseline="30000" dirty="0"/>
              <a:t>+</a:t>
            </a:r>
            <a:r>
              <a:rPr lang="en-US" dirty="0"/>
              <a:t>: Positron Losses and Beam Divergence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July 26,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B92DA-CE0C-4DA1-A637-D68C9DD8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3589"/>
            <a:ext cx="5985418" cy="3790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9278E0-995E-439F-BE9A-0B4D0E974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4" b="-1"/>
          <a:stretch/>
        </p:blipFill>
        <p:spPr>
          <a:xfrm>
            <a:off x="6206584" y="1883589"/>
            <a:ext cx="5850791" cy="38875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/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vs Time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BE4B2-9027-49BF-BB74-53FBEDE6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052" y="1479047"/>
                <a:ext cx="1997476" cy="369332"/>
              </a:xfrm>
              <a:prstGeom prst="rect">
                <a:avLst/>
              </a:prstGeom>
              <a:blipFill>
                <a:blip r:embed="rId4"/>
                <a:stretch>
                  <a:fillRect t="-10000" r="-18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/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0C56237-637A-47ED-B5F0-64F3EE2048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646" y="5806304"/>
                <a:ext cx="128028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8DB7DC8-75E2-4AE5-AEBF-49D901D1A9FE}"/>
              </a:ext>
            </a:extLst>
          </p:cNvPr>
          <p:cNvSpPr txBox="1"/>
          <p:nvPr/>
        </p:nvSpPr>
        <p:spPr>
          <a:xfrm>
            <a:off x="1287262" y="1514257"/>
            <a:ext cx="425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dirty="0"/>
              <a:t>e</a:t>
            </a:r>
            <a:r>
              <a:rPr lang="en-US" baseline="30000" dirty="0"/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vs Time (10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primary 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26014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3" ma:contentTypeDescription="Create a new document." ma:contentTypeScope="" ma:versionID="af007d0f1d4d8e118d48a0d5cb69d92a">
  <xsd:schema xmlns:xsd="http://www.w3.org/2001/XMLSchema" xmlns:xs="http://www.w3.org/2001/XMLSchema" xmlns:p="http://schemas.microsoft.com/office/2006/metadata/properties" xmlns:ns2="836220bd-6765-475d-aebe-427a3023f47c" targetNamespace="http://schemas.microsoft.com/office/2006/metadata/properties" ma:root="true" ma:fieldsID="da75e6b5abcfc9af5c2f2c9764bb9217" ns2:_="">
    <xsd:import namespace="836220bd-6765-475d-aebe-427a3023f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1F7D32-533B-4542-B5E8-7CB3949C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20bd-6765-475d-aebe-427a3023f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19EDEB-E6C6-42A6-9F58-F2E2B937F5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9FA232-A2EF-4364-AE01-8889B0C989F3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836220bd-6765-475d-aebe-427a3023f47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9595</TotalTime>
  <Words>680</Words>
  <Application>Microsoft Office PowerPoint</Application>
  <PresentationFormat>Widescreen</PresentationFormat>
  <Paragraphs>81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.PingFangSC-Regular</vt:lpstr>
      <vt:lpstr>Arial</vt:lpstr>
      <vt:lpstr>Calibri</vt:lpstr>
      <vt:lpstr>Cambria Math</vt:lpstr>
      <vt:lpstr>PingFangSC-Regular</vt:lpstr>
      <vt:lpstr>Office Theme</vt:lpstr>
      <vt:lpstr>e+ Beam Tracking in 1st Capture Solenoid </vt:lpstr>
      <vt:lpstr>Beam, Target, Solenoid Parameters and Field (CST)</vt:lpstr>
      <vt:lpstr>Tracking of Positrons in CST</vt:lpstr>
      <vt:lpstr>Distributions of e+ at Target Exit in Forward Direction. Ee+ = 60 MeV ± 3 MeV</vt:lpstr>
      <vt:lpstr>X-X’ Phase Space of Positrons in Forward Direction. Ee+ = 60 MeV ± 3 MeV</vt:lpstr>
      <vt:lpstr>Field Profile on Beam Axis (GPT). Max Bz = 2.2 T for 2.1 A*Turns/m</vt:lpstr>
      <vt:lpstr>60 MeV e+: Time Evolution of Phase Space in 2.2 T Solenoid (max Bz(r = 0))</vt:lpstr>
      <vt:lpstr>60 MeV e+: Example of 20 e+ Trajectories</vt:lpstr>
      <vt:lpstr>60 MeV e+: Positron Losses and Beam Divergence</vt:lpstr>
      <vt:lpstr>60 MeV e+: Beam Size and Normalized Emittance</vt:lpstr>
      <vt:lpstr>10 MeV e+: Time Evolution of Phase Space in 2.2 T Solenoid (max Bz(r = 0))</vt:lpstr>
      <vt:lpstr>10 MeV e+: Time Evolution of Phase Space in 0.34 T Solenoid (max Bz(r = 0))</vt:lpstr>
      <vt:lpstr>10 MeV e+: Example of 20 e+ Trajectories</vt:lpstr>
      <vt:lpstr>10 MeV e+: Positron Losses and Beam Divergence</vt:lpstr>
      <vt:lpstr>10 MeV e+: Beam Size and Normalized Emittance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407</cp:revision>
  <dcterms:created xsi:type="dcterms:W3CDTF">2023-02-20T01:51:32Z</dcterms:created>
  <dcterms:modified xsi:type="dcterms:W3CDTF">2023-07-26T13:40:32Z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0x010100EF4C9B48AB097642B7112A3827F07CE9</vt:lpwstr>
  </property>
</Properties>
</file>