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3"/>
  </p:notesMasterIdLst>
  <p:handoutMasterIdLst>
    <p:handoutMasterId r:id="rId24"/>
  </p:handoutMasterIdLst>
  <p:sldIdLst>
    <p:sldId id="309" r:id="rId5"/>
    <p:sldId id="500" r:id="rId6"/>
    <p:sldId id="529" r:id="rId7"/>
    <p:sldId id="526" r:id="rId8"/>
    <p:sldId id="527" r:id="rId9"/>
    <p:sldId id="530" r:id="rId10"/>
    <p:sldId id="531" r:id="rId11"/>
    <p:sldId id="534" r:id="rId12"/>
    <p:sldId id="535" r:id="rId13"/>
    <p:sldId id="540" r:id="rId14"/>
    <p:sldId id="536" r:id="rId15"/>
    <p:sldId id="533" r:id="rId16"/>
    <p:sldId id="532" r:id="rId17"/>
    <p:sldId id="537" r:id="rId18"/>
    <p:sldId id="538" r:id="rId19"/>
    <p:sldId id="539" r:id="rId20"/>
    <p:sldId id="541" r:id="rId21"/>
    <p:sldId id="51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46"/>
    <a:srgbClr val="CCECFF"/>
    <a:srgbClr val="CCFFCC"/>
    <a:srgbClr val="FFFFC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408" autoAdjust="0"/>
  </p:normalViewPr>
  <p:slideViewPr>
    <p:cSldViewPr snapToGrid="0" snapToObjects="1">
      <p:cViewPr varScale="1">
        <p:scale>
          <a:sx n="91" d="100"/>
          <a:sy n="91" d="100"/>
        </p:scale>
        <p:origin x="365" y="77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313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71B6D5-E196-4117-A505-6B50C1EC2C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EFDA4D-DC08-451A-B4D8-0D042759BB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8B2AE-BB36-47D3-A70A-6892C84B22B2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5D8656-2C1F-47BD-BC42-A6FD7270B3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343777-1DCA-4797-A620-72B6D642AE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E2A82-8AAC-4C91-87C1-22CFB8672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85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Wednesday, July 26, 2023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Wednesday, July 26, 2023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Wednesday, July 26,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baseline="30000" dirty="0"/>
              <a:t>+</a:t>
            </a:r>
            <a:r>
              <a:rPr lang="en-US" dirty="0"/>
              <a:t> Beam Tracking in 1</a:t>
            </a:r>
            <a:r>
              <a:rPr lang="en-US" baseline="30000" dirty="0"/>
              <a:t>st</a:t>
            </a:r>
            <a:r>
              <a:rPr lang="en-US" dirty="0"/>
              <a:t> Capture Solenoid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3182" y="1720793"/>
            <a:ext cx="11200178" cy="3041412"/>
          </a:xfrm>
        </p:spPr>
        <p:txBody>
          <a:bodyPr wrap="square">
            <a:noAutofit/>
          </a:bodyPr>
          <a:lstStyle/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Magnetic Field and Beam Tracking in CST Studio Suite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Beam Tracking of 60 MeV e</a:t>
            </a:r>
            <a:r>
              <a:rPr lang="en-US" baseline="30000" dirty="0">
                <a:solidFill>
                  <a:schemeClr val="tx1"/>
                </a:solidFill>
              </a:rPr>
              <a:t>+</a:t>
            </a:r>
            <a:r>
              <a:rPr lang="en-US" dirty="0">
                <a:solidFill>
                  <a:schemeClr val="tx1"/>
                </a:solidFill>
              </a:rPr>
              <a:t> and 10 MeV e</a:t>
            </a:r>
            <a:r>
              <a:rPr lang="en-US" baseline="30000" dirty="0">
                <a:solidFill>
                  <a:schemeClr val="tx1"/>
                </a:solidFill>
              </a:rPr>
              <a:t>+ </a:t>
            </a:r>
            <a:r>
              <a:rPr lang="en-US" dirty="0">
                <a:solidFill>
                  <a:schemeClr val="tx1"/>
                </a:solidFill>
              </a:rPr>
              <a:t>in 1</a:t>
            </a:r>
            <a:r>
              <a:rPr lang="en-US" baseline="30000" dirty="0">
                <a:solidFill>
                  <a:schemeClr val="tx1"/>
                </a:solidFill>
              </a:rPr>
              <a:t>st</a:t>
            </a:r>
            <a:r>
              <a:rPr lang="en-US" dirty="0">
                <a:solidFill>
                  <a:schemeClr val="tx1"/>
                </a:solidFill>
              </a:rPr>
              <a:t> Solenoid (GPT)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443181" y="5308833"/>
            <a:ext cx="6386827" cy="731240"/>
          </a:xfrm>
        </p:spPr>
        <p:txBody>
          <a:bodyPr/>
          <a:lstStyle/>
          <a:p>
            <a:r>
              <a:rPr lang="en-US" sz="1600" dirty="0" err="1"/>
              <a:t>Ce+BAF</a:t>
            </a:r>
            <a:r>
              <a:rPr lang="en-US" sz="1600" dirty="0"/>
              <a:t> R&amp;D meeting, July 26, 2023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43181" y="4762205"/>
            <a:ext cx="6386826" cy="91224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A. Ushakov</a:t>
            </a:r>
          </a:p>
        </p:txBody>
      </p:sp>
    </p:spTree>
    <p:extLst>
      <p:ext uri="{BB962C8B-B14F-4D97-AF65-F5344CB8AC3E}">
        <p14:creationId xmlns:p14="http://schemas.microsoft.com/office/powerpoint/2010/main" val="459193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60 MeV</a:t>
            </a:r>
            <a:r>
              <a:rPr lang="en-US" dirty="0"/>
              <a:t> e</a:t>
            </a:r>
            <a:r>
              <a:rPr lang="en-US" baseline="30000" dirty="0"/>
              <a:t>+</a:t>
            </a:r>
            <a:r>
              <a:rPr lang="en-US" dirty="0"/>
              <a:t>: </a:t>
            </a:r>
            <a:r>
              <a:rPr lang="en-US" dirty="0" err="1"/>
              <a:t>Tranverse</a:t>
            </a:r>
            <a:r>
              <a:rPr lang="en-US" dirty="0"/>
              <a:t> Beam Size and Normalized Emittance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26,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4BE4B2-9027-49BF-BB74-53FBEDE6FE21}"/>
              </a:ext>
            </a:extLst>
          </p:cNvPr>
          <p:cNvSpPr txBox="1"/>
          <p:nvPr/>
        </p:nvSpPr>
        <p:spPr>
          <a:xfrm>
            <a:off x="7482840" y="1479047"/>
            <a:ext cx="400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Normalized Emittance vs Time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DB7DC8-75E2-4AE5-AEBF-49D901D1A9FE}"/>
              </a:ext>
            </a:extLst>
          </p:cNvPr>
          <p:cNvSpPr txBox="1"/>
          <p:nvPr/>
        </p:nvSpPr>
        <p:spPr>
          <a:xfrm>
            <a:off x="1287262" y="1514257"/>
            <a:ext cx="4255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Beam Size vs Time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4E3E92-1707-4AB5-9166-5376146E53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8"/>
          <a:stretch/>
        </p:blipFill>
        <p:spPr>
          <a:xfrm>
            <a:off x="286928" y="1918799"/>
            <a:ext cx="5698489" cy="38875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19592C-7B20-4E3E-9423-675A5E736E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56"/>
          <a:stretch/>
        </p:blipFill>
        <p:spPr>
          <a:xfrm>
            <a:off x="6206585" y="1883589"/>
            <a:ext cx="5849759" cy="391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507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60 MeV</a:t>
            </a:r>
            <a:r>
              <a:rPr lang="en-US" dirty="0"/>
              <a:t> e</a:t>
            </a:r>
            <a:r>
              <a:rPr lang="en-US" baseline="30000" dirty="0"/>
              <a:t>+</a:t>
            </a:r>
            <a:r>
              <a:rPr lang="en-US" dirty="0"/>
              <a:t>: Longitudinal Beam Size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26,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35204A-B79A-4FBF-B237-A7E9C1AA36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7"/>
          <a:stretch/>
        </p:blipFill>
        <p:spPr>
          <a:xfrm>
            <a:off x="4718517" y="1929705"/>
            <a:ext cx="5612457" cy="388750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A708D0-6C27-42D6-9B83-D668C8C5830E}"/>
              </a:ext>
            </a:extLst>
          </p:cNvPr>
          <p:cNvSpPr txBox="1"/>
          <p:nvPr/>
        </p:nvSpPr>
        <p:spPr>
          <a:xfrm>
            <a:off x="1548184" y="2678141"/>
            <a:ext cx="2272585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 target: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 0.14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 0.042 mm</a:t>
            </a:r>
          </a:p>
        </p:txBody>
      </p:sp>
    </p:spTree>
    <p:extLst>
      <p:ext uri="{BB962C8B-B14F-4D97-AF65-F5344CB8AC3E}">
        <p14:creationId xmlns:p14="http://schemas.microsoft.com/office/powerpoint/2010/main" val="564257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x-vs-x_time-2.2T">
            <a:hlinkClick r:id="" action="ppaction://media"/>
            <a:extLst>
              <a:ext uri="{FF2B5EF4-FFF2-40B4-BE49-F238E27FC236}">
                <a16:creationId xmlns:a16="http://schemas.microsoft.com/office/drawing/2014/main" id="{73D29670-4A7D-455A-93F0-245CC6E75B7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882" y="1343369"/>
            <a:ext cx="5835576" cy="44448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92" y="240539"/>
            <a:ext cx="11542420" cy="48749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10±3 MeV </a:t>
            </a:r>
            <a:r>
              <a:rPr lang="en-US" dirty="0"/>
              <a:t>e</a:t>
            </a:r>
            <a:r>
              <a:rPr lang="en-US" baseline="30000" dirty="0"/>
              <a:t>+</a:t>
            </a:r>
            <a:r>
              <a:rPr lang="en-US" dirty="0"/>
              <a:t>: Time Evolution of Phase Space in </a:t>
            </a:r>
            <a:r>
              <a:rPr lang="en-US" dirty="0">
                <a:solidFill>
                  <a:srgbClr val="C00000"/>
                </a:solidFill>
              </a:rPr>
              <a:t>2.2 T</a:t>
            </a:r>
            <a:r>
              <a:rPr lang="en-US" dirty="0"/>
              <a:t> Solenoid (max </a:t>
            </a:r>
            <a:r>
              <a:rPr lang="en-US" dirty="0" err="1"/>
              <a:t>B</a:t>
            </a:r>
            <a:r>
              <a:rPr lang="en-US" baseline="-25000" dirty="0" err="1"/>
              <a:t>z</a:t>
            </a:r>
            <a:r>
              <a:rPr lang="en-US" dirty="0"/>
              <a:t>(r = 0))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26,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AD9DCB-3E36-4562-940C-D3C0591D1B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56"/>
          <a:stretch/>
        </p:blipFill>
        <p:spPr>
          <a:xfrm>
            <a:off x="5993181" y="1512052"/>
            <a:ext cx="6130473" cy="417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75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92" y="240539"/>
            <a:ext cx="11441752" cy="48749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“10 MeV” </a:t>
            </a:r>
            <a:r>
              <a:rPr lang="en-US" dirty="0"/>
              <a:t>e</a:t>
            </a:r>
            <a:r>
              <a:rPr lang="en-US" baseline="30000" dirty="0"/>
              <a:t>+</a:t>
            </a:r>
            <a:r>
              <a:rPr lang="en-US" dirty="0"/>
              <a:t>: Time Evolution of Phase Space in </a:t>
            </a:r>
            <a:r>
              <a:rPr lang="en-US" dirty="0">
                <a:solidFill>
                  <a:srgbClr val="C00000"/>
                </a:solidFill>
              </a:rPr>
              <a:t>0.34 T</a:t>
            </a:r>
            <a:r>
              <a:rPr lang="en-US" dirty="0"/>
              <a:t> Solenoid (max </a:t>
            </a:r>
            <a:r>
              <a:rPr lang="en-US" dirty="0" err="1"/>
              <a:t>B</a:t>
            </a:r>
            <a:r>
              <a:rPr lang="en-US" baseline="-25000" dirty="0" err="1"/>
              <a:t>z</a:t>
            </a:r>
            <a:r>
              <a:rPr lang="en-US" dirty="0"/>
              <a:t>(r = 0))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26,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Bx-vs-x_time-0.34T">
            <a:hlinkClick r:id="" action="ppaction://media"/>
            <a:extLst>
              <a:ext uri="{FF2B5EF4-FFF2-40B4-BE49-F238E27FC236}">
                <a16:creationId xmlns:a16="http://schemas.microsoft.com/office/drawing/2014/main" id="{FCB28D6E-DF01-40BB-84FE-4269FDB025E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61342" y="1040543"/>
            <a:ext cx="6949899" cy="529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29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10 MeV</a:t>
            </a:r>
            <a:r>
              <a:rPr lang="en-US" dirty="0"/>
              <a:t> e</a:t>
            </a:r>
            <a:r>
              <a:rPr lang="en-US" baseline="30000" dirty="0"/>
              <a:t>+</a:t>
            </a:r>
            <a:r>
              <a:rPr lang="en-US" dirty="0"/>
              <a:t>: Example of 20 e</a:t>
            </a:r>
            <a:r>
              <a:rPr lang="en-US" baseline="30000" dirty="0"/>
              <a:t>+</a:t>
            </a:r>
            <a:r>
              <a:rPr lang="en-US" dirty="0"/>
              <a:t> Trajectories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26,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64DFF6-72AC-4B3A-AF54-F56AFBCAC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13" y="1516753"/>
            <a:ext cx="11620374" cy="443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989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10 MeV</a:t>
            </a:r>
            <a:r>
              <a:rPr lang="en-US" dirty="0"/>
              <a:t> e</a:t>
            </a:r>
            <a:r>
              <a:rPr lang="en-US" baseline="30000" dirty="0"/>
              <a:t>+</a:t>
            </a:r>
            <a:r>
              <a:rPr lang="en-US" dirty="0"/>
              <a:t>: Positron Losses and Beam Divergence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26,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4BE4B2-9027-49BF-BB74-53FBEDE6FE21}"/>
                  </a:ext>
                </a:extLst>
              </p:cNvPr>
              <p:cNvSpPr txBox="1"/>
              <p:nvPr/>
            </p:nvSpPr>
            <p:spPr>
              <a:xfrm>
                <a:off x="8487052" y="1479047"/>
                <a:ext cx="19974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RMS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vs Time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4BE4B2-9027-49BF-BB74-53FBEDE6F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7052" y="1479047"/>
                <a:ext cx="1997476" cy="369332"/>
              </a:xfrm>
              <a:prstGeom prst="rect">
                <a:avLst/>
              </a:prstGeom>
              <a:blipFill>
                <a:blip r:embed="rId2"/>
                <a:stretch>
                  <a:fillRect t="-10000" r="-1829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8DB7DC8-75E2-4AE5-AEBF-49D901D1A9FE}"/>
              </a:ext>
            </a:extLst>
          </p:cNvPr>
          <p:cNvSpPr txBox="1"/>
          <p:nvPr/>
        </p:nvSpPr>
        <p:spPr>
          <a:xfrm>
            <a:off x="1287262" y="1514257"/>
            <a:ext cx="4255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Number of </a:t>
            </a:r>
            <a:r>
              <a:rPr lang="en-US" dirty="0"/>
              <a:t>e</a:t>
            </a:r>
            <a:r>
              <a:rPr lang="en-US" baseline="30000" dirty="0"/>
              <a:t>+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vs Time (10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primary </a:t>
            </a:r>
            <a:r>
              <a:rPr lang="en-US" dirty="0"/>
              <a:t>e</a:t>
            </a:r>
            <a:r>
              <a:rPr lang="en-US" baseline="30000" dirty="0"/>
              <a:t>-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2FE7866-4948-441C-AE64-6538948886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37"/>
          <a:stretch/>
        </p:blipFill>
        <p:spPr>
          <a:xfrm>
            <a:off x="110953" y="1883589"/>
            <a:ext cx="6040234" cy="38390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B38322B-5610-4C76-96F0-9656CF1E63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23"/>
          <a:stretch/>
        </p:blipFill>
        <p:spPr>
          <a:xfrm>
            <a:off x="6253064" y="1890191"/>
            <a:ext cx="5827983" cy="387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13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10 MeV</a:t>
            </a:r>
            <a:r>
              <a:rPr lang="en-US" dirty="0"/>
              <a:t> e</a:t>
            </a:r>
            <a:r>
              <a:rPr lang="en-US" baseline="30000" dirty="0"/>
              <a:t>+</a:t>
            </a:r>
            <a:r>
              <a:rPr lang="en-US" dirty="0"/>
              <a:t>: Beam Size and Normalized Emittance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26,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4BE4B2-9027-49BF-BB74-53FBEDE6FE21}"/>
              </a:ext>
            </a:extLst>
          </p:cNvPr>
          <p:cNvSpPr txBox="1"/>
          <p:nvPr/>
        </p:nvSpPr>
        <p:spPr>
          <a:xfrm>
            <a:off x="7482840" y="1479047"/>
            <a:ext cx="400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Normalized Emittance vs Time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DB7DC8-75E2-4AE5-AEBF-49D901D1A9FE}"/>
              </a:ext>
            </a:extLst>
          </p:cNvPr>
          <p:cNvSpPr txBox="1"/>
          <p:nvPr/>
        </p:nvSpPr>
        <p:spPr>
          <a:xfrm>
            <a:off x="1287262" y="1514257"/>
            <a:ext cx="4255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Beam Size vs Time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51BE92-2821-4D47-8E77-B97F51D9B7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56"/>
          <a:stretch/>
        </p:blipFill>
        <p:spPr>
          <a:xfrm>
            <a:off x="98938" y="1871336"/>
            <a:ext cx="5849760" cy="39802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B77B3B-C074-495C-B8B2-3E5B2A7F4F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56"/>
          <a:stretch/>
        </p:blipFill>
        <p:spPr>
          <a:xfrm>
            <a:off x="6146179" y="1848379"/>
            <a:ext cx="5946883" cy="398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59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F25F711-C7A8-4957-B392-86A2BD3F3D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4"/>
          <a:stretch/>
        </p:blipFill>
        <p:spPr>
          <a:xfrm>
            <a:off x="4808497" y="1929705"/>
            <a:ext cx="5835319" cy="38875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10 MeV</a:t>
            </a:r>
            <a:r>
              <a:rPr lang="en-US" dirty="0"/>
              <a:t> e</a:t>
            </a:r>
            <a:r>
              <a:rPr lang="en-US" baseline="30000" dirty="0"/>
              <a:t>+</a:t>
            </a:r>
            <a:r>
              <a:rPr lang="en-US" dirty="0"/>
              <a:t>: Longitudinal Beam Size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26,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A708D0-6C27-42D6-9B83-D668C8C5830E}"/>
              </a:ext>
            </a:extLst>
          </p:cNvPr>
          <p:cNvSpPr txBox="1"/>
          <p:nvPr/>
        </p:nvSpPr>
        <p:spPr>
          <a:xfrm>
            <a:off x="1548184" y="2678141"/>
            <a:ext cx="2272585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 target: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 0.4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 0.12 mm</a:t>
            </a:r>
          </a:p>
        </p:txBody>
      </p:sp>
    </p:spTree>
    <p:extLst>
      <p:ext uri="{BB962C8B-B14F-4D97-AF65-F5344CB8AC3E}">
        <p14:creationId xmlns:p14="http://schemas.microsoft.com/office/powerpoint/2010/main" val="2211568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 Steps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19,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3915D0-CB32-4313-AF97-9839F323735A}"/>
              </a:ext>
            </a:extLst>
          </p:cNvPr>
          <p:cNvSpPr txBox="1"/>
          <p:nvPr/>
        </p:nvSpPr>
        <p:spPr>
          <a:xfrm>
            <a:off x="555585" y="1192192"/>
            <a:ext cx="11053823" cy="4414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Optimal target position relative to solenoid: </a:t>
            </a:r>
          </a:p>
          <a:p>
            <a:pPr marL="914400" lvl="1" indent="-457200">
              <a:lnSpc>
                <a:spcPct val="150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Vary target-to-magnet distance</a:t>
            </a:r>
          </a:p>
          <a:p>
            <a:pPr marL="914400" lvl="1" indent="-457200">
              <a:lnSpc>
                <a:spcPct val="150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in the middle of solenoid</a:t>
            </a:r>
          </a:p>
          <a:p>
            <a:pPr marL="914400" lvl="1" indent="-457200">
              <a:lnSpc>
                <a:spcPct val="150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between 2 solenoids</a:t>
            </a:r>
          </a:p>
          <a:p>
            <a:pPr marL="457200" indent="-4572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Change/optimize dimensions of solenoid (inner radius, length)</a:t>
            </a:r>
          </a:p>
          <a:p>
            <a:pPr marL="457200" indent="-4572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Tapered solenoid with a high field near the target (Adiabatic Matching Device AMD)</a:t>
            </a:r>
          </a:p>
        </p:txBody>
      </p:sp>
    </p:spTree>
    <p:extLst>
      <p:ext uri="{BB962C8B-B14F-4D97-AF65-F5344CB8AC3E}">
        <p14:creationId xmlns:p14="http://schemas.microsoft.com/office/powerpoint/2010/main" val="2476163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BEF27C-F9D2-450E-8B8C-7C4606741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427" y="1576873"/>
            <a:ext cx="8717010" cy="40924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Beam, Target, Solenoid Parameters and Field (CST)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26,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DD09F3-CA4B-407D-995F-5472582379A2}"/>
              </a:ext>
            </a:extLst>
          </p:cNvPr>
          <p:cNvSpPr txBox="1"/>
          <p:nvPr/>
        </p:nvSpPr>
        <p:spPr>
          <a:xfrm>
            <a:off x="120563" y="949668"/>
            <a:ext cx="544576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Primary Beam: 1 mA @ 120 MeV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Beam Size: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= 1 mm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928719-F4C2-4C34-8B32-057075FEFB3A}"/>
              </a:ext>
            </a:extLst>
          </p:cNvPr>
          <p:cNvSpPr txBox="1"/>
          <p:nvPr/>
        </p:nvSpPr>
        <p:spPr>
          <a:xfrm>
            <a:off x="120563" y="2394994"/>
            <a:ext cx="5089539" cy="3728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Target Material: Tungsten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Target Thickness: 4 mm</a:t>
            </a:r>
          </a:p>
          <a:p>
            <a:pPr>
              <a:lnSpc>
                <a:spcPct val="150000"/>
              </a:lnSpc>
              <a:spcBef>
                <a:spcPts val="3600"/>
              </a:spcBef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Solenoid: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Length: 30 cm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Radius: 10 cm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Current: 2E6 A*Turns/m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Solenoid-to-Target Distance: 5 mm</a:t>
            </a:r>
          </a:p>
        </p:txBody>
      </p:sp>
    </p:spTree>
    <p:extLst>
      <p:ext uri="{BB962C8B-B14F-4D97-AF65-F5344CB8AC3E}">
        <p14:creationId xmlns:p14="http://schemas.microsoft.com/office/powerpoint/2010/main" val="3361450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Tracking of Positrons in CST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26,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FC366C-359E-41C9-BDF7-1E86F93C2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442" y="1071924"/>
            <a:ext cx="11077116" cy="520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209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EE3C583-8F09-4047-91EA-18C5C674287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Distributions of e</a:t>
                </a:r>
                <a:r>
                  <a:rPr lang="en-US" baseline="30000" dirty="0"/>
                  <a:t>+ </a:t>
                </a:r>
                <a:r>
                  <a:rPr lang="en-US" dirty="0"/>
                  <a:t>at Target Exit in Forward Direction. </a:t>
                </a:r>
                <a:r>
                  <a:rPr lang="en-US" dirty="0" err="1"/>
                  <a:t>E</a:t>
                </a:r>
                <a:r>
                  <a:rPr lang="en-US" baseline="-25000" dirty="0" err="1"/>
                  <a:t>e</a:t>
                </a:r>
                <a:r>
                  <a:rPr lang="en-US" baseline="-25000" dirty="0"/>
                  <a:t>+</a:t>
                </a:r>
                <a:r>
                  <a:rPr lang="en-US" dirty="0"/>
                  <a:t> = 60 MeV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dirty="0"/>
                  <a:t> 3 MeV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EE3C583-8F09-4047-91EA-18C5C67428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864" t="-8750" b="-2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26,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B36EC1-78E0-4800-ABEB-A5157E85C6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27"/>
          <a:stretch/>
        </p:blipFill>
        <p:spPr>
          <a:xfrm>
            <a:off x="129223" y="1718064"/>
            <a:ext cx="5925587" cy="390227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E00B79A-0370-4CCB-8F13-60F5AFDAFCCF}"/>
              </a:ext>
            </a:extLst>
          </p:cNvPr>
          <p:cNvGrpSpPr/>
          <p:nvPr/>
        </p:nvGrpSpPr>
        <p:grpSpPr>
          <a:xfrm>
            <a:off x="4423779" y="5796610"/>
            <a:ext cx="3119019" cy="372150"/>
            <a:chOff x="3913323" y="5637421"/>
            <a:chExt cx="3119019" cy="37215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BCFCC03-9F2D-45DA-A3B8-87340084D505}"/>
                </a:ext>
              </a:extLst>
            </p:cNvPr>
            <p:cNvSpPr/>
            <p:nvPr/>
          </p:nvSpPr>
          <p:spPr>
            <a:xfrm>
              <a:off x="5462941" y="5637421"/>
              <a:ext cx="156940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e+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= 26093 </a:t>
              </a:r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7334AA8-A800-4880-862B-77D692B69AE5}"/>
                </a:ext>
              </a:extLst>
            </p:cNvPr>
            <p:cNvSpPr/>
            <p:nvPr/>
          </p:nvSpPr>
          <p:spPr>
            <a:xfrm>
              <a:off x="3913323" y="5640239"/>
              <a:ext cx="156940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e-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= 10</a:t>
              </a:r>
              <a:r>
                <a:rPr lang="en-US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6DBE4B6-63E1-423E-BC65-70D3C7A9C0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56"/>
          <a:stretch/>
        </p:blipFill>
        <p:spPr>
          <a:xfrm>
            <a:off x="6137192" y="1610703"/>
            <a:ext cx="5944163" cy="388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348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EE3C583-8F09-4047-91EA-18C5C674287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X-X’ Phase Space of Positrons in Forward Direction. </a:t>
                </a:r>
                <a:r>
                  <a:rPr lang="en-US" dirty="0" err="1"/>
                  <a:t>E</a:t>
                </a:r>
                <a:r>
                  <a:rPr lang="en-US" baseline="-25000" dirty="0" err="1"/>
                  <a:t>e</a:t>
                </a:r>
                <a:r>
                  <a:rPr lang="en-US" baseline="-25000" dirty="0"/>
                  <a:t>+</a:t>
                </a:r>
                <a:r>
                  <a:rPr lang="en-US" dirty="0"/>
                  <a:t> = 60 MeV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dirty="0"/>
                  <a:t> 3 MeV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EE3C583-8F09-4047-91EA-18C5C67428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864" t="-8750" b="-2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26,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1790F70-D349-4C89-8AEE-81CC17B810CB}"/>
              </a:ext>
            </a:extLst>
          </p:cNvPr>
          <p:cNvGrpSpPr/>
          <p:nvPr/>
        </p:nvGrpSpPr>
        <p:grpSpPr>
          <a:xfrm>
            <a:off x="257323" y="2856778"/>
            <a:ext cx="1569401" cy="820032"/>
            <a:chOff x="310075" y="2743602"/>
            <a:chExt cx="1569401" cy="8200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B617AFE-09C7-4E22-B9B7-0D5316303D85}"/>
                </a:ext>
              </a:extLst>
            </p:cNvPr>
            <p:cNvSpPr/>
            <p:nvPr/>
          </p:nvSpPr>
          <p:spPr>
            <a:xfrm>
              <a:off x="310075" y="3194302"/>
              <a:ext cx="156940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e+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= 26093 </a:t>
              </a:r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8982146-B1F2-417D-B8C9-CE87AB1A2DD2}"/>
                </a:ext>
              </a:extLst>
            </p:cNvPr>
            <p:cNvSpPr/>
            <p:nvPr/>
          </p:nvSpPr>
          <p:spPr>
            <a:xfrm>
              <a:off x="310075" y="2743602"/>
              <a:ext cx="156940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e-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= 10</a:t>
              </a:r>
              <a:r>
                <a:rPr lang="en-US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2B6F45CF-EB07-45C6-9D05-90F3BA184007}"/>
              </a:ext>
            </a:extLst>
          </p:cNvPr>
          <p:cNvSpPr/>
          <p:nvPr/>
        </p:nvSpPr>
        <p:spPr>
          <a:xfrm>
            <a:off x="9527205" y="2611761"/>
            <a:ext cx="2529254" cy="1711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Mean E = 59.85 MeV</a:t>
            </a:r>
          </a:p>
          <a:p>
            <a:pPr algn="r">
              <a:lnSpc>
                <a:spcPct val="150000"/>
              </a:lnSpc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 0.143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mm·rad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norm 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 16.9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mm·rad</a:t>
            </a:r>
            <a:endParaRPr lang="en-US" dirty="0"/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8F45B6-7560-424F-833F-9F0D158DE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044" y="1054781"/>
            <a:ext cx="7593161" cy="524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322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Field Profile on Beam Axis (GPT). Max </a:t>
            </a:r>
            <a:r>
              <a:rPr lang="en-US" dirty="0" err="1"/>
              <a:t>B</a:t>
            </a:r>
            <a:r>
              <a:rPr lang="en-US" baseline="-25000" dirty="0" err="1"/>
              <a:t>z</a:t>
            </a:r>
            <a:r>
              <a:rPr lang="en-US" dirty="0"/>
              <a:t> = 2.2 </a:t>
            </a:r>
            <a:r>
              <a:rPr lang="en-US"/>
              <a:t>T for 2.1 A*Turns/m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26,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836356-A302-4D78-97BE-F3D8645B8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280" y="850826"/>
            <a:ext cx="8424765" cy="561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072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60 MeV</a:t>
            </a:r>
            <a:r>
              <a:rPr lang="en-US" dirty="0"/>
              <a:t> e</a:t>
            </a:r>
            <a:r>
              <a:rPr lang="en-US" baseline="30000" dirty="0"/>
              <a:t>+</a:t>
            </a:r>
            <a:r>
              <a:rPr lang="en-US" dirty="0"/>
              <a:t>: Time Evolution of Phase Space in 2.2 T Solenoid (max </a:t>
            </a:r>
            <a:r>
              <a:rPr lang="en-US" dirty="0" err="1"/>
              <a:t>B</a:t>
            </a:r>
            <a:r>
              <a:rPr lang="en-US" baseline="-25000" dirty="0" err="1"/>
              <a:t>z</a:t>
            </a:r>
            <a:r>
              <a:rPr lang="en-US" dirty="0"/>
              <a:t>(r = 0))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26,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" name="Bx-vs-x_time">
            <a:hlinkClick r:id="" action="ppaction://media"/>
            <a:extLst>
              <a:ext uri="{FF2B5EF4-FFF2-40B4-BE49-F238E27FC236}">
                <a16:creationId xmlns:a16="http://schemas.microsoft.com/office/drawing/2014/main" id="{7238C451-163D-484E-BB9C-043F8C0A10B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0085" y="1022177"/>
            <a:ext cx="6871317" cy="523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3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60 MeV</a:t>
            </a:r>
            <a:r>
              <a:rPr lang="en-US" dirty="0"/>
              <a:t> e</a:t>
            </a:r>
            <a:r>
              <a:rPr lang="en-US" baseline="30000" dirty="0"/>
              <a:t>+</a:t>
            </a:r>
            <a:r>
              <a:rPr lang="en-US" dirty="0"/>
              <a:t>: Example of 20 e</a:t>
            </a:r>
            <a:r>
              <a:rPr lang="en-US" baseline="30000" dirty="0"/>
              <a:t>+</a:t>
            </a:r>
            <a:r>
              <a:rPr lang="en-US" dirty="0"/>
              <a:t> Trajectories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26,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C89658-4266-4949-9FB3-3692CB5AC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15" y="1411549"/>
            <a:ext cx="11620374" cy="443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22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60 MeV</a:t>
            </a:r>
            <a:r>
              <a:rPr lang="en-US" dirty="0"/>
              <a:t> e</a:t>
            </a:r>
            <a:r>
              <a:rPr lang="en-US" baseline="30000" dirty="0"/>
              <a:t>+</a:t>
            </a:r>
            <a:r>
              <a:rPr lang="en-US" dirty="0"/>
              <a:t>: Positron Losses and Beam Divergence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26,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0B92DA-CE0C-4DA1-A637-D68C9DD83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3589"/>
            <a:ext cx="5985418" cy="3790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9278E0-995E-439F-BE9A-0B4D0E974A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74" b="-1"/>
          <a:stretch/>
        </p:blipFill>
        <p:spPr>
          <a:xfrm>
            <a:off x="6206584" y="1883589"/>
            <a:ext cx="5850791" cy="38875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4BE4B2-9027-49BF-BB74-53FBEDE6FE21}"/>
                  </a:ext>
                </a:extLst>
              </p:cNvPr>
              <p:cNvSpPr txBox="1"/>
              <p:nvPr/>
            </p:nvSpPr>
            <p:spPr>
              <a:xfrm>
                <a:off x="8487052" y="1479047"/>
                <a:ext cx="19974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RMS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vs Time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4BE4B2-9027-49BF-BB74-53FBEDE6F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7052" y="1479047"/>
                <a:ext cx="1997476" cy="369332"/>
              </a:xfrm>
              <a:prstGeom prst="rect">
                <a:avLst/>
              </a:prstGeom>
              <a:blipFill>
                <a:blip r:embed="rId4"/>
                <a:stretch>
                  <a:fillRect t="-10000" r="-1829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0C56237-637A-47ED-B5F0-64F3EE204815}"/>
                  </a:ext>
                </a:extLst>
              </p:cNvPr>
              <p:cNvSpPr/>
              <p:nvPr/>
            </p:nvSpPr>
            <p:spPr>
              <a:xfrm>
                <a:off x="8845646" y="5806304"/>
                <a:ext cx="12802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0C56237-637A-47ED-B5F0-64F3EE2048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5646" y="5806304"/>
                <a:ext cx="1280287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8DB7DC8-75E2-4AE5-AEBF-49D901D1A9FE}"/>
              </a:ext>
            </a:extLst>
          </p:cNvPr>
          <p:cNvSpPr txBox="1"/>
          <p:nvPr/>
        </p:nvSpPr>
        <p:spPr>
          <a:xfrm>
            <a:off x="1287262" y="1514257"/>
            <a:ext cx="4255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Number of </a:t>
            </a:r>
            <a:r>
              <a:rPr lang="en-US" dirty="0"/>
              <a:t>e</a:t>
            </a:r>
            <a:r>
              <a:rPr lang="en-US" baseline="30000" dirty="0"/>
              <a:t>+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vs Time (10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primary </a:t>
            </a:r>
            <a:r>
              <a:rPr lang="en-US" dirty="0"/>
              <a:t>e</a:t>
            </a:r>
            <a:r>
              <a:rPr lang="en-US" baseline="30000" dirty="0"/>
              <a:t>-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526014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B28AA59-C18E-FC4D-BD87-1D7964E0E4F6}" vid="{969E4A27-902D-3340-850E-95490CE2F5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4C9B48AB097642B7112A3827F07CE9" ma:contentTypeVersion="3" ma:contentTypeDescription="Create a new document." ma:contentTypeScope="" ma:versionID="af007d0f1d4d8e118d48a0d5cb69d92a">
  <xsd:schema xmlns:xsd="http://www.w3.org/2001/XMLSchema" xmlns:xs="http://www.w3.org/2001/XMLSchema" xmlns:p="http://schemas.microsoft.com/office/2006/metadata/properties" xmlns:ns2="836220bd-6765-475d-aebe-427a3023f47c" targetNamespace="http://schemas.microsoft.com/office/2006/metadata/properties" ma:root="true" ma:fieldsID="da75e6b5abcfc9af5c2f2c9764bb9217" ns2:_="">
    <xsd:import namespace="836220bd-6765-475d-aebe-427a3023f4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6220bd-6765-475d-aebe-427a3023f4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819EDEB-E6C6-42A6-9F58-F2E2B937F5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1F7D32-533B-4542-B5E8-7CB3949C65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6220bd-6765-475d-aebe-427a3023f4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C9FA232-A2EF-4364-AE01-8889B0C989F3}">
  <ds:schemaRefs>
    <ds:schemaRef ds:uri="http://schemas.microsoft.com/office/infopath/2007/PartnerControls"/>
    <ds:schemaRef ds:uri="http://www.w3.org/XML/1998/namespace"/>
    <ds:schemaRef ds:uri="http://purl.org/dc/terms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836220bd-6765-475d-aebe-427a3023f47c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JLabPowerPoint_widescreen</Template>
  <TotalTime>9639</TotalTime>
  <Words>753</Words>
  <Application>Microsoft Office PowerPoint</Application>
  <PresentationFormat>Widescreen</PresentationFormat>
  <Paragraphs>93</Paragraphs>
  <Slides>18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.PingFangSC-Regular</vt:lpstr>
      <vt:lpstr>Arial</vt:lpstr>
      <vt:lpstr>Calibri</vt:lpstr>
      <vt:lpstr>Cambria Math</vt:lpstr>
      <vt:lpstr>PingFangSC-Regular</vt:lpstr>
      <vt:lpstr>Office Theme</vt:lpstr>
      <vt:lpstr>e+ Beam Tracking in 1st Capture Solenoid </vt:lpstr>
      <vt:lpstr>Beam, Target, Solenoid Parameters and Field (CST)</vt:lpstr>
      <vt:lpstr>Tracking of Positrons in CST</vt:lpstr>
      <vt:lpstr>Distributions of e+ at Target Exit in Forward Direction. Ee+ = 60 MeV ± 3 MeV</vt:lpstr>
      <vt:lpstr>X-X’ Phase Space of Positrons in Forward Direction. Ee+ = 60 MeV ± 3 MeV</vt:lpstr>
      <vt:lpstr>Field Profile on Beam Axis (GPT). Max Bz = 2.2 T for 2.1 A*Turns/m</vt:lpstr>
      <vt:lpstr>60 MeV e+: Time Evolution of Phase Space in 2.2 T Solenoid (max Bz(r = 0))</vt:lpstr>
      <vt:lpstr>60 MeV e+: Example of 20 e+ Trajectories</vt:lpstr>
      <vt:lpstr>60 MeV e+: Positron Losses and Beam Divergence</vt:lpstr>
      <vt:lpstr>60 MeV e+: Tranverse Beam Size and Normalized Emittance</vt:lpstr>
      <vt:lpstr>60 MeV e+: Longitudinal Beam Size</vt:lpstr>
      <vt:lpstr>10±3 MeV e+: Time Evolution of Phase Space in 2.2 T Solenoid (max Bz(r = 0))</vt:lpstr>
      <vt:lpstr>“10 MeV” e+: Time Evolution of Phase Space in 0.34 T Solenoid (max Bz(r = 0))</vt:lpstr>
      <vt:lpstr>10 MeV e+: Example of 20 e+ Trajectories</vt:lpstr>
      <vt:lpstr>10 MeV e+: Positron Losses and Beam Divergence</vt:lpstr>
      <vt:lpstr>10 MeV e+: Beam Size and Normalized Emittance</vt:lpstr>
      <vt:lpstr>10 MeV e+: Longitudinal Beam Size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Andriy Ushakov</dc:creator>
  <cp:lastModifiedBy>Andriy Ushakov</cp:lastModifiedBy>
  <cp:revision>411</cp:revision>
  <dcterms:created xsi:type="dcterms:W3CDTF">2023-02-20T01:51:32Z</dcterms:created>
  <dcterms:modified xsi:type="dcterms:W3CDTF">2023-07-26T17:57:34Z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0x010100EF4C9B48AB097642B7112A3827F07CE9</vt:lpwstr>
  </property>
</Properties>
</file>