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85" r:id="rId3"/>
    <p:sldId id="270" r:id="rId4"/>
    <p:sldId id="286" r:id="rId5"/>
    <p:sldId id="271" r:id="rId6"/>
    <p:sldId id="280" r:id="rId7"/>
    <p:sldId id="283" r:id="rId8"/>
    <p:sldId id="284" r:id="rId9"/>
    <p:sldId id="272" r:id="rId10"/>
    <p:sldId id="273" r:id="rId11"/>
    <p:sldId id="274" r:id="rId12"/>
    <p:sldId id="275" r:id="rId13"/>
    <p:sldId id="276" r:id="rId14"/>
    <p:sldId id="279" r:id="rId15"/>
    <p:sldId id="289" r:id="rId16"/>
    <p:sldId id="290" r:id="rId17"/>
    <p:sldId id="277" r:id="rId18"/>
    <p:sldId id="28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99FF"/>
    <a:srgbClr val="3366FF"/>
    <a:srgbClr val="333399"/>
    <a:srgbClr val="0066CC"/>
    <a:srgbClr val="C4ADF3"/>
    <a:srgbClr val="CBB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53" autoAdjust="0"/>
    <p:restoredTop sz="94660"/>
  </p:normalViewPr>
  <p:slideViewPr>
    <p:cSldViewPr>
      <p:cViewPr varScale="1">
        <p:scale>
          <a:sx n="69" d="100"/>
          <a:sy n="69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8BBD-D9CB-4D23-92C6-CF368EE8B1DF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21D19-375E-479D-A50D-C705DCB8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AC7-DAEA-42B5-A8D5-3EF354EBC8CE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4F84-EC73-4AEC-A450-D2700943B221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58CC-4383-422A-A46D-E4E9E24B3C03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9E62-BD85-4590-925E-123A3E9ED1FC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2B9D-BFB9-440C-902B-9553A6A39BC9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B98D-8DB4-4E6A-862D-11EF72E37A75}" type="datetime1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D1A6-D93B-40CE-8E87-081A1A5A29D8}" type="datetime1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E52-50E0-48E9-BA15-EF2EAE3EB3EF}" type="datetime1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057-53BA-4487-8989-967D6E8424E7}" type="datetime1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B47-9C7E-4CC1-8C9B-6FD028F5F739}" type="datetime1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35DE-4AB0-4DCC-A7E7-186F219E98E3}" type="datetime1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5092-560D-4CAB-BC18-93355A77E00D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MDL0L02 Dipole Field</a:t>
            </a:r>
            <a:br>
              <a:rPr lang="en-US" dirty="0" smtClean="0"/>
            </a:br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12,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Map, I=-0.009A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23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BdL, I=-0.066A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Used Field Map to find 0 BdL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92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Degaussed, Power Supply 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BdL = 42 G-cm, this is Field Map Offset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73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BdL, I=-0.049A (with no Offset)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>
              <a:xfrm>
                <a:off x="1111028" y="5486400"/>
                <a:ext cx="5823172" cy="1260764"/>
              </a:xfrm>
              <a:prstGeom prst="wedgeRoundRectCallout">
                <a:avLst>
                  <a:gd name="adj1" fmla="val -15998"/>
                  <a:gd name="adj2" fmla="val -73208"/>
                  <a:gd name="adj3" fmla="val 16667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dirty="0" smtClean="0">
                    <a:solidFill>
                      <a:schemeClr val="tx1"/>
                    </a:solidFill>
                  </a:rPr>
                  <a:t>Used Field Map with offset subtracted to find 0 BdL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dirty="0" smtClean="0">
                    <a:solidFill>
                      <a:schemeClr val="tx1"/>
                    </a:solidFill>
                  </a:rPr>
                  <a:t>BdL = 43 G-cm – Offset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altLang="en-US" sz="2800" dirty="0" smtClean="0">
                    <a:solidFill>
                      <a:schemeClr val="tx1"/>
                    </a:solidFill>
                  </a:rPr>
                  <a:t> 0</a:t>
                </a:r>
                <a:endParaRPr lang="en-US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028" y="5486400"/>
                <a:ext cx="5823172" cy="1260764"/>
              </a:xfrm>
              <a:prstGeom prst="wedgeRoundRectCallout">
                <a:avLst>
                  <a:gd name="adj1" fmla="val -15998"/>
                  <a:gd name="adj2" fmla="val -73208"/>
                  <a:gd name="adj3" fmla="val 16667"/>
                </a:avLst>
              </a:prstGeom>
              <a:blipFill>
                <a:blip r:embed="rId3"/>
                <a:stretch>
                  <a:fillRect l="-837" r="-2406" b="-148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ular Callout 6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81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True 0 BdL Field Map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79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 Effective Length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1" y="914400"/>
            <a:ext cx="2590799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Meas</a:t>
            </a:r>
            <a:r>
              <a:rPr lang="en-US" sz="1400" dirty="0">
                <a:solidFill>
                  <a:srgbClr val="0070C0"/>
                </a:solidFill>
              </a:rPr>
              <a:t>. Date:	</a:t>
            </a:r>
            <a:r>
              <a:rPr lang="en-US" sz="1400" dirty="0" smtClean="0">
                <a:solidFill>
                  <a:srgbClr val="0070C0"/>
                </a:solidFill>
              </a:rPr>
              <a:t>8/10/2016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Coil used:	Hall Probe Stepper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Current (A)  Eff. L (cm)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--------------  </a:t>
            </a:r>
            <a:r>
              <a:rPr lang="en-US" sz="1400" dirty="0" smtClean="0">
                <a:solidFill>
                  <a:srgbClr val="0070C0"/>
                </a:solidFill>
              </a:rPr>
              <a:t>-------------------</a:t>
            </a:r>
            <a:endParaRPr lang="en-US" sz="1400" dirty="0">
              <a:solidFill>
                <a:srgbClr val="0070C0"/>
              </a:solidFill>
            </a:endParaRPr>
          </a:p>
          <a:p>
            <a:endParaRPr lang="en-US" sz="1400" dirty="0" smtClean="0">
              <a:solidFill>
                <a:srgbClr val="0070C0"/>
              </a:solidFill>
            </a:endParaRPr>
          </a:p>
          <a:p>
            <a:r>
              <a:rPr lang="en-US" sz="1400" dirty="0" smtClean="0">
                <a:solidFill>
                  <a:srgbClr val="0070C0"/>
                </a:solidFill>
              </a:rPr>
              <a:t>10.007</a:t>
            </a:r>
            <a:r>
              <a:rPr lang="en-US" sz="1400" dirty="0">
                <a:solidFill>
                  <a:srgbClr val="0070C0"/>
                </a:solidFill>
              </a:rPr>
              <a:t>	</a:t>
            </a:r>
            <a:r>
              <a:rPr lang="en-US" sz="1400" dirty="0" smtClean="0">
                <a:solidFill>
                  <a:srgbClr val="0070C0"/>
                </a:solidFill>
              </a:rPr>
              <a:t>12.89</a:t>
            </a:r>
            <a:r>
              <a:rPr lang="en-US" sz="1400" dirty="0">
                <a:solidFill>
                  <a:srgbClr val="0070C0"/>
                </a:solidFill>
              </a:rPr>
              <a:t>	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9.007	</a:t>
            </a:r>
            <a:r>
              <a:rPr lang="en-US" sz="1400" dirty="0" smtClean="0">
                <a:solidFill>
                  <a:srgbClr val="0070C0"/>
                </a:solidFill>
              </a:rPr>
              <a:t>12.90</a:t>
            </a:r>
            <a:r>
              <a:rPr lang="en-US" sz="1400" dirty="0">
                <a:solidFill>
                  <a:srgbClr val="0070C0"/>
                </a:solidFill>
              </a:rPr>
              <a:t>	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8.006	</a:t>
            </a:r>
            <a:r>
              <a:rPr lang="en-US" sz="1400" dirty="0" smtClean="0">
                <a:solidFill>
                  <a:srgbClr val="0070C0"/>
                </a:solidFill>
              </a:rPr>
              <a:t>12.91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 7.003	</a:t>
            </a:r>
            <a:r>
              <a:rPr lang="en-US" sz="1400" dirty="0" smtClean="0">
                <a:solidFill>
                  <a:srgbClr val="0070C0"/>
                </a:solidFill>
              </a:rPr>
              <a:t>12.92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 6.001	</a:t>
            </a:r>
            <a:r>
              <a:rPr lang="en-US" sz="1400" dirty="0" smtClean="0">
                <a:solidFill>
                  <a:srgbClr val="0070C0"/>
                </a:solidFill>
              </a:rPr>
              <a:t>12.93</a:t>
            </a:r>
            <a:r>
              <a:rPr lang="en-US" sz="1400" dirty="0">
                <a:solidFill>
                  <a:srgbClr val="0070C0"/>
                </a:solidFill>
              </a:rPr>
              <a:t>	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5.001	</a:t>
            </a:r>
            <a:r>
              <a:rPr lang="en-US" sz="1400" dirty="0" smtClean="0">
                <a:solidFill>
                  <a:srgbClr val="0070C0"/>
                </a:solidFill>
              </a:rPr>
              <a:t>12.94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 4.000	</a:t>
            </a:r>
            <a:r>
              <a:rPr lang="en-US" sz="1400" dirty="0" smtClean="0">
                <a:solidFill>
                  <a:srgbClr val="0070C0"/>
                </a:solidFill>
              </a:rPr>
              <a:t>12.95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 </a:t>
            </a:r>
            <a:r>
              <a:rPr lang="en-US" sz="1400" dirty="0" smtClean="0">
                <a:solidFill>
                  <a:srgbClr val="0070C0"/>
                </a:solidFill>
              </a:rPr>
              <a:t>2.999	12.97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 1.998	</a:t>
            </a:r>
            <a:r>
              <a:rPr lang="en-US" sz="1400" dirty="0" smtClean="0">
                <a:solidFill>
                  <a:srgbClr val="0070C0"/>
                </a:solidFill>
              </a:rPr>
              <a:t>13.01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 0.998	</a:t>
            </a:r>
            <a:r>
              <a:rPr lang="en-US" sz="1400" dirty="0" smtClean="0">
                <a:solidFill>
                  <a:srgbClr val="0070C0"/>
                </a:solidFill>
              </a:rPr>
              <a:t>13.13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-0.009	</a:t>
            </a:r>
            <a:r>
              <a:rPr lang="en-US" sz="1400" dirty="0" smtClean="0">
                <a:solidFill>
                  <a:srgbClr val="0070C0"/>
                </a:solidFill>
              </a:rPr>
              <a:t>20.02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-1.002	</a:t>
            </a:r>
            <a:r>
              <a:rPr lang="en-US" sz="1400" dirty="0" smtClean="0">
                <a:solidFill>
                  <a:srgbClr val="0070C0"/>
                </a:solidFill>
              </a:rPr>
              <a:t>12.62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-2.002	</a:t>
            </a:r>
            <a:r>
              <a:rPr lang="en-US" sz="1400" dirty="0" smtClean="0">
                <a:solidFill>
                  <a:srgbClr val="0070C0"/>
                </a:solidFill>
              </a:rPr>
              <a:t>12.75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-3.002	</a:t>
            </a:r>
            <a:r>
              <a:rPr lang="en-US" sz="1400" dirty="0" smtClean="0">
                <a:solidFill>
                  <a:srgbClr val="0070C0"/>
                </a:solidFill>
              </a:rPr>
              <a:t>12.80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-4.008	</a:t>
            </a:r>
            <a:r>
              <a:rPr lang="en-US" sz="1400" dirty="0" smtClean="0">
                <a:solidFill>
                  <a:srgbClr val="0070C0"/>
                </a:solidFill>
              </a:rPr>
              <a:t>12.82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-5.007	</a:t>
            </a:r>
            <a:r>
              <a:rPr lang="en-US" sz="1400" dirty="0" smtClean="0">
                <a:solidFill>
                  <a:srgbClr val="0070C0"/>
                </a:solidFill>
              </a:rPr>
              <a:t>12.83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-6.005	</a:t>
            </a:r>
            <a:r>
              <a:rPr lang="en-US" sz="1400" dirty="0" smtClean="0">
                <a:solidFill>
                  <a:srgbClr val="0070C0"/>
                </a:solidFill>
              </a:rPr>
              <a:t>12.84</a:t>
            </a:r>
            <a:r>
              <a:rPr lang="en-US" sz="1400" dirty="0">
                <a:solidFill>
                  <a:srgbClr val="0070C0"/>
                </a:solidFill>
              </a:rPr>
              <a:t>	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-7.005	</a:t>
            </a:r>
            <a:r>
              <a:rPr lang="en-US" sz="1400" dirty="0" smtClean="0">
                <a:solidFill>
                  <a:srgbClr val="0070C0"/>
                </a:solidFill>
              </a:rPr>
              <a:t>12.85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-8.007	</a:t>
            </a:r>
            <a:r>
              <a:rPr lang="en-US" sz="1400" dirty="0" smtClean="0">
                <a:solidFill>
                  <a:srgbClr val="0070C0"/>
                </a:solidFill>
              </a:rPr>
              <a:t>12.85</a:t>
            </a:r>
            <a:r>
              <a:rPr lang="en-US" sz="1400" dirty="0">
                <a:solidFill>
                  <a:srgbClr val="0070C0"/>
                </a:solidFill>
              </a:rPr>
              <a:t>	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-9.013	</a:t>
            </a:r>
            <a:r>
              <a:rPr lang="en-US" sz="1400" dirty="0" smtClean="0">
                <a:solidFill>
                  <a:srgbClr val="0070C0"/>
                </a:solidFill>
              </a:rPr>
              <a:t>12.85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-10.010	</a:t>
            </a:r>
            <a:r>
              <a:rPr lang="en-US" sz="1400" dirty="0" smtClean="0">
                <a:solidFill>
                  <a:srgbClr val="0070C0"/>
                </a:solidFill>
              </a:rPr>
              <a:t>12.85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400" y="1240155"/>
            <a:ext cx="5320665" cy="516064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96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New Effective Length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16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3581400"/>
            <a:ext cx="2514600" cy="2358002"/>
          </a:xfrm>
          <a:prstGeom prst="wedgeRoundRectCallout">
            <a:avLst>
              <a:gd name="adj1" fmla="val 39684"/>
              <a:gd name="adj2" fmla="val -69197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New Effective Length calculated with Offset of </a:t>
            </a:r>
            <a:r>
              <a:rPr lang="en-US" sz="2800" dirty="0" smtClean="0">
                <a:solidFill>
                  <a:schemeClr val="tx1"/>
                </a:solidFill>
              </a:rPr>
              <a:t>49</a:t>
            </a:r>
            <a:r>
              <a:rPr lang="en-US" sz="2800" dirty="0" smtClean="0">
                <a:solidFill>
                  <a:schemeClr val="tx1"/>
                </a:solidFill>
              </a:rPr>
              <a:t>.0 </a:t>
            </a:r>
            <a:r>
              <a:rPr lang="en-US" sz="2800" dirty="0" smtClean="0">
                <a:solidFill>
                  <a:schemeClr val="tx1"/>
                </a:solidFill>
              </a:rPr>
              <a:t>G-cm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240155"/>
            <a:ext cx="5320665" cy="516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440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794802"/>
                <a:ext cx="9144000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Field Map Offset is found by mapping degaussed magnet with power supply off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Field Map Offset of Spare DL magnet = 42 G-cm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By comparing Spare magnet Field Map and Field Map of installed magnet, Offset of installed magnet is about 27±7 G-cm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since:</a:t>
                </a:r>
              </a:p>
              <a:p>
                <a:pPr marL="1428750" lvl="2" indent="-514350">
                  <a:buFont typeface="+mj-lt"/>
                  <a:buAutoNum type="romanUcPeriod"/>
                </a:pPr>
                <a:r>
                  <a:rPr lang="en-US" sz="2400" dirty="0"/>
                  <a:t>E</a:t>
                </a:r>
                <a:r>
                  <a:rPr lang="en-US" sz="2400" dirty="0" smtClean="0"/>
                  <a:t>nvironmental fields at MMF higher are today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sz="2400" dirty="0"/>
                  <a:t>1 G) than during mapping of magnet installed in CEBAF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~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/>
                      </a:rPr>
                      <m:t>0.5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G) in August 2014</a:t>
                </a:r>
              </a:p>
              <a:p>
                <a:pPr marL="1428750" lvl="2" indent="-514350">
                  <a:buFont typeface="+mj-lt"/>
                  <a:buAutoNum type="romanUcPeriod"/>
                </a:pPr>
                <a:r>
                  <a:rPr lang="en-US" sz="2400" dirty="0" smtClean="0"/>
                  <a:t>New Effective Length is now independent of magnet current</a:t>
                </a: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Request to modify CEBAF Field Map: Subtract 27 G-cm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When mapping environmental fields in CEBAF Injector, DL magnet must be degaussed first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94802"/>
                <a:ext cx="9144000" cy="6001643"/>
              </a:xfrm>
              <a:prstGeom prst="rect">
                <a:avLst/>
              </a:prstGeom>
              <a:blipFill>
                <a:blip r:embed="rId2"/>
                <a:stretch>
                  <a:fillRect l="-1067" t="-914" b="-1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14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New Effective Length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18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3581400"/>
            <a:ext cx="2514600" cy="2358002"/>
          </a:xfrm>
          <a:prstGeom prst="wedgeRoundRectCallout">
            <a:avLst>
              <a:gd name="adj1" fmla="val 39684"/>
              <a:gd name="adj2" fmla="val -69197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New Effective Length calculated with Offset of 27.0 G-cm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240155"/>
            <a:ext cx="5320665" cy="516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24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838200"/>
                <a:ext cx="9144000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 startAt="6"/>
                </a:pPr>
                <a:r>
                  <a:rPr lang="en-US" sz="2400" dirty="0" smtClean="0"/>
                  <a:t>For Beam Energy Measurement:</a:t>
                </a:r>
              </a:p>
              <a:p>
                <a:pPr marL="971550" lvl="1" indent="-514350">
                  <a:buFont typeface="+mj-lt"/>
                  <a:buAutoNum type="romanUcPeriod" startAt="6"/>
                </a:pPr>
                <a:endParaRPr lang="en-US" sz="2000" dirty="0" smtClean="0"/>
              </a:p>
              <a:p>
                <a:pPr marL="971550" lvl="1" indent="-514350">
                  <a:buFont typeface="+mj-lt"/>
                  <a:buAutoNum type="romanUcPeriod"/>
                </a:pPr>
                <a:r>
                  <a:rPr lang="en-US" sz="2000" dirty="0" smtClean="0"/>
                  <a:t>CEBAF : BdL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000" dirty="0" smtClean="0"/>
                  <a:t> 0 (due to field map error). Instead: BdL = -Offset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sz="2000" dirty="0" smtClean="0"/>
                  <a:t> -27 G-cm (treat as another horizontal corrector)</a:t>
                </a:r>
              </a:p>
              <a:p>
                <a:pPr marL="971550" lvl="1" indent="-514350">
                  <a:buFont typeface="+mj-lt"/>
                  <a:buAutoNum type="romanUcPeriod"/>
                </a:pPr>
                <a:endParaRPr lang="en-US" sz="2000" dirty="0"/>
              </a:p>
              <a:p>
                <a:pPr marL="971550" lvl="1" indent="-514350">
                  <a:buFont typeface="+mj-lt"/>
                  <a:buAutoNum type="romanUcPeriod"/>
                </a:pPr>
                <a:r>
                  <a:rPr lang="en-US" sz="2000" dirty="0" smtClean="0"/>
                  <a:t>Spectrometer Lines (2D, 3D, 5D): subtract 27 G-cm from Field Map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8200"/>
                <a:ext cx="9144000" cy="2000548"/>
              </a:xfrm>
              <a:prstGeom prst="rect">
                <a:avLst/>
              </a:prstGeom>
              <a:blipFill>
                <a:blip r:embed="rId2"/>
                <a:stretch>
                  <a:fillRect l="-1067" t="-3049" b="-4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910177"/>
              </p:ext>
            </p:extLst>
          </p:nvPr>
        </p:nvGraphicFramePr>
        <p:xfrm>
          <a:off x="685800" y="3733800"/>
          <a:ext cx="4791009" cy="2926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252970">
                  <a:extLst>
                    <a:ext uri="{9D8B030D-6E8A-4147-A177-3AD203B41FA5}">
                      <a16:colId xmlns:a16="http://schemas.microsoft.com/office/drawing/2014/main" val="3153917841"/>
                    </a:ext>
                  </a:extLst>
                </a:gridCol>
                <a:gridCol w="1538039">
                  <a:extLst>
                    <a:ext uri="{9D8B030D-6E8A-4147-A177-3AD203B41FA5}">
                      <a16:colId xmlns:a16="http://schemas.microsoft.com/office/drawing/2014/main" val="3545775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Error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521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Trim Power Supply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2 mA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026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Magnet Model</a:t>
                      </a:r>
                    </a:p>
                    <a:p>
                      <a:r>
                        <a:rPr lang="en-US" sz="2800" dirty="0" smtClean="0"/>
                        <a:t>(to find momentum from field map)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0.1%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0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Field Map Offset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 G-cm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455663"/>
                  </a:ext>
                </a:extLst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6096000" y="3733800"/>
            <a:ext cx="2590800" cy="1977002"/>
          </a:xfrm>
          <a:prstGeom prst="wedgeRoundRectCallout">
            <a:avLst>
              <a:gd name="adj1" fmla="val -67803"/>
              <a:gd name="adj2" fmla="val -2855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For Mott Energy Measurements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4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CEBAF DL Magnet at Injector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r>
              <a:rPr lang="en-US" dirty="0" smtClean="0"/>
              <a:t>May 10,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0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04800"/>
            <a:ext cx="3420428" cy="33175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72" y="3540442"/>
            <a:ext cx="3420428" cy="331755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2400" y="685800"/>
            <a:ext cx="2590799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Meas</a:t>
            </a:r>
            <a:r>
              <a:rPr lang="en-US" sz="1400" dirty="0">
                <a:solidFill>
                  <a:srgbClr val="0070C0"/>
                </a:solidFill>
              </a:rPr>
              <a:t>. Date:	8/29/2014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Coil used:	Hall Probe Stepper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Current (</a:t>
            </a:r>
            <a:r>
              <a:rPr lang="en-US" sz="1400" dirty="0" smtClean="0">
                <a:solidFill>
                  <a:srgbClr val="0070C0"/>
                </a:solidFill>
              </a:rPr>
              <a:t>A)  Strength </a:t>
            </a:r>
            <a:r>
              <a:rPr lang="en-US" sz="1400" dirty="0">
                <a:solidFill>
                  <a:srgbClr val="0070C0"/>
                </a:solidFill>
              </a:rPr>
              <a:t>(Gauss-cm)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--------------  -------------------</a:t>
            </a:r>
            <a:endParaRPr lang="en-US" sz="1400" dirty="0">
              <a:solidFill>
                <a:srgbClr val="0070C0"/>
              </a:solidFill>
            </a:endParaRPr>
          </a:p>
          <a:p>
            <a:endParaRPr lang="en-US" sz="1400" dirty="0" smtClean="0">
              <a:solidFill>
                <a:srgbClr val="0070C0"/>
              </a:solidFill>
            </a:endParaRPr>
          </a:p>
          <a:p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9.992	-23944.2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-8.996	-21569.6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-7.991	-19169.0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-6.990	-16769.5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-5.990	-14360.7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-4.993	-11954.6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-3.994	-9542.8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-2.989	-7116.1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-1.989	-4698.2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-0.990	-2283.6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0.003	126.0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1.009	2548.4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2.009	4960.8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3.009	7374.6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4.010	9785.8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5.010	12192.0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6.010	14589.8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7.011	16980.4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8.013	19360.4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9.015	21720.5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10.014	</a:t>
            </a:r>
            <a:r>
              <a:rPr lang="en-US" sz="1400" dirty="0" smtClean="0">
                <a:solidFill>
                  <a:srgbClr val="0070C0"/>
                </a:solidFill>
              </a:rPr>
              <a:t>24038.1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572" y="3540442"/>
            <a:ext cx="3420428" cy="331755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 Effective Length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1" y="914400"/>
            <a:ext cx="2590799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Meas</a:t>
            </a:r>
            <a:r>
              <a:rPr lang="en-US" sz="1400" dirty="0">
                <a:solidFill>
                  <a:srgbClr val="0070C0"/>
                </a:solidFill>
              </a:rPr>
              <a:t>. Date:	8/29/2014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Coil used:	Hall Probe Stepper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Current (</a:t>
            </a:r>
            <a:r>
              <a:rPr lang="en-US" sz="1400" dirty="0" smtClean="0">
                <a:solidFill>
                  <a:srgbClr val="0070C0"/>
                </a:solidFill>
              </a:rPr>
              <a:t>A)  Eff. L (cm</a:t>
            </a:r>
            <a:r>
              <a:rPr lang="en-US" sz="1400" dirty="0">
                <a:solidFill>
                  <a:srgbClr val="0070C0"/>
                </a:solidFill>
              </a:rPr>
              <a:t>)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--------------  -------------------</a:t>
            </a:r>
          </a:p>
          <a:p>
            <a:endParaRPr lang="en-US" sz="1400" dirty="0" smtClean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   10.00           </a:t>
            </a:r>
            <a:r>
              <a:rPr lang="en-US" sz="1400" dirty="0">
                <a:solidFill>
                  <a:srgbClr val="0070C0"/>
                </a:solidFill>
              </a:rPr>
              <a:t>12.88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9.00            12.89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8.00            12.89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7.00            12.90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6.00            12.90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5.00            12.91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4.00            12.92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3.00            12.93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2.00            12.95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1.00            13.01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0.00            16.39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1.00            12.73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2.00            12.81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3.00            12.83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4.00            12.85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5.00            12.85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6.00            12.86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-7.00            12.86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-8.00            12.86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-9.00            12.86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10.00            </a:t>
            </a:r>
            <a:r>
              <a:rPr lang="en-US" sz="1400" dirty="0" smtClean="0">
                <a:solidFill>
                  <a:srgbClr val="0070C0"/>
                </a:solidFill>
              </a:rPr>
              <a:t>12.87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400" y="1240155"/>
            <a:ext cx="5320665" cy="516064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Map, I=0.001A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9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338"/>
            <a:ext cx="9144000" cy="470732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04446" y="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Degaussed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30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Degaussed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1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Spare DL Magnet at MMF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r>
              <a:rPr lang="en-US" dirty="0" smtClean="0"/>
              <a:t>August 10,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7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360</Words>
  <Application>Microsoft Office PowerPoint</Application>
  <PresentationFormat>On-screen Show (4:3)</PresentationFormat>
  <Paragraphs>153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MDL0L02 Dipole Field Offset</vt:lpstr>
      <vt:lpstr>CEBAF DL Magnet at Injector</vt:lpstr>
      <vt:lpstr>Field Map</vt:lpstr>
      <vt:lpstr>Field Map Effective Length</vt:lpstr>
      <vt:lpstr>Field Map, I=0.001A</vt:lpstr>
      <vt:lpstr>0 BdL</vt:lpstr>
      <vt:lpstr>PowerPoint Presentation</vt:lpstr>
      <vt:lpstr>Degaussed</vt:lpstr>
      <vt:lpstr>Spare DL Magnet at MMF</vt:lpstr>
      <vt:lpstr>Field Map, I=-0.009A</vt:lpstr>
      <vt:lpstr>0 BdL, I=-0.066A</vt:lpstr>
      <vt:lpstr>Degaussed, Power Supply Off</vt:lpstr>
      <vt:lpstr>0 BdL, I=-0.049A (with no Offset)</vt:lpstr>
      <vt:lpstr>PowerPoint Presentation</vt:lpstr>
      <vt:lpstr>Field Map Effective Length</vt:lpstr>
      <vt:lpstr>New Effective Length</vt:lpstr>
      <vt:lpstr>Summary - I</vt:lpstr>
      <vt:lpstr>New Effective Length</vt:lpstr>
      <vt:lpstr>Summary - II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Field</dc:title>
  <dc:creator>suleiman</dc:creator>
  <cp:lastModifiedBy>Riad Suleiman</cp:lastModifiedBy>
  <cp:revision>139</cp:revision>
  <dcterms:created xsi:type="dcterms:W3CDTF">2016-05-10T13:00:12Z</dcterms:created>
  <dcterms:modified xsi:type="dcterms:W3CDTF">2016-08-14T12:27:05Z</dcterms:modified>
</cp:coreProperties>
</file>