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09" r:id="rId2"/>
    <p:sldId id="308" r:id="rId3"/>
    <p:sldId id="311" r:id="rId4"/>
    <p:sldId id="31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5728" autoAdjust="0"/>
  </p:normalViewPr>
  <p:slideViewPr>
    <p:cSldViewPr snapToGrid="0" snapToObjects="1">
      <p:cViewPr varScale="1">
        <p:scale>
          <a:sx n="109" d="100"/>
          <a:sy n="109" d="100"/>
        </p:scale>
        <p:origin x="688" y="19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August 22, 2018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August 22, 2018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August 22,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iff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Accelerator Physics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5875975" cy="26870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August 22, 2018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2" y="4572000"/>
            <a:ext cx="5875975" cy="975592"/>
          </a:xfrm>
        </p:spPr>
        <p:txBody>
          <a:bodyPr>
            <a:normAutofit/>
          </a:bodyPr>
          <a:lstStyle/>
          <a:p>
            <a:r>
              <a:rPr lang="en-US" dirty="0"/>
              <a:t>Alicia </a:t>
            </a:r>
            <a:r>
              <a:rPr lang="en-US" dirty="0" err="1"/>
              <a:t>Hofler</a:t>
            </a:r>
            <a:endParaRPr lang="en-US" dirty="0"/>
          </a:p>
          <a:p>
            <a:r>
              <a:rPr lang="en-US" dirty="0"/>
              <a:t>Accelerator Physicist Experimental Liaison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from </a:t>
            </a:r>
            <a:r>
              <a:rPr lang="en-US" dirty="0" err="1"/>
              <a:t>Riad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Message: We know how to set up energy and measure it</a:t>
            </a:r>
          </a:p>
          <a:p>
            <a:pPr lvl="1"/>
            <a:r>
              <a:rPr lang="en-US" dirty="0"/>
              <a:t>3-4 slides (max 5)</a:t>
            </a:r>
          </a:p>
          <a:p>
            <a:r>
              <a:rPr lang="en-US" dirty="0"/>
              <a:t>Bubble beamline</a:t>
            </a:r>
          </a:p>
          <a:p>
            <a:r>
              <a:rPr lang="en-US" dirty="0"/>
              <a:t>Beam sizer?</a:t>
            </a:r>
          </a:p>
          <a:p>
            <a:r>
              <a:rPr lang="en-US" dirty="0"/>
              <a:t>Errors</a:t>
            </a:r>
          </a:p>
          <a:p>
            <a:r>
              <a:rPr lang="en-US" dirty="0"/>
              <a:t>Beam energy</a:t>
            </a:r>
          </a:p>
          <a:p>
            <a:pPr lvl="1"/>
            <a:r>
              <a:rPr lang="en-US" dirty="0"/>
              <a:t>error bars</a:t>
            </a:r>
          </a:p>
          <a:p>
            <a:pPr lvl="2"/>
            <a:r>
              <a:rPr lang="en-US" dirty="0"/>
              <a:t>Magnet current</a:t>
            </a:r>
          </a:p>
          <a:p>
            <a:pPr lvl="2"/>
            <a:r>
              <a:rPr lang="en-US" dirty="0"/>
              <a:t>Field map</a:t>
            </a:r>
          </a:p>
          <a:p>
            <a:pPr lvl="2"/>
            <a:r>
              <a:rPr lang="en-US" dirty="0"/>
              <a:t>angle</a:t>
            </a:r>
          </a:p>
          <a:p>
            <a:r>
              <a:rPr lang="en-US" dirty="0"/>
              <a:t>GPT modeling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9D39A5-86BD-FB4A-916E-B2B365EC9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Measurement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E390AC6A-99B1-CE46-97EA-10702AFAED7C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3481749" y="801932"/>
                <a:ext cx="4982313" cy="596876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8451A1"/>
                    </a:solidFill>
                  </a:rPr>
                  <a:t>Procedure: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rgbClr val="8451A1"/>
                    </a:solidFill>
                  </a:rPr>
                  <a:t>A priori, center beam in quadrupole closest to BPM and note positions (except 2D—no quads).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1" dirty="0">
                    <a:solidFill>
                      <a:srgbClr val="8451A1"/>
                    </a:solidFill>
                  </a:rPr>
                  <a:t>Turn OFF and cycle all unnecessary magnets around hysteresis loop.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b="1" dirty="0">
                    <a:solidFill>
                      <a:srgbClr val="8451A1"/>
                    </a:solidFill>
                  </a:rPr>
                  <a:t>Degauss dipole.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b="1" dirty="0">
                    <a:solidFill>
                      <a:srgbClr val="8451A1"/>
                    </a:solidFill>
                  </a:rPr>
                  <a:t>Establish straight ahead orbit with restricted corrector magnet set.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b="1" dirty="0">
                    <a:solidFill>
                      <a:srgbClr val="8451A1"/>
                    </a:solidFill>
                  </a:rPr>
                  <a:t>Adjust dipole setting (and cycle) for zero orbit in each dump BPM.</a:t>
                </a:r>
              </a:p>
              <a:p>
                <a:pPr lvl="1"/>
                <a:r>
                  <a:rPr lang="en-US" b="1" dirty="0">
                    <a:solidFill>
                      <a:srgbClr val="8451A1"/>
                    </a:solidFill>
                  </a:rPr>
                  <a:t>Note dipole setpoint</a:t>
                </a:r>
              </a:p>
              <a:p>
                <a:pPr lvl="2"/>
                <a:r>
                  <a:rPr lang="en-US" b="1" dirty="0">
                    <a:solidFill>
                      <a:srgbClr val="8451A1"/>
                    </a:solidFill>
                  </a:rPr>
                  <a:t>&lt; 0 for beam in 2D line</a:t>
                </a:r>
              </a:p>
              <a:p>
                <a:pPr lvl="2"/>
                <a:r>
                  <a:rPr lang="en-US" b="1" dirty="0">
                    <a:solidFill>
                      <a:srgbClr val="8451A1"/>
                    </a:solidFill>
                  </a:rPr>
                  <a:t>&gt; 0 for beam in 5D line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b="1" dirty="0">
                    <a:solidFill>
                      <a:srgbClr val="8451A1"/>
                    </a:solidFill>
                  </a:rPr>
                  <a:t>For fixed incoming momentum,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8451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8451A1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8451A1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8451A1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solidFill>
                              <a:srgbClr val="8451A1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8451A1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8451A1"/>
                    </a:solidFill>
                    <a:latin typeface="Arial Rounded MT Bold" panose="020F0704030504030204" pitchFamily="34" charset="77"/>
                  </a:rPr>
                  <a:t>=</a:t>
                </a:r>
                <a:r>
                  <a:rPr lang="en-US" dirty="0">
                    <a:solidFill>
                      <a:srgbClr val="8451A1"/>
                    </a:solidFill>
                    <a:latin typeface="Arial Rounded MT Bold" panose="020F0704030504030204" pitchFamily="34" charset="77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8451A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8451A1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solidFill>
                              <a:srgbClr val="8451A1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8451A1"/>
                            </a:solidFill>
                            <a:latin typeface="Arial Rounded MT Bold" panose="020F0704030504030204" pitchFamily="34" charset="77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8451A1"/>
                    </a:solidFill>
                    <a:latin typeface="Arial Rounded MT Bold" panose="020F0704030504030204" pitchFamily="34" charset="77"/>
                  </a:rPr>
                  <a:t>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500" i="1" dirty="0">
                  <a:solidFill>
                    <a:srgbClr val="8451A1"/>
                  </a:solidFill>
                  <a:latin typeface="Arial Rounded MT Bold" panose="020F0704030504030204" pitchFamily="34" charset="77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8451A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451A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8451A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451A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8451A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8451A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451A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8451A1"/>
                              </a:solidFill>
                              <a:latin typeface="Cambria Math" panose="02040503050406030204" pitchFamily="18" charset="0"/>
                            </a:rPr>
                            <m:t>−30</m:t>
                          </m:r>
                          <m:r>
                            <a:rPr lang="en-US" i="1">
                              <a:solidFill>
                                <a:srgbClr val="8451A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8451A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i="1">
                              <a:solidFill>
                                <a:srgbClr val="8451A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den>
                      </m:f>
                      <m:r>
                        <a:rPr lang="en-US" i="1">
                          <a:solidFill>
                            <a:srgbClr val="8451A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451A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451A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451A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8451A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8451A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8451A1"/>
                                      </a:solidFill>
                                      <a:latin typeface="Arial Rounded MT Bold" panose="020F0704030504030204" pitchFamily="34" charset="77"/>
                                      <a:ea typeface="Cambria Math" panose="02040503050406030204" pitchFamily="18" charset="0"/>
                                    </a:rPr>
                                    <m:t>arc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451A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8451A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8451A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8451A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dirty="0">
                                      <a:solidFill>
                                        <a:srgbClr val="8451A1"/>
                                      </a:solidFill>
                                      <a:latin typeface="Arial Rounded MT Bold" panose="020F0704030504030204" pitchFamily="34" charset="77"/>
                                      <a:ea typeface="Cambria Math" panose="02040503050406030204" pitchFamily="18" charset="0"/>
                                    </a:rPr>
                                    <m:t>arc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solidFill>
                                    <a:srgbClr val="8451A1"/>
                                  </a:solidFill>
                                  <a:latin typeface="Arial Rounded MT Bold" panose="020F0704030504030204" pitchFamily="34" charset="77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8451A1"/>
                  </a:solidFill>
                </a:endParaRPr>
              </a:p>
              <a:p>
                <a:pPr marL="347472" lvl="1" indent="0">
                  <a:spcBef>
                    <a:spcPts val="1100"/>
                  </a:spcBef>
                  <a:buNone/>
                </a:pPr>
                <a:r>
                  <a:rPr lang="en-US" b="1" dirty="0">
                    <a:solidFill>
                      <a:srgbClr val="8451A1"/>
                    </a:solidFill>
                  </a:rPr>
                  <a:t>From dipole setting fits, determine</a:t>
                </a:r>
              </a:p>
              <a:p>
                <a:pPr lvl="1">
                  <a:spcBef>
                    <a:spcPts val="11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8451A1"/>
                    </a:solidFill>
                  </a:rPr>
                  <a:t>p</a:t>
                </a:r>
              </a:p>
              <a:p>
                <a:pPr lvl="1">
                  <a:spcBef>
                    <a:spcPts val="110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8451A1"/>
                    </a:solidFill>
                  </a:rPr>
                  <a:t>errors in angle and field.</a:t>
                </a:r>
              </a:p>
            </p:txBody>
          </p:sp>
        </mc:Choice>
        <mc:Fallback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E390AC6A-99B1-CE46-97EA-10702AFAED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3481749" y="801932"/>
                <a:ext cx="4982313" cy="5968768"/>
              </a:xfrm>
              <a:blipFill>
                <a:blip r:embed="rId2"/>
                <a:stretch>
                  <a:fillRect l="-1018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EB3C241F-5507-AA49-8006-F08E4882337B}"/>
              </a:ext>
            </a:extLst>
          </p:cNvPr>
          <p:cNvSpPr txBox="1"/>
          <p:nvPr/>
        </p:nvSpPr>
        <p:spPr>
          <a:xfrm>
            <a:off x="243103" y="6035114"/>
            <a:ext cx="3238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BPM=Beam Position Monitor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52AC47-ABC8-524A-9E16-1E5BD4D1D09C}"/>
              </a:ext>
            </a:extLst>
          </p:cNvPr>
          <p:cNvGrpSpPr/>
          <p:nvPr/>
        </p:nvGrpSpPr>
        <p:grpSpPr>
          <a:xfrm>
            <a:off x="-155479" y="656492"/>
            <a:ext cx="3871703" cy="5610794"/>
            <a:chOff x="243103" y="996459"/>
            <a:chExt cx="3871703" cy="5610794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AC0629E3-7A48-F34F-82C4-33D618E63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5261" r="42380" b="42051"/>
            <a:stretch/>
          </p:blipFill>
          <p:spPr>
            <a:xfrm>
              <a:off x="243103" y="996459"/>
              <a:ext cx="3871703" cy="561079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95400D5-7E38-C743-A05D-07326F09995B}"/>
                </a:ext>
              </a:extLst>
            </p:cNvPr>
            <p:cNvSpPr txBox="1"/>
            <p:nvPr/>
          </p:nvSpPr>
          <p:spPr>
            <a:xfrm>
              <a:off x="1544949" y="3544044"/>
              <a:ext cx="1232624" cy="45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1"/>
                  </a:solidFill>
                </a:rPr>
                <a:t>Dipole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60987B-B753-4A4E-8E13-BEA97ED1FDFE}"/>
                </a:ext>
              </a:extLst>
            </p:cNvPr>
            <p:cNvSpPr txBox="1"/>
            <p:nvPr/>
          </p:nvSpPr>
          <p:spPr>
            <a:xfrm>
              <a:off x="1223147" y="1797644"/>
              <a:ext cx="867344" cy="80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FC8D34"/>
                  </a:solidFill>
                </a:rPr>
                <a:t>2D</a:t>
              </a:r>
            </a:p>
            <a:p>
              <a:pPr algn="ctr"/>
              <a:r>
                <a:rPr lang="en-US" sz="2100" b="1" dirty="0">
                  <a:solidFill>
                    <a:srgbClr val="FC8D34"/>
                  </a:solidFill>
                </a:rPr>
                <a:t>-30</a:t>
              </a:r>
              <a:r>
                <a:rPr lang="en-US" sz="2100" b="1" baseline="30000" dirty="0">
                  <a:solidFill>
                    <a:srgbClr val="FC8D34"/>
                  </a:solidFill>
                </a:rPr>
                <a:t>o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793ABE-67D3-A64E-A10E-747893724AEE}"/>
                </a:ext>
              </a:extLst>
            </p:cNvPr>
            <p:cNvSpPr txBox="1"/>
            <p:nvPr/>
          </p:nvSpPr>
          <p:spPr>
            <a:xfrm>
              <a:off x="2222119" y="1797644"/>
              <a:ext cx="867344" cy="804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00DB34"/>
                  </a:solidFill>
                </a:rPr>
                <a:t>5D</a:t>
              </a:r>
            </a:p>
            <a:p>
              <a:pPr algn="ctr"/>
              <a:r>
                <a:rPr lang="en-US" sz="2100" b="1" dirty="0">
                  <a:solidFill>
                    <a:srgbClr val="00DB34"/>
                  </a:solidFill>
                </a:rPr>
                <a:t>25</a:t>
              </a:r>
              <a:r>
                <a:rPr lang="en-US" sz="2100" b="1" baseline="30000" dirty="0">
                  <a:solidFill>
                    <a:srgbClr val="00DB34"/>
                  </a:solidFill>
                </a:rPr>
                <a:t>o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7A99860-7A54-5A44-8DA7-B45335261362}"/>
                </a:ext>
              </a:extLst>
            </p:cNvPr>
            <p:cNvSpPr txBox="1"/>
            <p:nvPr/>
          </p:nvSpPr>
          <p:spPr>
            <a:xfrm>
              <a:off x="565183" y="1883251"/>
              <a:ext cx="681123" cy="3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BPM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B283FA-577F-6E40-8E84-4E25CD2C845F}"/>
                </a:ext>
              </a:extLst>
            </p:cNvPr>
            <p:cNvSpPr txBox="1"/>
            <p:nvPr/>
          </p:nvSpPr>
          <p:spPr>
            <a:xfrm>
              <a:off x="1831206" y="1449583"/>
              <a:ext cx="681123" cy="3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BPM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E7882E5-8A5C-884E-8F92-444F70A98A3F}"/>
                </a:ext>
              </a:extLst>
            </p:cNvPr>
            <p:cNvSpPr txBox="1"/>
            <p:nvPr/>
          </p:nvSpPr>
          <p:spPr>
            <a:xfrm>
              <a:off x="2952047" y="1817261"/>
              <a:ext cx="681123" cy="3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BPM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8390659-3E14-4F44-B10D-311008207697}"/>
                </a:ext>
              </a:extLst>
            </p:cNvPr>
            <p:cNvSpPr txBox="1"/>
            <p:nvPr/>
          </p:nvSpPr>
          <p:spPr>
            <a:xfrm>
              <a:off x="1827320" y="5835383"/>
              <a:ext cx="681123" cy="3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BPM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5201CA8-483F-5D44-81E3-FA296E9B23D9}"/>
              </a:ext>
            </a:extLst>
          </p:cNvPr>
          <p:cNvSpPr txBox="1"/>
          <p:nvPr/>
        </p:nvSpPr>
        <p:spPr>
          <a:xfrm>
            <a:off x="8752492" y="5902610"/>
            <a:ext cx="3395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Accelerator coordinate system is LH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251B75-EFE0-BC48-9279-2DC96CFDE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7843" t="4531"/>
          <a:stretch/>
        </p:blipFill>
        <p:spPr>
          <a:xfrm>
            <a:off x="8288214" y="2387380"/>
            <a:ext cx="3862763" cy="3597556"/>
          </a:xfrm>
        </p:spPr>
      </p:pic>
    </p:spTree>
    <p:extLst>
      <p:ext uri="{BB962C8B-B14F-4D97-AF65-F5344CB8AC3E}">
        <p14:creationId xmlns:p14="http://schemas.microsoft.com/office/powerpoint/2010/main" val="26082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0DC4-C128-DD43-98DD-0F503A42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Energies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77B3DD-BE02-BE4F-8E76-EDA83FA5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5032437"/>
            <a:ext cx="7132320" cy="14348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measured values include errors/offsets in</a:t>
            </a:r>
          </a:p>
          <a:p>
            <a:pPr lvl="1"/>
            <a:r>
              <a:rPr lang="en-US" dirty="0"/>
              <a:t>angle: -0.05</a:t>
            </a:r>
            <a:r>
              <a:rPr lang="en-US" baseline="30000" dirty="0"/>
              <a:t>o</a:t>
            </a:r>
          </a:p>
          <a:p>
            <a:pPr lvl="2"/>
            <a:r>
              <a:rPr lang="en-US" dirty="0">
                <a:ea typeface="Cambria Math" panose="02040503050406030204" pitchFamily="18" charset="0"/>
              </a:rPr>
              <a:t>-30</a:t>
            </a:r>
            <a:r>
              <a:rPr lang="en-US" baseline="30000" dirty="0">
                <a:ea typeface="Cambria Math" panose="02040503050406030204" pitchFamily="18" charset="0"/>
              </a:rPr>
              <a:t>o</a:t>
            </a:r>
            <a:r>
              <a:rPr lang="en-US" dirty="0">
                <a:ea typeface="Cambria Math" panose="02040503050406030204" pitchFamily="18" charset="0"/>
              </a:rPr>
              <a:t> ⇒ -30.05</a:t>
            </a:r>
            <a:r>
              <a:rPr lang="en-US" baseline="30000" dirty="0">
                <a:ea typeface="Cambria Math" panose="02040503050406030204" pitchFamily="18" charset="0"/>
              </a:rPr>
              <a:t>o</a:t>
            </a:r>
          </a:p>
          <a:p>
            <a:pPr lvl="2"/>
            <a:r>
              <a:rPr lang="en-US" dirty="0">
                <a:ea typeface="Cambria Math" panose="02040503050406030204" pitchFamily="18" charset="0"/>
              </a:rPr>
              <a:t>25</a:t>
            </a:r>
            <a:r>
              <a:rPr lang="en-US" baseline="30000" dirty="0">
                <a:ea typeface="Cambria Math" panose="02040503050406030204" pitchFamily="18" charset="0"/>
              </a:rPr>
              <a:t>o</a:t>
            </a:r>
            <a:r>
              <a:rPr lang="en-US" dirty="0">
                <a:ea typeface="Cambria Math" panose="02040503050406030204" pitchFamily="18" charset="0"/>
              </a:rPr>
              <a:t> ⇒ 24.95</a:t>
            </a:r>
            <a:r>
              <a:rPr lang="en-US" baseline="30000" dirty="0">
                <a:ea typeface="Cambria Math" panose="02040503050406030204" pitchFamily="18" charset="0"/>
              </a:rPr>
              <a:t>o</a:t>
            </a:r>
          </a:p>
          <a:p>
            <a:pPr lvl="1"/>
            <a:r>
              <a:rPr lang="en-US" dirty="0"/>
              <a:t>field integral: 115.90 G cm</a:t>
            </a:r>
          </a:p>
          <a:p>
            <a:pPr lvl="2"/>
            <a:r>
              <a:rPr lang="en-US" dirty="0"/>
              <a:t>Unshielded portion of beamline and deflected by earth’s field?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8CA06-8BE0-2A40-BF9C-03A1B925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4682C-FA2D-2F44-9C3F-F2F15AB9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22314-537D-1D43-B553-349F001D80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55169" y="966055"/>
            <a:ext cx="4042560" cy="53816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Minor Issues and possible mitigations:</a:t>
            </a:r>
          </a:p>
          <a:p>
            <a:pPr lvl="1"/>
            <a:r>
              <a:rPr lang="en-US" dirty="0"/>
              <a:t>straight ahead orbit</a:t>
            </a:r>
          </a:p>
          <a:p>
            <a:pPr lvl="2"/>
            <a:r>
              <a:rPr lang="en-US" dirty="0"/>
              <a:t>improve set up procedure (to eliminate/reduce unnecessary magnetic fields)</a:t>
            </a:r>
          </a:p>
          <a:p>
            <a:pPr lvl="1"/>
            <a:r>
              <a:rPr lang="en-US" dirty="0"/>
              <a:t>stray fields</a:t>
            </a:r>
          </a:p>
          <a:p>
            <a:pPr lvl="2"/>
            <a:r>
              <a:rPr lang="en-US" dirty="0"/>
              <a:t>more shielding</a:t>
            </a:r>
          </a:p>
          <a:p>
            <a:pPr lvl="1"/>
            <a:r>
              <a:rPr lang="en-US" dirty="0"/>
              <a:t>how well know beam orbit angles</a:t>
            </a:r>
          </a:p>
          <a:p>
            <a:pPr lvl="2"/>
            <a:r>
              <a:rPr lang="en-US" dirty="0" err="1"/>
              <a:t>fiducialize</a:t>
            </a:r>
            <a:r>
              <a:rPr lang="en-US" dirty="0"/>
              <a:t> 2D and 5D harps</a:t>
            </a:r>
          </a:p>
          <a:p>
            <a:pPr lvl="2"/>
            <a:r>
              <a:rPr lang="en-US" dirty="0"/>
              <a:t>add quads to 2D line for quad centering/establish orbit reference</a:t>
            </a:r>
          </a:p>
          <a:p>
            <a:pPr lvl="1"/>
            <a:r>
              <a:rPr lang="en-US" dirty="0"/>
              <a:t>beam position on the radiator</a:t>
            </a:r>
          </a:p>
          <a:p>
            <a:pPr lvl="2"/>
            <a:r>
              <a:rPr lang="en-US" dirty="0"/>
              <a:t>Target flag at radiator for steering</a:t>
            </a:r>
          </a:p>
          <a:p>
            <a:pPr lvl="1"/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7C49E3-E493-5944-A555-44B93A5732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667202"/>
              </p:ext>
            </p:extLst>
          </p:nvPr>
        </p:nvGraphicFramePr>
        <p:xfrm>
          <a:off x="411892" y="844912"/>
          <a:ext cx="713232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3148009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30410188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90573009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60185092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66864419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465829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Design p</a:t>
                      </a:r>
                    </a:p>
                    <a:p>
                      <a:r>
                        <a:rPr lang="en-US" dirty="0"/>
                        <a:t>(MeV/c)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K.E.</a:t>
                      </a:r>
                    </a:p>
                    <a:p>
                      <a:r>
                        <a:rPr lang="en-US" dirty="0"/>
                        <a:t>(MeV)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2D line dipole setting</a:t>
                      </a:r>
                    </a:p>
                    <a:p>
                      <a:r>
                        <a:rPr lang="en-US" dirty="0"/>
                        <a:t>(G cm)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5D (Bubble) line dipole setting</a:t>
                      </a:r>
                    </a:p>
                    <a:p>
                      <a:r>
                        <a:rPr lang="en-US" dirty="0"/>
                        <a:t>(G cm)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 p</a:t>
                      </a:r>
                    </a:p>
                    <a:p>
                      <a:r>
                        <a:rPr lang="en-US" dirty="0"/>
                        <a:t>(MeV/c)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 K.E.</a:t>
                      </a:r>
                    </a:p>
                    <a:p>
                      <a:r>
                        <a:rPr lang="en-US" dirty="0"/>
                        <a:t>(MeV)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1394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-9937.637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8168.800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4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-9865.500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8099.000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79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-9632.300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7909.200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0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-9468.500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7771.400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60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-9320.700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7646.800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069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-9135.993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7490.000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58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-8957.675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7338.900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114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09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385</Words>
  <Application>Microsoft Macintosh PowerPoint</Application>
  <PresentationFormat>Widescreen</PresentationFormat>
  <Paragraphs>120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PingFangSC-Regular</vt:lpstr>
      <vt:lpstr>.PingFangSC-Regular</vt:lpstr>
      <vt:lpstr>Arial</vt:lpstr>
      <vt:lpstr>Arial Rounded MT Bold</vt:lpstr>
      <vt:lpstr>Calibri</vt:lpstr>
      <vt:lpstr>Cambria Math</vt:lpstr>
      <vt:lpstr>Office Theme</vt:lpstr>
      <vt:lpstr>Accelerator Physics</vt:lpstr>
      <vt:lpstr>Notes from Riad</vt:lpstr>
      <vt:lpstr>Energy Measurement</vt:lpstr>
      <vt:lpstr>Measured Energies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</cp:revision>
  <dcterms:created xsi:type="dcterms:W3CDTF">2018-08-07T19:49:34Z</dcterms:created>
  <dcterms:modified xsi:type="dcterms:W3CDTF">2018-08-08T23:04:55Z</dcterms:modified>
</cp:coreProperties>
</file>