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5" r:id="rId2"/>
    <p:sldId id="292" r:id="rId3"/>
    <p:sldId id="329" r:id="rId4"/>
    <p:sldId id="296" r:id="rId5"/>
    <p:sldId id="332" r:id="rId6"/>
    <p:sldId id="333" r:id="rId7"/>
    <p:sldId id="334" r:id="rId8"/>
    <p:sldId id="343" r:id="rId9"/>
    <p:sldId id="297" r:id="rId10"/>
    <p:sldId id="336" r:id="rId11"/>
    <p:sldId id="337" r:id="rId12"/>
    <p:sldId id="345" r:id="rId13"/>
    <p:sldId id="322" r:id="rId14"/>
    <p:sldId id="340" r:id="rId15"/>
    <p:sldId id="341" r:id="rId16"/>
    <p:sldId id="286" r:id="rId17"/>
    <p:sldId id="274" r:id="rId18"/>
    <p:sldId id="346" r:id="rId19"/>
    <p:sldId id="335" r:id="rId20"/>
    <p:sldId id="277" r:id="rId21"/>
    <p:sldId id="342" r:id="rId22"/>
    <p:sldId id="291" r:id="rId23"/>
    <p:sldId id="330" r:id="rId24"/>
    <p:sldId id="326" r:id="rId25"/>
    <p:sldId id="315" r:id="rId26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32" autoAdjust="0"/>
    <p:restoredTop sz="96217" autoAdjust="0"/>
  </p:normalViewPr>
  <p:slideViewPr>
    <p:cSldViewPr snapToGrid="0" snapToObjects="1">
      <p:cViewPr>
        <p:scale>
          <a:sx n="100" d="100"/>
          <a:sy n="100" d="100"/>
        </p:scale>
        <p:origin x="1208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85.67039735540985</c:v>
                </c:pt>
                <c:pt idx="1">
                  <c:v>84.52178593088519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2437008"/>
        <c:axId val="1092521920"/>
      </c:scatterChart>
      <c:valAx>
        <c:axId val="1092521920"/>
        <c:scaling>
          <c:orientation val="minMax"/>
          <c:max val="90.0"/>
          <c:min val="80.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437008"/>
        <c:crossesAt val="0.0"/>
        <c:crossBetween val="midCat"/>
        <c:majorUnit val="1.0"/>
        <c:minorUnit val="1.0"/>
      </c:valAx>
      <c:valAx>
        <c:axId val="1092437008"/>
        <c:scaling>
          <c:logBase val="10.0"/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"/>
              <c:y val="0.8283397438701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521920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8/21/17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jlab.org/pwg" TargetMode="External"/><Relationship Id="rId4" Type="http://schemas.openxmlformats.org/officeDocument/2006/relationships/hyperlink" Target="https://www.jlab.org/conferences/JPos201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jlab.org/conferences/JPos2017/" TargetMode="External"/><Relationship Id="rId3" Type="http://schemas.openxmlformats.org/officeDocument/2006/relationships/hyperlink" Target="http://wiki.jlab.org/pw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Polarized Positron Beam</a:t>
            </a:r>
          </a:p>
          <a:p>
            <a:pPr algn="ctr"/>
            <a:r>
              <a:rPr lang="en-US" sz="3600" b="1" dirty="0" smtClean="0">
                <a:latin typeface="Arial"/>
                <a:cs typeface="Arial"/>
              </a:rPr>
              <a:t>R&amp;D at Jefferson Lab</a:t>
            </a:r>
          </a:p>
          <a:p>
            <a:pPr algn="ctr"/>
            <a:endParaRPr lang="en-US" sz="1600" b="1" dirty="0">
              <a:latin typeface="Arial"/>
              <a:cs typeface="Arial"/>
            </a:endParaRP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Joe </a:t>
            </a:r>
            <a:r>
              <a:rPr lang="en-US" sz="3200" dirty="0" err="1" smtClean="0">
                <a:latin typeface="Arial"/>
                <a:cs typeface="Arial"/>
              </a:rPr>
              <a:t>Grames</a:t>
            </a:r>
            <a:endParaRPr lang="en-US" sz="32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Center for Injectors and Sources, Jefferson Lab</a:t>
            </a:r>
            <a:endParaRPr lang="en-US" sz="500" dirty="0" smtClean="0">
              <a:latin typeface="Arial"/>
              <a:cs typeface="Arial"/>
            </a:endParaRPr>
          </a:p>
          <a:p>
            <a:pPr algn="ctr"/>
            <a:endParaRPr lang="en-US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experiment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 Beams </a:t>
            </a:r>
            <a:r>
              <a:rPr lang="en-US" sz="2400" dirty="0" smtClean="0">
                <a:ea typeface="Arial" charset="0"/>
                <a:cs typeface="Arial" charset="0"/>
              </a:rPr>
              <a:t>at </a:t>
            </a:r>
            <a:r>
              <a:rPr lang="en-US" sz="2400" dirty="0" smtClean="0">
                <a:ea typeface="Arial" charset="0"/>
                <a:cs typeface="Arial" charset="0"/>
              </a:rPr>
              <a:t>CEBAF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JPos17 and </a:t>
            </a:r>
            <a:r>
              <a:rPr lang="en-US" sz="2400" dirty="0" err="1" smtClean="0">
                <a:ea typeface="Arial" charset="0"/>
                <a:cs typeface="Arial" charset="0"/>
              </a:rPr>
              <a:t>JLab</a:t>
            </a:r>
            <a:r>
              <a:rPr lang="en-US" sz="2400" dirty="0" smtClean="0">
                <a:ea typeface="Arial" charset="0"/>
                <a:cs typeface="Arial" charset="0"/>
              </a:rPr>
              <a:t> PWG</a:t>
            </a:r>
            <a:endParaRPr lang="en-US" sz="2400" dirty="0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751410" y="813244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185,</a:t>
            </a:r>
          </a:p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J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Dumas, J.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120</a:t>
            </a:r>
          </a:p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J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Dumas,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1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950" y="1487675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positrons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events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8095" y="1531381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optimum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(P</a:t>
            </a:r>
            <a:r>
              <a:rPr lang="fr-FR" sz="20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I)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about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319725" y="50095"/>
            <a:ext cx="6753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fr-FR" altLang="en-US" sz="3200" b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fr-FR" altLang="en-US" sz="32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= 60 MeV)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06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7737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b="1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b="1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b="1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86245" y="5666737"/>
            <a:ext cx="858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3333FF"/>
              </a:buClr>
            </a:pP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Using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100 MeV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and a more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realistic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spread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/p &lt;1%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E ~ 1 MeV)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conversion efficiency is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1-5 x 10</a:t>
            </a:r>
            <a:r>
              <a:rPr lang="fr-FR" sz="2000" b="1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baseline="30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8" y="1109896"/>
            <a:ext cx="9102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electron beam energy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simulate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at the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/p &lt; 10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%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angle&lt;10</a:t>
            </a:r>
            <a:r>
              <a:rPr lang="en-US" sz="2000" b="1" dirty="0" smtClean="0"/>
              <a:t>°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conversion efficiency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e)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varies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from about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e+/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e-</a:t>
            </a: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electron polarization transfer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“flat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” ~75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% 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47985" y="14467"/>
            <a:ext cx="8861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the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Image 3" descr="Po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37" y="2468642"/>
            <a:ext cx="4565155" cy="30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000" y="88900"/>
            <a:ext cx="88011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Concept for </a:t>
            </a:r>
            <a:r>
              <a:rPr lang="en-US" smtClean="0">
                <a:solidFill>
                  <a:srgbClr val="000000"/>
                </a:solidFill>
              </a:rPr>
              <a:t>a Dedicated e+ Source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81896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are some requirements to use a </a:t>
            </a:r>
            <a:r>
              <a:rPr lang="en-US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100 MeV electron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for generating a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intensity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65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(at max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?</a:t>
            </a:r>
          </a:p>
          <a:p>
            <a:pPr algn="just">
              <a:buClr>
                <a:srgbClr val="990099"/>
              </a:buClr>
              <a:defRPr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e+ at 60 MeV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b="1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efficiency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suggests ~1 mA polarized electron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high power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conversion target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(typ. &gt;10% in target).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3765" y="2220724"/>
            <a:ext cx="8811365" cy="4065776"/>
            <a:chOff x="-73765" y="2220724"/>
            <a:chExt cx="8811365" cy="4065776"/>
          </a:xfrm>
        </p:grpSpPr>
        <p:grpSp>
          <p:nvGrpSpPr>
            <p:cNvPr id="9" name="Group 8"/>
            <p:cNvGrpSpPr/>
            <p:nvPr/>
          </p:nvGrpSpPr>
          <p:grpSpPr>
            <a:xfrm>
              <a:off x="-73765" y="2220724"/>
              <a:ext cx="8811365" cy="4065776"/>
              <a:chOff x="-73765" y="2220724"/>
              <a:chExt cx="8811365" cy="406577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917700" y="2220724"/>
                <a:ext cx="6819900" cy="4065776"/>
                <a:chOff x="965200" y="2303722"/>
                <a:chExt cx="8051800" cy="4051300"/>
              </a:xfrm>
            </p:grpSpPr>
            <p:pic>
              <p:nvPicPr>
                <p:cNvPr id="2" name="Picture 1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44" b="13307"/>
                <a:stretch/>
              </p:blipFill>
              <p:spPr bwMode="auto">
                <a:xfrm>
                  <a:off x="965200" y="2303722"/>
                  <a:ext cx="7086600" cy="4051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562482" y="3683041"/>
                  <a:ext cx="24545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/>
                    <a:t>Concept S. </a:t>
                  </a:r>
                  <a:r>
                    <a:rPr lang="en-US" i="1" dirty="0" err="1" smtClean="0"/>
                    <a:t>Golge</a:t>
                  </a:r>
                  <a:r>
                    <a:rPr lang="en-US" i="1" dirty="0" smtClean="0"/>
                    <a:t> Thesis</a:t>
                  </a:r>
                </a:p>
                <a:p>
                  <a:r>
                    <a:rPr lang="en-US" i="1" dirty="0" smtClean="0"/>
                    <a:t>Drawing A. </a:t>
                  </a:r>
                  <a:r>
                    <a:rPr lang="en-US" i="1" dirty="0" err="1" smtClean="0"/>
                    <a:t>Freyberger</a:t>
                  </a:r>
                  <a:endParaRPr lang="en-US" i="1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-73765" y="4632234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Existing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CEBAF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Electron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Injector</a:t>
                </a:r>
                <a:endParaRPr lang="en-US" b="1" dirty="0">
                  <a:solidFill>
                    <a:srgbClr val="1C28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61877" y="3004807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Concept for dedicated Positron Injector</a:t>
                </a:r>
                <a:endParaRPr lang="en-US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Striped Right Arrow 9"/>
            <p:cNvSpPr/>
            <p:nvPr/>
          </p:nvSpPr>
          <p:spPr bwMode="auto">
            <a:xfrm>
              <a:off x="1225548" y="5054599"/>
              <a:ext cx="571500" cy="355600"/>
            </a:xfrm>
            <a:prstGeom prst="stripedRightArrow">
              <a:avLst/>
            </a:prstGeom>
            <a:solidFill>
              <a:srgbClr val="1C2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Striped Right Arrow 10"/>
            <p:cNvSpPr/>
            <p:nvPr/>
          </p:nvSpPr>
          <p:spPr bwMode="auto">
            <a:xfrm>
              <a:off x="1278782" y="3459861"/>
              <a:ext cx="571500" cy="355600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6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</a:t>
            </a:r>
            <a:r>
              <a:rPr lang="en-US" dirty="0" smtClean="0">
                <a:latin typeface="Arial"/>
                <a:cs typeface="Arial"/>
              </a:rPr>
              <a:t>2017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lifetime is improved by increasing laser spot size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characterize lifetime vs. spot size with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high-P (&gt;85%)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photocathodes with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intensities of 0.5-2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mA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83334" y="71337"/>
            <a:ext cx="8891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Photocathode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525037" y="60452"/>
            <a:ext cx="8325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Electron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1358"/>
              </p:ext>
            </p:extLst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For the first time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the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spin polarization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measured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low to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intensity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3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355520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64767" y="5829720"/>
            <a:ext cx="8414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W</a:t>
            </a:r>
            <a:r>
              <a:rPr lang="en-US" sz="1600" i="1" dirty="0"/>
              <a:t>. Liu, S. Zhang, </a:t>
            </a:r>
            <a:r>
              <a:rPr lang="en-US" sz="1600" i="1" dirty="0" smtClean="0"/>
              <a:t>M</a:t>
            </a:r>
            <a:r>
              <a:rPr lang="en-US" sz="1600" i="1" dirty="0"/>
              <a:t>. </a:t>
            </a:r>
            <a:r>
              <a:rPr lang="en-US" sz="1600" i="1" dirty="0" err="1" smtClean="0"/>
              <a:t>Stutzman</a:t>
            </a:r>
            <a:r>
              <a:rPr lang="en-US" sz="1600" i="1" dirty="0"/>
              <a:t>, </a:t>
            </a:r>
            <a:r>
              <a:rPr lang="en-US" sz="1600" i="1" dirty="0" smtClean="0"/>
              <a:t>M. </a:t>
            </a:r>
            <a:r>
              <a:rPr lang="en-US" sz="1600" i="1" dirty="0" err="1" smtClean="0"/>
              <a:t>Poelker</a:t>
            </a:r>
            <a:r>
              <a:rPr lang="en-US" sz="1600" i="1" dirty="0" smtClean="0"/>
              <a:t>, Y</a:t>
            </a:r>
            <a:r>
              <a:rPr lang="en-US" sz="1600" i="1" dirty="0"/>
              <a:t>. Chen, W. Lu, and A. </a:t>
            </a:r>
            <a:r>
              <a:rPr lang="en-US" sz="1600" i="1" dirty="0" smtClean="0"/>
              <a:t>Moy</a:t>
            </a:r>
          </a:p>
          <a:p>
            <a:pPr algn="ctr"/>
            <a:r>
              <a:rPr lang="en-US" sz="1600" i="1" dirty="0" smtClean="0"/>
              <a:t>Appl. Phys. Lett. </a:t>
            </a:r>
            <a:r>
              <a:rPr lang="en-US" sz="1600" b="1" i="1" dirty="0" smtClean="0"/>
              <a:t>109</a:t>
            </a:r>
            <a:r>
              <a:rPr lang="en-US" sz="1600" i="1" dirty="0" smtClean="0"/>
              <a:t>, 252104 (2016)</a:t>
            </a:r>
            <a:endParaRPr lang="en-US" sz="16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21" y="3521655"/>
            <a:ext cx="3861395" cy="20042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563636" y="5100025"/>
            <a:ext cx="3699682" cy="362264"/>
          </a:xfrm>
          <a:prstGeom prst="rect">
            <a:avLst/>
          </a:prstGeom>
          <a:noFill/>
          <a:ln w="47625" cap="flat" cmpd="sng" algn="ctr">
            <a:solidFill>
              <a:srgbClr val="1C28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1C28FF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63636" y="3978125"/>
            <a:ext cx="3741945" cy="395911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37" y="399871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CEBAF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1391" y="509898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DBR (R&amp;D)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027851" y="5268262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027851" y="4165753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038600" y="5126812"/>
            <a:ext cx="43313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6.4</a:t>
            </a:r>
            <a:endParaRPr lang="en-US" sz="1400" b="1" dirty="0">
              <a:solidFill>
                <a:srgbClr val="1C28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>
                <a:latin typeface="Arial"/>
                <a:cs typeface="Arial"/>
              </a:rPr>
              <a:t>Liquid Metal Target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latin typeface="Arial"/>
                <a:cs typeface="Arial"/>
              </a:rPr>
              <a:t>Approaching </a:t>
            </a:r>
            <a:r>
              <a:rPr lang="en-US" b="1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8900"/>
            <a:ext cx="91440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Still, many </a:t>
            </a:r>
            <a:r>
              <a:rPr lang="en-US" dirty="0" smtClean="0">
                <a:solidFill>
                  <a:srgbClr val="000000"/>
                </a:solidFill>
              </a:rPr>
              <a:t>issues to </a:t>
            </a:r>
            <a:r>
              <a:rPr lang="en-US" dirty="0" smtClean="0">
                <a:solidFill>
                  <a:srgbClr val="000000"/>
                </a:solidFill>
              </a:rPr>
              <a:t>discuss and resolve</a:t>
            </a:r>
            <a:r>
              <a:rPr lang="is-IS" dirty="0" smtClean="0">
                <a:solidFill>
                  <a:srgbClr val="000000"/>
                </a:solidFill>
              </a:rPr>
              <a:t>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90600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Magnetic Recirculation (e</a:t>
            </a:r>
            <a:r>
              <a:rPr lang="en-US" sz="2400" b="1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 beam goes clockwise)</a:t>
            </a:r>
            <a:endParaRPr lang="en-US" sz="1050" b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Inverted direction requires long transfer line and difficult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inject-/extraction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Clockwise direction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reversal of unipolar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dipole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power supplies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focusing quadrupole and steering correctors have bipolar supplies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Low Current Operation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(to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tune-up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and “see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” the beam)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Most of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Accelerator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Hall B is blind to &lt;100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“Peak intensity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” macro-pulse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(1.5% duty factor)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challenging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Delivering Positron Beams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(setting up the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machine)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setting 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CEBAF initially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 electron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beam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Additional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LINAC beam position monitors are needed for monitoring the low intensity beam between recirculation arcs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a number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well-placed upgrade receivers for 10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Supplemental monitors (SLM, wire scanners/OTR screens)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will be needed to monitor the beam during operation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" y="887599"/>
            <a:ext cx="8856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JPos17 International 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Workshop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(Sep 12-15) at Jefferson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Laboratory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Scientific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Technical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basis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beams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polarized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) in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context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CEBAF 12 </a:t>
            </a:r>
            <a:r>
              <a:rPr lang="fr-FR" sz="1600" b="1" dirty="0" err="1" smtClean="0"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JLEIC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and for </a:t>
            </a:r>
            <a:r>
              <a:rPr lang="fr-FR" sz="1600" b="1" dirty="0" err="1">
                <a:latin typeface="Arial" charset="0"/>
                <a:ea typeface="Arial" charset="0"/>
                <a:cs typeface="Arial" charset="0"/>
              </a:rPr>
              <a:t>L</a:t>
            </a:r>
            <a:r>
              <a:rPr lang="fr-FR" sz="1600" b="1" dirty="0" err="1" smtClean="0">
                <a:latin typeface="Arial" charset="0"/>
                <a:ea typeface="Arial" charset="0"/>
                <a:cs typeface="Arial" charset="0"/>
              </a:rPr>
              <a:t>ow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sz="1600" b="1" dirty="0" err="1" smtClean="0">
                <a:latin typeface="Arial" charset="0"/>
                <a:ea typeface="Arial" charset="0"/>
                <a:cs typeface="Arial" charset="0"/>
              </a:rPr>
              <a:t>nergy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pplications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sz="1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" y="1873239"/>
            <a:ext cx="3259003" cy="4459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0005" y="2658340"/>
            <a:ext cx="52466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00FF"/>
              </a:buClr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the 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Jefferson Lab Positron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Working Group</a:t>
            </a:r>
            <a:r>
              <a:rPr lang="en-US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will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serve as a basis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develop a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White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Paper on Positron Physics at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>
              <a:buClr>
                <a:srgbClr val="CC00FF"/>
              </a:buClr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C00FF"/>
              </a:buClr>
            </a:pPr>
            <a:r>
              <a:rPr lang="en-US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wiki.</a:t>
            </a:r>
            <a:r>
              <a:rPr lang="en-US" sz="1800" b="1" i="1" u="sng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jlab.or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g/pwg</a:t>
            </a:r>
            <a:r>
              <a:rPr lang="en-US" sz="1800" b="1" i="1" dirty="0" smtClean="0">
                <a:solidFill>
                  <a:srgbClr val="E2E2E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pwg@jlab.org</a:t>
            </a: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990" y="1995280"/>
            <a:ext cx="433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www.jlab.org</a:t>
            </a:r>
            <a:r>
              <a:rPr lang="fr-FR" sz="1800" b="1" i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/conferences/JPos2017</a:t>
            </a:r>
            <a:endParaRPr lang="fr-FR" sz="1800" b="1" i="1" dirty="0">
              <a:solidFill>
                <a:srgbClr val="3C8C9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116912" y="4398618"/>
            <a:ext cx="4520647" cy="1728127"/>
          </a:xfrm>
          <a:prstGeom prst="irregularSeal1">
            <a:avLst/>
          </a:prstGeom>
          <a:solidFill>
            <a:srgbClr val="CCFF99"/>
          </a:solidFill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Please</a:t>
            </a:r>
            <a:r>
              <a:rPr lang="fr-FR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Join</a:t>
            </a:r>
            <a:r>
              <a:rPr lang="fr-FR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Us </a:t>
            </a:r>
            <a:r>
              <a:rPr lang="fr-FR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!!!</a:t>
            </a:r>
            <a:endParaRPr lang="fr-FR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JPos17 </a:t>
            </a:r>
            <a:r>
              <a:rPr lang="en-US" sz="3200" b="1" kern="0" dirty="0" smtClean="0">
                <a:latin typeface="Arial"/>
                <a:ea typeface="+mj-ea"/>
                <a:cs typeface="Arial"/>
              </a:rPr>
              <a:t>@ </a:t>
            </a:r>
            <a:r>
              <a:rPr lang="en-US" sz="3200" b="1" kern="0" dirty="0" smtClean="0">
                <a:latin typeface="Arial"/>
                <a:ea typeface="+mj-ea"/>
                <a:cs typeface="Arial"/>
              </a:rPr>
              <a:t>Jefferson Lab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78" y="81879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909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96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61950" y="1432752"/>
            <a:ext cx="8451850" cy="3170099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A high-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program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on the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input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important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timely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endParaRPr lang="fr-FR" sz="2000" dirty="0" smtClean="0">
              <a:latin typeface="Arial"/>
              <a:cs typeface="Arial"/>
              <a:hlinkClick r:id="rId2"/>
            </a:endParaRPr>
          </a:p>
          <a:p>
            <a:pPr marL="1257300" lvl="2" indent="-342900">
              <a:buFont typeface="Wingdings" charset="2"/>
              <a:buChar char="ü"/>
              <a:defRPr/>
            </a:pPr>
            <a:r>
              <a:rPr lang="fr-FR" sz="2000" dirty="0" smtClean="0">
                <a:latin typeface="Arial"/>
                <a:cs typeface="Arial"/>
                <a:hlinkClick r:id="rId2"/>
              </a:rPr>
              <a:t>JPos17 =&gt;   www.jlab.org/conferences/JPos2017</a:t>
            </a:r>
            <a:r>
              <a:rPr lang="fr-FR" sz="2000" dirty="0" smtClean="0">
                <a:latin typeface="Arial"/>
                <a:cs typeface="Arial"/>
                <a:hlinkClick r:id="rId2"/>
              </a:rPr>
              <a:t>/</a:t>
            </a:r>
            <a:endParaRPr lang="fr-FR" sz="2000" dirty="0" smtClean="0">
              <a:latin typeface="Arial"/>
              <a:cs typeface="Arial"/>
            </a:endParaRPr>
          </a:p>
          <a:p>
            <a:pPr marL="1257300" lvl="2" indent="-342900">
              <a:buFont typeface="Wingdings" charset="2"/>
              <a:buChar char="ü"/>
              <a:defRPr/>
            </a:pPr>
            <a:r>
              <a:rPr lang="en-US" sz="2000" dirty="0" smtClean="0">
                <a:latin typeface="Arial"/>
                <a:cs typeface="Arial"/>
                <a:hlinkClick r:id="rId3"/>
              </a:rPr>
              <a:t>JLab PWG =&gt; </a:t>
            </a:r>
            <a:r>
              <a:rPr lang="en-US" sz="2000" dirty="0" smtClean="0">
                <a:latin typeface="Arial"/>
                <a:cs typeface="Arial"/>
                <a:hlinkClick r:id="rId3"/>
              </a:rPr>
              <a:t>wiki.jlab.org/pwg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75" y="5191036"/>
            <a:ext cx="881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 would like to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acknowldge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 Larry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Cardman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, Arne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Freyberger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, Yves Robin, Michael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Tiefenbeck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, and Eric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Voutier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 for their comments and input to this talk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636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7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at IP2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</a:t>
            </a:r>
            <a:r>
              <a:rPr lang="en-US" altLang="en-US" sz="2400" dirty="0" smtClean="0">
                <a:solidFill>
                  <a:srgbClr val="0000FF"/>
                </a:solidFill>
              </a:rPr>
              <a:t>&gt;1.0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1C28FF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1C28FF"/>
                </a:solidFill>
              </a:rPr>
              <a:t>Electrons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226070" y="68474"/>
            <a:ext cx="87269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Compton </a:t>
            </a:r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Polarimeter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Spectra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0862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b="1" dirty="0"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obtained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in the central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peak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provides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b="1" dirty="0" err="1" smtClean="0">
                <a:latin typeface="Arial" charset="0"/>
                <a:ea typeface="Arial" charset="0"/>
                <a:cs typeface="Arial" charset="0"/>
              </a:rPr>
              <a:t>link</a:t>
            </a:r>
            <a:r>
              <a:rPr lang="fr-FR" b="1" dirty="0" smtClean="0">
                <a:latin typeface="Arial" charset="0"/>
                <a:ea typeface="Arial" charset="0"/>
                <a:cs typeface="Arial" charset="0"/>
              </a:rPr>
              <a:t> to radioactive source calibration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b="1" dirty="0" err="1" smtClean="0"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lang="fr-FR" b="1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allows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fr-FR" b="1" dirty="0" err="1" smtClean="0"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lang="fr-FR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b="1" dirty="0" err="1" smtClean="0"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3085" y="1850971"/>
            <a:ext cx="861133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Energy</a:t>
            </a: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Central</a:t>
            </a: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Detector</a:t>
            </a:r>
            <a:endParaRPr lang="en-US" sz="1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8727" y="1850971"/>
            <a:ext cx="119597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Coincidence</a:t>
            </a: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Trigger and</a:t>
            </a: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Central Detector</a:t>
            </a:r>
          </a:p>
        </p:txBody>
      </p:sp>
    </p:spTree>
    <p:extLst>
      <p:ext uri="{BB962C8B-B14F-4D97-AF65-F5344CB8AC3E}">
        <p14:creationId xmlns:p14="http://schemas.microsoft.com/office/powerpoint/2010/main" val="1617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experimental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Compton asymmetry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for 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an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electron beam of known polarization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provides a measurement of the </a:t>
            </a:r>
            <a:r>
              <a:rPr lang="en-US" sz="16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 analyzing power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 comparison between the experimental and the GEANT4 simulated response 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calibrated model of the </a:t>
            </a:r>
            <a:r>
              <a:rPr lang="en-US" sz="1600" b="1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analyzing power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is then determined by simulation using the calibrated model.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mr-IN" sz="2000" i="1" smtClean="0">
                            <a:latin typeface="Cambria Math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fr-FR" sz="2000" b="0" i="1" smtClean="0"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lang="fr-FR" sz="1400" dirty="0" err="1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lang="fr-FR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7030A0"/>
                  </a:solidFill>
                </a:rPr>
                <a:t>P</a:t>
              </a:r>
              <a:r>
                <a:rPr lang="fr-FR" i="1" baseline="-25000" dirty="0" smtClean="0">
                  <a:solidFill>
                    <a:srgbClr val="7030A0"/>
                  </a:solidFill>
                </a:rPr>
                <a:t>T</a:t>
              </a:r>
              <a:r>
                <a:rPr lang="fr-FR" i="1" dirty="0" smtClean="0">
                  <a:solidFill>
                    <a:srgbClr val="7030A0"/>
                  </a:solidFill>
                </a:rPr>
                <a:t> </a:t>
              </a:r>
              <a:r>
                <a:rPr lang="fr-FR" i="1" smtClean="0">
                  <a:solidFill>
                    <a:srgbClr val="7030A0"/>
                  </a:solidFill>
                </a:rPr>
                <a:t>= 7.06% ±0.05%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Sta.</a:t>
              </a:r>
              <a:r>
                <a:rPr lang="fr-FR" i="1" smtClean="0">
                  <a:solidFill>
                    <a:srgbClr val="7030A0"/>
                  </a:solidFill>
                </a:rPr>
                <a:t>± 0.07%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Sys.</a:t>
              </a:r>
              <a:endParaRPr lang="fr-FR" i="1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>
              <a:stCxn id="8" idx="3"/>
            </p:cNvCxnSpPr>
            <p:nvPr/>
          </p:nvCxnSpPr>
          <p:spPr>
            <a:xfrm>
              <a:off x="1908417" y="3937340"/>
              <a:ext cx="446191" cy="581882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Microsoft Sans Serif" charset="0"/>
              </a:rPr>
              <a:t>A. </a:t>
            </a:r>
            <a:r>
              <a:rPr lang="en-US" b="1" dirty="0" err="1" smtClean="0">
                <a:latin typeface="Microsoft Sans Serif" charset="0"/>
              </a:rPr>
              <a:t>Adeyemi</a:t>
            </a:r>
            <a:r>
              <a:rPr lang="en-US" b="1" dirty="0" smtClean="0">
                <a:latin typeface="Microsoft Sans Serif" charset="0"/>
              </a:rPr>
              <a:t> (Hampton University)</a:t>
            </a:r>
            <a:endParaRPr lang="en-US" b="1" dirty="0">
              <a:latin typeface="Microsoft Sans Serif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2597740"/>
            <a:ext cx="9143999" cy="3244260"/>
            <a:chOff x="0" y="2597740"/>
            <a:chExt cx="9143999" cy="3244260"/>
          </a:xfrm>
        </p:grpSpPr>
        <p:sp>
          <p:nvSpPr>
            <p:cNvPr id="4" name="Rectangle 3"/>
            <p:cNvSpPr/>
            <p:nvPr/>
          </p:nvSpPr>
          <p:spPr bwMode="auto">
            <a:xfrm>
              <a:off x="6134100" y="3358332"/>
              <a:ext cx="2692400" cy="5698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1750" y="2597740"/>
              <a:ext cx="9032249" cy="5944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787900" y="4437481"/>
              <a:ext cx="1104900" cy="3357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0" y="3107381"/>
              <a:ext cx="3825846" cy="27346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MeV/c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polarized </a:t>
            </a:r>
            <a:r>
              <a:rPr lang="en-US" sz="16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485744" cy="403347"/>
            <a:chOff x="857044" y="2962856"/>
            <a:chExt cx="2485744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72494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6" name="Bouée 18"/>
          <p:cNvSpPr/>
          <p:nvPr/>
        </p:nvSpPr>
        <p:spPr>
          <a:xfrm rot="21409038">
            <a:off x="119688" y="1470651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0033 -0.079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3203546" y="38381"/>
            <a:ext cx="2917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  <a:endPara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For these data we had a yield of ~10</a:t>
            </a:r>
            <a:r>
              <a:rPr lang="en-US" sz="2800" baseline="30000" dirty="0" smtClean="0">
                <a:latin typeface="Arial"/>
                <a:cs typeface="Arial"/>
              </a:rPr>
              <a:t>-5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e</a:t>
            </a:r>
            <a:r>
              <a:rPr lang="en-US" sz="2800" baseline="30000" dirty="0" smtClean="0">
                <a:latin typeface="Arial"/>
                <a:cs typeface="Arial"/>
              </a:rPr>
              <a:t>+</a:t>
            </a:r>
            <a:r>
              <a:rPr lang="en-US" sz="2800" dirty="0" smtClean="0">
                <a:latin typeface="Arial"/>
                <a:cs typeface="Arial"/>
              </a:rPr>
              <a:t>/</a:t>
            </a:r>
            <a:r>
              <a:rPr lang="en-US" sz="2800" dirty="0" smtClean="0">
                <a:latin typeface="Arial"/>
                <a:cs typeface="Arial"/>
              </a:rPr>
              <a:t>e</a:t>
            </a:r>
            <a:r>
              <a:rPr lang="en-US" sz="2800" baseline="30000" dirty="0" smtClean="0">
                <a:latin typeface="Arial"/>
                <a:cs typeface="Arial"/>
              </a:rPr>
              <a:t>-.</a:t>
            </a:r>
            <a:endParaRPr lang="en-US" sz="2800" baseline="30000" dirty="0" smtClean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5318" y="2237336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A3</a:t>
            </a:r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425246" y="3495413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A1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2386999" y="5174832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A3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293184" y="5182089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solidFill>
                  <a:srgbClr val="FF0000"/>
                </a:solidFill>
                <a:latin typeface="Arial"/>
                <a:cs typeface="Arial"/>
              </a:rPr>
              <a:t>Many</a:t>
            </a:r>
            <a:r>
              <a:rPr lang="fr-FR" sz="20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Arial"/>
                <a:cs typeface="Arial"/>
              </a:rPr>
              <a:t>thanks</a:t>
            </a:r>
            <a:r>
              <a:rPr lang="fr-FR" sz="2000" b="1" i="1" dirty="0">
                <a:solidFill>
                  <a:srgbClr val="FF0000"/>
                </a:solidFill>
                <a:latin typeface="Arial"/>
                <a:cs typeface="Arial"/>
              </a:rPr>
              <a:t>  for 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support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Cornell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, International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Linear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Collider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2714</Words>
  <Application>Microsoft Macintosh PowerPoint</Application>
  <PresentationFormat>On-screen Show (4:3)</PresentationFormat>
  <Paragraphs>381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Calibri</vt:lpstr>
      <vt:lpstr>Cambria Math</vt:lpstr>
      <vt:lpstr>Comic Sans MS</vt:lpstr>
      <vt:lpstr>Microsoft Sans Serif</vt:lpstr>
      <vt:lpstr>ＭＳ Ｐゴシック</vt:lpstr>
      <vt:lpstr>Symbol</vt:lpstr>
      <vt:lpstr>Times</vt:lpstr>
      <vt:lpstr>Verdana</vt:lpstr>
      <vt:lpstr>Wingdings</vt:lpstr>
      <vt:lpstr>Arial</vt:lpstr>
      <vt:lpstr>3_JLab_PowerPoint1</vt:lpstr>
      <vt:lpstr>Equation</vt:lpstr>
      <vt:lpstr>…quation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JLEIC/CEBAF Positron Injector</vt:lpstr>
    </vt:vector>
  </TitlesOfParts>
  <Company>LPSC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335</cp:revision>
  <cp:lastPrinted>2016-09-22T13:56:17Z</cp:lastPrinted>
  <dcterms:created xsi:type="dcterms:W3CDTF">2016-05-04T20:36:34Z</dcterms:created>
  <dcterms:modified xsi:type="dcterms:W3CDTF">2017-08-21T16:20:28Z</dcterms:modified>
</cp:coreProperties>
</file>