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32918400" cy="43891200"/>
  <p:notesSz cx="7315200" cy="96012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029"/>
    <p:restoredTop sz="94716"/>
  </p:normalViewPr>
  <p:slideViewPr>
    <p:cSldViewPr snapToGrid="0" snapToObjects="1" showGuides="1">
      <p:cViewPr>
        <p:scale>
          <a:sx n="25" d="100"/>
          <a:sy n="25" d="100"/>
        </p:scale>
        <p:origin x="773" y="-3274"/>
      </p:cViewPr>
      <p:guideLst>
        <p:guide orient="horz" pos="13824"/>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37EA41F-E053-B34E-97A7-F7902D28EE03}" type="datetimeFigureOut">
              <a:rPr lang="en-US" smtClean="0"/>
              <a:t>4/25/2023</a:t>
            </a:fld>
            <a:endParaRPr lang="en-US"/>
          </a:p>
        </p:txBody>
      </p:sp>
      <p:sp>
        <p:nvSpPr>
          <p:cNvPr id="4" name="Slide Image Placeholder 3"/>
          <p:cNvSpPr>
            <a:spLocks noGrp="1" noRot="1" noChangeAspect="1"/>
          </p:cNvSpPr>
          <p:nvPr>
            <p:ph type="sldImg" idx="2"/>
          </p:nvPr>
        </p:nvSpPr>
        <p:spPr>
          <a:xfrm>
            <a:off x="2443163" y="1200150"/>
            <a:ext cx="24288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6E6FFF9-1146-B147-9065-5C6D67047B65}" type="slidenum">
              <a:rPr lang="en-US" smtClean="0"/>
              <a:t>‹#›</a:t>
            </a:fld>
            <a:endParaRPr lang="en-US"/>
          </a:p>
        </p:txBody>
      </p:sp>
    </p:spTree>
    <p:extLst>
      <p:ext uri="{BB962C8B-B14F-4D97-AF65-F5344CB8AC3E}">
        <p14:creationId xmlns:p14="http://schemas.microsoft.com/office/powerpoint/2010/main" val="410639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6FFF9-1146-B147-9065-5C6D67047B65}" type="slidenum">
              <a:rPr lang="en-US" smtClean="0"/>
              <a:t>1</a:t>
            </a:fld>
            <a:endParaRPr lang="en-US"/>
          </a:p>
        </p:txBody>
      </p:sp>
    </p:spTree>
    <p:extLst>
      <p:ext uri="{BB962C8B-B14F-4D97-AF65-F5344CB8AC3E}">
        <p14:creationId xmlns:p14="http://schemas.microsoft.com/office/powerpoint/2010/main" val="140387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p:spPr>
        <p:txBody>
          <a:bodyPr/>
          <a:lstStyle/>
          <a:p>
            <a:r>
              <a:rPr lang="en-US"/>
              <a:t>Click to edit Master title style</a:t>
            </a:r>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CB972E-C4FA-D34A-A6EB-90345745BC76}"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1757686"/>
            <a:ext cx="7406640" cy="37449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5920" y="1757686"/>
            <a:ext cx="21671280" cy="37449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8204163"/>
            <a:ext cx="27980640" cy="871728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2600327" y="18602966"/>
            <a:ext cx="27980640" cy="96011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CB972E-C4FA-D34A-A6EB-90345745BC76}"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59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7335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CB972E-C4FA-D34A-A6EB-90345745BC76}"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9824723"/>
            <a:ext cx="14544677"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1645920" y="13919200"/>
            <a:ext cx="14544677"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2" y="9824723"/>
            <a:ext cx="14550390"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6722092" y="13919200"/>
            <a:ext cx="14550390"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CB972E-C4FA-D34A-A6EB-90345745BC76}"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CB972E-C4FA-D34A-A6EB-90345745BC76}"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B972E-C4FA-D34A-A6EB-90345745BC76}"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2870180" y="1747523"/>
            <a:ext cx="18402300" cy="3745992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2" y="9184643"/>
            <a:ext cx="10829927" cy="300228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6452237" y="3921760"/>
            <a:ext cx="19751040" cy="2633472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6452237" y="34350963"/>
            <a:ext cx="19751040" cy="515111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1645920" y="10241283"/>
            <a:ext cx="29626560" cy="28966163"/>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D1CB972E-C4FA-D34A-A6EB-90345745BC76}" type="datetimeFigureOut">
              <a:rPr lang="en-US" smtClean="0"/>
              <a:t>4/25/2023</a:t>
            </a:fld>
            <a:endParaRPr lang="en-US"/>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A0CCA7E-0328-6E45-9C99-A523920FBB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png"/><Relationship Id="rId1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Layout" Target="../slideLayouts/slideLayout2.xml"/><Relationship Id="rId16" Type="http://schemas.openxmlformats.org/officeDocument/2006/relationships/image" Target="../media/image13.pn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emf"/><Relationship Id="rId10" Type="http://schemas.openxmlformats.org/officeDocument/2006/relationships/image" Target="../media/image9.png"/><Relationship Id="rId19" Type="http://schemas.openxmlformats.org/officeDocument/2006/relationships/image" Target="../media/image2.emf"/><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F162B-A4E3-08F7-2FA3-A162E904C5A9}"/>
              </a:ext>
            </a:extLst>
          </p:cNvPr>
          <p:cNvSpPr txBox="1"/>
          <p:nvPr/>
        </p:nvSpPr>
        <p:spPr>
          <a:xfrm>
            <a:off x="542314" y="293973"/>
            <a:ext cx="31833772" cy="4878259"/>
          </a:xfrm>
          <a:prstGeom prst="rect">
            <a:avLst/>
          </a:prstGeom>
          <a:noFill/>
        </p:spPr>
        <p:txBody>
          <a:bodyPr wrap="square">
            <a:spAutoFit/>
          </a:bodyPr>
          <a:lstStyle/>
          <a:p>
            <a:pPr algn="ctr">
              <a:spcAft>
                <a:spcPts val="1800"/>
              </a:spcAft>
            </a:pPr>
            <a:r>
              <a:rPr lang="en-US" sz="8000" b="1" dirty="0">
                <a:solidFill>
                  <a:srgbClr val="C00000"/>
                </a:solidFill>
                <a:latin typeface="Arial" panose="020B0604020202020204" pitchFamily="34" charset="0"/>
                <a:cs typeface="Arial" panose="020B0604020202020204" pitchFamily="34" charset="0"/>
              </a:rPr>
              <a:t>Evaluation of a High-Power Target Design for Positron Production at CEBAF</a:t>
            </a:r>
          </a:p>
          <a:p>
            <a:pPr algn="ctr">
              <a:spcAft>
                <a:spcPts val="1800"/>
              </a:spcAft>
            </a:pPr>
            <a:r>
              <a:rPr lang="en-US" sz="4000" dirty="0">
                <a:latin typeface="Arial" panose="020B0604020202020204" pitchFamily="34" charset="0"/>
                <a:cs typeface="Arial" panose="020B0604020202020204" pitchFamily="34" charset="0"/>
              </a:rPr>
              <a:t>A. Ushakov</a:t>
            </a:r>
            <a:r>
              <a:rPr lang="en-US" sz="4000" baseline="30000" dirty="0">
                <a:latin typeface="Arial" panose="020B0604020202020204" pitchFamily="34" charset="0"/>
                <a:cs typeface="Arial" panose="020B0604020202020204" pitchFamily="34" charset="0"/>
              </a:rPr>
              <a:t>1,2</a:t>
            </a:r>
            <a:r>
              <a:rPr lang="en-US" sz="4000" dirty="0">
                <a:latin typeface="Arial" panose="020B0604020202020204" pitchFamily="34" charset="0"/>
                <a:cs typeface="Arial" panose="020B0604020202020204" pitchFamily="34" charset="0"/>
              </a:rPr>
              <a:t>, S. Covrig</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J</a:t>
            </a:r>
            <a:r>
              <a:rPr lang="en-US" sz="4000" b="0" i="0" dirty="0">
                <a:effectLst/>
                <a:latin typeface="Arial" panose="020B0604020202020204" pitchFamily="34" charset="0"/>
                <a:cs typeface="Arial" panose="020B0604020202020204" pitchFamily="34" charset="0"/>
              </a:rPr>
              <a:t>. Grames</a:t>
            </a:r>
            <a:r>
              <a:rPr lang="en-US" sz="4000" baseline="30000" dirty="0">
                <a:latin typeface="Arial" panose="020B0604020202020204" pitchFamily="34" charset="0"/>
                <a:cs typeface="Arial" panose="020B0604020202020204" pitchFamily="34" charset="0"/>
              </a:rPr>
              <a:t>2</a:t>
            </a:r>
            <a:r>
              <a:rPr lang="en-US" sz="4000" b="0" i="0" dirty="0">
                <a:effectLst/>
                <a:latin typeface="Arial" panose="020B0604020202020204" pitchFamily="34" charset="0"/>
                <a:cs typeface="Arial" panose="020B0604020202020204" pitchFamily="34" charset="0"/>
              </a:rPr>
              <a:t>, S. Habet</a:t>
            </a:r>
            <a:r>
              <a:rPr lang="en-US" sz="4000" b="0" i="0" baseline="30000" dirty="0">
                <a:effectLst/>
                <a:latin typeface="Arial" panose="020B0604020202020204" pitchFamily="34" charset="0"/>
                <a:cs typeface="Arial" panose="020B0604020202020204" pitchFamily="34" charset="0"/>
              </a:rPr>
              <a:t>1,2</a:t>
            </a:r>
            <a:r>
              <a:rPr lang="en-US" sz="4000" b="0" i="0" dirty="0">
                <a:effectLst/>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 Le Galliard</a:t>
            </a:r>
            <a:r>
              <a:rPr lang="en-US" sz="4000" baseline="30000" dirty="0">
                <a:latin typeface="Arial" panose="020B0604020202020204" pitchFamily="34" charset="0"/>
                <a:cs typeface="Arial" panose="020B0604020202020204" pitchFamily="34" charset="0"/>
              </a:rPr>
              <a:t>1</a:t>
            </a:r>
            <a:r>
              <a:rPr lang="en-US" sz="4000" dirty="0">
                <a:latin typeface="Arial" panose="020B0604020202020204" pitchFamily="34" charset="0"/>
                <a:cs typeface="Arial" panose="020B0604020202020204" pitchFamily="34" charset="0"/>
              </a:rPr>
              <a:t>, E</a:t>
            </a:r>
            <a:r>
              <a:rPr lang="en-US" sz="4000" b="0" i="0" dirty="0">
                <a:effectLst/>
                <a:latin typeface="Arial" panose="020B0604020202020204" pitchFamily="34" charset="0"/>
                <a:cs typeface="Arial" panose="020B0604020202020204" pitchFamily="34" charset="0"/>
              </a:rPr>
              <a:t>. Voutier</a:t>
            </a:r>
            <a:r>
              <a:rPr lang="en-US" sz="4000" b="0" i="0" baseline="30000" dirty="0">
                <a:effectLst/>
                <a:latin typeface="Arial" panose="020B0604020202020204" pitchFamily="34" charset="0"/>
                <a:cs typeface="Arial" panose="020B0604020202020204" pitchFamily="34" charset="0"/>
              </a:rPr>
              <a:t>1</a:t>
            </a:r>
            <a:endParaRPr lang="en-US" sz="4000" b="0" i="1" baseline="30000" dirty="0">
              <a:effectLst/>
              <a:latin typeface="Arial" panose="020B0604020202020204" pitchFamily="34" charset="0"/>
              <a:cs typeface="Arial" panose="020B0604020202020204" pitchFamily="34" charset="0"/>
            </a:endParaRPr>
          </a:p>
          <a:p>
            <a:pPr algn="ctr">
              <a:spcAft>
                <a:spcPts val="600"/>
              </a:spcAft>
            </a:pPr>
            <a:r>
              <a:rPr lang="en-US" sz="3200" b="0" baseline="30000" dirty="0">
                <a:effectLst/>
                <a:latin typeface="Arial" panose="020B0604020202020204" pitchFamily="34" charset="0"/>
                <a:cs typeface="Arial" panose="020B0604020202020204" pitchFamily="34" charset="0"/>
              </a:rPr>
              <a:t>1</a:t>
            </a:r>
            <a:r>
              <a:rPr lang="en-US" sz="3200" b="0" i="1" dirty="0">
                <a:effectLst/>
                <a:latin typeface="Arial" panose="020B0604020202020204" pitchFamily="34" charset="0"/>
                <a:cs typeface="Arial" panose="020B0604020202020204" pitchFamily="34" charset="0"/>
              </a:rPr>
              <a:t>Université Paris-</a:t>
            </a:r>
            <a:r>
              <a:rPr lang="en-US" sz="3200" b="0" i="1" dirty="0" err="1">
                <a:effectLst/>
                <a:latin typeface="Arial" panose="020B0604020202020204" pitchFamily="34" charset="0"/>
                <a:cs typeface="Arial" panose="020B0604020202020204" pitchFamily="34" charset="0"/>
              </a:rPr>
              <a:t>Saclay</a:t>
            </a:r>
            <a:r>
              <a:rPr lang="en-US" sz="3200" b="0" i="1" dirty="0">
                <a:effectLst/>
                <a:latin typeface="Arial" panose="020B0604020202020204" pitchFamily="34" charset="0"/>
                <a:cs typeface="Arial" panose="020B0604020202020204" pitchFamily="34" charset="0"/>
              </a:rPr>
              <a:t>, CNRS/IN2P3/</a:t>
            </a:r>
            <a:r>
              <a:rPr lang="en-US" sz="3200" b="0" i="1" dirty="0" err="1">
                <a:effectLst/>
                <a:latin typeface="Arial" panose="020B0604020202020204" pitchFamily="34" charset="0"/>
                <a:cs typeface="Arial" panose="020B0604020202020204" pitchFamily="34" charset="0"/>
              </a:rPr>
              <a:t>IJCLab</a:t>
            </a:r>
            <a:r>
              <a:rPr lang="en-US" sz="3200" b="0" i="1" dirty="0">
                <a:effectLst/>
                <a:latin typeface="Arial" panose="020B0604020202020204" pitchFamily="34" charset="0"/>
                <a:cs typeface="Arial" panose="020B0604020202020204" pitchFamily="34" charset="0"/>
              </a:rPr>
              <a:t>, 91405 Orsay, </a:t>
            </a:r>
            <a:r>
              <a:rPr lang="en-US" sz="3200" i="1" dirty="0">
                <a:latin typeface="Arial" panose="020B0604020202020204" pitchFamily="34" charset="0"/>
                <a:cs typeface="Arial" panose="020B0604020202020204" pitchFamily="34" charset="0"/>
              </a:rPr>
              <a:t>France</a:t>
            </a:r>
          </a:p>
          <a:p>
            <a:pPr algn="ctr"/>
            <a:r>
              <a:rPr lang="en-US" sz="3200" i="1" dirty="0">
                <a:latin typeface="Arial" panose="020B0604020202020204" pitchFamily="34" charset="0"/>
                <a:cs typeface="Arial" panose="020B0604020202020204" pitchFamily="34" charset="0"/>
              </a:rPr>
              <a:t> </a:t>
            </a:r>
            <a:r>
              <a:rPr lang="en-US" sz="3200" baseline="30000" dirty="0">
                <a:latin typeface="Arial" panose="020B0604020202020204" pitchFamily="34" charset="0"/>
                <a:cs typeface="Arial" panose="020B0604020202020204" pitchFamily="34" charset="0"/>
              </a:rPr>
              <a:t>2</a:t>
            </a:r>
            <a:r>
              <a:rPr lang="en-US" sz="3200" i="1" dirty="0">
                <a:latin typeface="Arial" panose="020B0604020202020204" pitchFamily="34" charset="0"/>
                <a:cs typeface="Arial" panose="020B0604020202020204" pitchFamily="34" charset="0"/>
              </a:rPr>
              <a:t>Thomas Jefferson National Accelerator Facility, Newport News, VA 23606, USA</a:t>
            </a:r>
          </a:p>
        </p:txBody>
      </p:sp>
      <p:sp>
        <p:nvSpPr>
          <p:cNvPr id="4" name="Rounded Rectangle 3">
            <a:extLst>
              <a:ext uri="{FF2B5EF4-FFF2-40B4-BE49-F238E27FC236}">
                <a16:creationId xmlns:a16="http://schemas.microsoft.com/office/drawing/2014/main" id="{643108E2-8D2D-A7DF-2D28-892011AEEB8D}"/>
              </a:ext>
            </a:extLst>
          </p:cNvPr>
          <p:cNvSpPr/>
          <p:nvPr/>
        </p:nvSpPr>
        <p:spPr>
          <a:xfrm>
            <a:off x="5076815" y="5309427"/>
            <a:ext cx="22847554" cy="3670452"/>
          </a:xfrm>
          <a:prstGeom prst="roundRect">
            <a:avLst>
              <a:gd name="adj" fmla="val 10607"/>
            </a:avLst>
          </a:prstGeom>
          <a:noFill/>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just"/>
            <a:r>
              <a:rPr lang="en-US" sz="3200" b="1" i="0" dirty="0">
                <a:solidFill>
                  <a:schemeClr val="tx1"/>
                </a:solidFill>
                <a:effectLst/>
                <a:latin typeface="Arial" panose="020B0604020202020204" pitchFamily="34" charset="0"/>
                <a:cs typeface="Arial" panose="020B0604020202020204" pitchFamily="34" charset="0"/>
              </a:rPr>
              <a:t>Abstract</a:t>
            </a:r>
            <a:r>
              <a:rPr lang="en-US" sz="3200" b="0" i="0" dirty="0">
                <a:solidFill>
                  <a:schemeClr val="tx1"/>
                </a:solidFill>
                <a:effectLst/>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An injector for polarized positron beams at the Continuous Electron Beam Accelerator Facility (CEBAF) at Jefferson Lab is being designed. The Polarized Electrons for Polarized Positrons (PEPPo) concept is used to produce polarized </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a:solidFill>
                  <a:schemeClr val="tx1"/>
                </a:solidFill>
                <a:latin typeface="Arial" panose="020B0604020202020204" pitchFamily="34" charset="0"/>
                <a:cs typeface="Arial" panose="020B0604020202020204" pitchFamily="34" charset="0"/>
              </a:rPr>
              <a:t>−</a:t>
            </a:r>
            <a:r>
              <a:rPr lang="en-US" sz="3200" dirty="0">
                <a:solidFill>
                  <a:schemeClr val="tx1"/>
                </a:solidFill>
                <a:latin typeface="Arial" panose="020B0604020202020204" pitchFamily="34" charset="0"/>
                <a:cs typeface="Arial" panose="020B0604020202020204" pitchFamily="34" charset="0"/>
              </a:rPr>
              <a:t>-pairs from the bremsstrahlung radiation of a longitudinally polarized electron beam interacting within a high-Z conversion target. The scheme under consideration includes a 4 mm thick tungsten target that absorbs 17 kW deposited by a 1 mA continuous-wave electron beam with an energy of 120 MeV. The concept of a rotating tungsten rim mounted on a water-cooled copper disk was explored. The results of ANSYS thermal and mechanical analyses are discussed together with FLUKA evaluations of the radiation damages.</a:t>
            </a:r>
          </a:p>
        </p:txBody>
      </p:sp>
      <p:sp>
        <p:nvSpPr>
          <p:cNvPr id="9" name="TextBox 8">
            <a:extLst>
              <a:ext uri="{FF2B5EF4-FFF2-40B4-BE49-F238E27FC236}">
                <a16:creationId xmlns:a16="http://schemas.microsoft.com/office/drawing/2014/main" id="{A2C82E28-B4B0-B640-FE6F-01571AA67463}"/>
              </a:ext>
            </a:extLst>
          </p:cNvPr>
          <p:cNvSpPr txBox="1"/>
          <p:nvPr/>
        </p:nvSpPr>
        <p:spPr>
          <a:xfrm>
            <a:off x="890954" y="40300181"/>
            <a:ext cx="31153901" cy="954107"/>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This work is supported by the European Union’s Horizon 2020 Research and Innovation program under Grant Agreement No 824093 and the U.S. DOE, Office of Science, Office of Nuclear Physics, contract DE-AC05-06OR23177.</a:t>
            </a:r>
          </a:p>
        </p:txBody>
      </p:sp>
      <p:pic>
        <p:nvPicPr>
          <p:cNvPr id="18" name="Picture 17">
            <a:extLst>
              <a:ext uri="{FF2B5EF4-FFF2-40B4-BE49-F238E27FC236}">
                <a16:creationId xmlns:a16="http://schemas.microsoft.com/office/drawing/2014/main" id="{DC2FA421-4543-4EC9-A059-DCFE3826136D}"/>
              </a:ext>
            </a:extLst>
          </p:cNvPr>
          <p:cNvPicPr>
            <a:picLocks noChangeAspect="1"/>
          </p:cNvPicPr>
          <p:nvPr/>
        </p:nvPicPr>
        <p:blipFill>
          <a:blip r:embed="rId5"/>
          <a:stretch>
            <a:fillRect/>
          </a:stretch>
        </p:blipFill>
        <p:spPr>
          <a:xfrm>
            <a:off x="23792342" y="19048307"/>
            <a:ext cx="6928741" cy="5497694"/>
          </a:xfrm>
          <a:prstGeom prst="rect">
            <a:avLst/>
          </a:prstGeom>
        </p:spPr>
      </p:pic>
      <p:pic>
        <p:nvPicPr>
          <p:cNvPr id="26" name="Picture 25">
            <a:extLst>
              <a:ext uri="{FF2B5EF4-FFF2-40B4-BE49-F238E27FC236}">
                <a16:creationId xmlns:a16="http://schemas.microsoft.com/office/drawing/2014/main" id="{2279BA63-0579-475C-BFB2-71DC03487802}"/>
              </a:ext>
            </a:extLst>
          </p:cNvPr>
          <p:cNvPicPr>
            <a:picLocks noChangeAspect="1"/>
          </p:cNvPicPr>
          <p:nvPr/>
        </p:nvPicPr>
        <p:blipFill>
          <a:blip r:embed="rId6"/>
          <a:stretch>
            <a:fillRect/>
          </a:stretch>
        </p:blipFill>
        <p:spPr>
          <a:xfrm>
            <a:off x="2402020" y="17918463"/>
            <a:ext cx="7781066" cy="6627538"/>
          </a:xfrm>
          <a:prstGeom prst="rect">
            <a:avLst/>
          </a:prstGeom>
        </p:spPr>
      </p:pic>
      <p:pic>
        <p:nvPicPr>
          <p:cNvPr id="28" name="Picture 27">
            <a:extLst>
              <a:ext uri="{FF2B5EF4-FFF2-40B4-BE49-F238E27FC236}">
                <a16:creationId xmlns:a16="http://schemas.microsoft.com/office/drawing/2014/main" id="{768C9791-9CF3-4992-8FEB-AAA11C21F73C}"/>
              </a:ext>
            </a:extLst>
          </p:cNvPr>
          <p:cNvPicPr>
            <a:picLocks noChangeAspect="1"/>
          </p:cNvPicPr>
          <p:nvPr/>
        </p:nvPicPr>
        <p:blipFill>
          <a:blip r:embed="rId7"/>
          <a:stretch>
            <a:fillRect/>
          </a:stretch>
        </p:blipFill>
        <p:spPr>
          <a:xfrm>
            <a:off x="11764618" y="18857890"/>
            <a:ext cx="10324272" cy="6122534"/>
          </a:xfrm>
          <a:prstGeom prst="rect">
            <a:avLst/>
          </a:prstGeom>
        </p:spPr>
      </p:pic>
      <p:pic>
        <p:nvPicPr>
          <p:cNvPr id="6" name="Image 18">
            <a:extLst>
              <a:ext uri="{FF2B5EF4-FFF2-40B4-BE49-F238E27FC236}">
                <a16:creationId xmlns:a16="http://schemas.microsoft.com/office/drawing/2014/main" id="{9B330DF8-DB6B-5E87-6461-574B0DF686FD}"/>
              </a:ext>
            </a:extLst>
          </p:cNvPr>
          <p:cNvPicPr>
            <a:picLocks noChangeAspect="1"/>
          </p:cNvPicPr>
          <p:nvPr/>
        </p:nvPicPr>
        <p:blipFill>
          <a:blip r:embed="rId8"/>
          <a:stretch>
            <a:fillRect/>
          </a:stretch>
        </p:blipFill>
        <p:spPr>
          <a:xfrm>
            <a:off x="10924154" y="41998770"/>
            <a:ext cx="2731310" cy="1343841"/>
          </a:xfrm>
          <a:prstGeom prst="rect">
            <a:avLst/>
          </a:prstGeom>
        </p:spPr>
      </p:pic>
      <p:pic>
        <p:nvPicPr>
          <p:cNvPr id="92" name="Picture 91">
            <a:extLst>
              <a:ext uri="{FF2B5EF4-FFF2-40B4-BE49-F238E27FC236}">
                <a16:creationId xmlns:a16="http://schemas.microsoft.com/office/drawing/2014/main" id="{9E4FC24F-14F8-4414-8B70-4EDB0393D158}"/>
              </a:ext>
            </a:extLst>
          </p:cNvPr>
          <p:cNvPicPr>
            <a:picLocks noChangeAspect="1"/>
          </p:cNvPicPr>
          <p:nvPr/>
        </p:nvPicPr>
        <p:blipFill>
          <a:blip r:embed="rId9"/>
          <a:stretch>
            <a:fillRect/>
          </a:stretch>
        </p:blipFill>
        <p:spPr>
          <a:xfrm>
            <a:off x="17342697" y="42000718"/>
            <a:ext cx="1918676" cy="1341893"/>
          </a:xfrm>
          <a:prstGeom prst="rect">
            <a:avLst/>
          </a:prstGeom>
        </p:spPr>
      </p:pic>
      <p:sp>
        <p:nvSpPr>
          <p:cNvPr id="99" name="Rounded Rectangle 3">
            <a:extLst>
              <a:ext uri="{FF2B5EF4-FFF2-40B4-BE49-F238E27FC236}">
                <a16:creationId xmlns:a16="http://schemas.microsoft.com/office/drawing/2014/main" id="{9B897AEE-A218-425A-ABA3-E09AE29F408D}"/>
              </a:ext>
            </a:extLst>
          </p:cNvPr>
          <p:cNvSpPr/>
          <p:nvPr/>
        </p:nvSpPr>
        <p:spPr>
          <a:xfrm>
            <a:off x="12411456" y="32058726"/>
            <a:ext cx="19129010" cy="8065522"/>
          </a:xfrm>
          <a:prstGeom prst="roundRect">
            <a:avLst>
              <a:gd name="adj" fmla="val 4938"/>
            </a:avLst>
          </a:prstGeom>
          <a:noFill/>
          <a:effectLst>
            <a:outerShdw blurRad="40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ctr"/>
          <a:lstStyle/>
          <a:p>
            <a:pPr algn="just">
              <a:spcAft>
                <a:spcPts val="1200"/>
              </a:spcAft>
            </a:pPr>
            <a:r>
              <a:rPr lang="en-US" sz="4400" b="1" dirty="0">
                <a:solidFill>
                  <a:schemeClr val="tx1"/>
                </a:solidFill>
                <a:latin typeface="Arial" panose="020B0604020202020204" pitchFamily="34" charset="0"/>
                <a:cs typeface="Arial" panose="020B0604020202020204" pitchFamily="34" charset="0"/>
              </a:rPr>
              <a:t>Summary and Outlook</a:t>
            </a:r>
          </a:p>
          <a:p>
            <a:pPr algn="just">
              <a:spcAft>
                <a:spcPts val="1200"/>
              </a:spcAft>
            </a:pPr>
            <a:r>
              <a:rPr lang="en-US" sz="3200" dirty="0">
                <a:solidFill>
                  <a:schemeClr val="tx1"/>
                </a:solidFill>
                <a:latin typeface="Arial" panose="020B0604020202020204" pitchFamily="34" charset="0"/>
                <a:cs typeface="Arial" panose="020B0604020202020204" pitchFamily="34" charset="0"/>
              </a:rPr>
              <a:t>A high-power target for positron production at the future </a:t>
            </a:r>
            <a:r>
              <a:rPr lang="en-US" sz="3200" dirty="0" err="1">
                <a:solidFill>
                  <a:schemeClr val="tx1"/>
                </a:solidFill>
                <a:latin typeface="Arial" panose="020B0604020202020204" pitchFamily="34" charset="0"/>
                <a:cs typeface="Arial" panose="020B0604020202020204" pitchFamily="34" charset="0"/>
              </a:rPr>
              <a:t>Ce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BAF</a:t>
            </a:r>
            <a:r>
              <a:rPr lang="en-US" sz="3200" dirty="0">
                <a:solidFill>
                  <a:schemeClr val="tx1"/>
                </a:solidFill>
                <a:latin typeface="Arial" panose="020B0604020202020204" pitchFamily="34" charset="0"/>
                <a:cs typeface="Arial" panose="020B0604020202020204" pitchFamily="34" charset="0"/>
              </a:rPr>
              <a:t> positron injector [1] was evaluated. The full-time dependent CFD simulations (ANSYS Fluent) were implemented. The temperature, mechanical stress and radiation damage were calculated for the tungsten target with a thickness of </a:t>
            </a:r>
            <a:r>
              <a:rPr lang="en-US" sz="3200" u="sng" dirty="0">
                <a:solidFill>
                  <a:schemeClr val="tx1"/>
                </a:solidFill>
                <a:latin typeface="Arial" panose="020B0604020202020204" pitchFamily="34" charset="0"/>
                <a:cs typeface="Arial" panose="020B0604020202020204" pitchFamily="34" charset="0"/>
              </a:rPr>
              <a:t>4 mm</a:t>
            </a:r>
            <a:r>
              <a:rPr lang="en-US" sz="3200" dirty="0">
                <a:solidFill>
                  <a:schemeClr val="tx1"/>
                </a:solidFill>
                <a:latin typeface="Arial" panose="020B0604020202020204" pitchFamily="34" charset="0"/>
                <a:cs typeface="Arial" panose="020B0604020202020204" pitchFamily="34" charset="0"/>
              </a:rPr>
              <a:t> and 17 kW power deposited by 1 mA CW electron beam with an energy of 120 MeV. The peak temperature of the target rotated with a velocity of 2.3 m/s is 680°C and the maximal equivalent von Mises stress is 880 MPa. The estimated annual radiation damage is 0.21 </a:t>
            </a:r>
            <a:r>
              <a:rPr lang="en-US" sz="3200" dirty="0" err="1">
                <a:solidFill>
                  <a:schemeClr val="tx1"/>
                </a:solidFill>
                <a:latin typeface="Arial" panose="020B0604020202020204" pitchFamily="34" charset="0"/>
                <a:cs typeface="Arial" panose="020B0604020202020204" pitchFamily="34" charset="0"/>
              </a:rPr>
              <a:t>dpa</a:t>
            </a:r>
            <a:r>
              <a:rPr lang="en-US" sz="3200" dirty="0">
                <a:solidFill>
                  <a:schemeClr val="tx1"/>
                </a:solidFill>
                <a:latin typeface="Arial" panose="020B0604020202020204" pitchFamily="34" charset="0"/>
                <a:cs typeface="Arial" panose="020B0604020202020204" pitchFamily="34" charset="0"/>
              </a:rPr>
              <a:t>. To check if the target can be used safely extended period under such conditions and find experimentally the endurance stress limits and the impact of radiation damage on the material properties, the tests of the target materials (tungsten and tantalum) using 50 µA at 3.5 MeV electron beam at Mainz Microtron (MAMI) have been started. Also, the material fatigue tests using the laser light are planned, similar to performed tungsten foil tests for APEX target at Jefferson Lab [2].</a:t>
            </a:r>
          </a:p>
          <a:p>
            <a:pPr algn="just"/>
            <a:r>
              <a:rPr lang="en-US" sz="2800" dirty="0">
                <a:solidFill>
                  <a:schemeClr val="tx1"/>
                </a:solidFill>
                <a:latin typeface="Arial" panose="020B0604020202020204" pitchFamily="34" charset="0"/>
                <a:cs typeface="Arial" panose="020B0604020202020204" pitchFamily="34" charset="0"/>
              </a:rPr>
              <a:t>[1] J. Grames et al., “Positron beams at </a:t>
            </a:r>
            <a:r>
              <a:rPr lang="en-US" sz="2800" dirty="0" err="1">
                <a:solidFill>
                  <a:schemeClr val="tx1"/>
                </a:solidFill>
                <a:latin typeface="Arial" panose="020B0604020202020204" pitchFamily="34" charset="0"/>
                <a:cs typeface="Arial" panose="020B0604020202020204" pitchFamily="34" charset="0"/>
              </a:rPr>
              <a:t>Ce+BAF</a:t>
            </a:r>
            <a:r>
              <a:rPr lang="en-US" sz="2800" dirty="0">
                <a:solidFill>
                  <a:schemeClr val="tx1"/>
                </a:solidFill>
                <a:latin typeface="Arial" panose="020B0604020202020204" pitchFamily="34" charset="0"/>
                <a:cs typeface="Arial" panose="020B0604020202020204" pitchFamily="34" charset="0"/>
              </a:rPr>
              <a:t>,” To appear in these proceedings (MOPL152)</a:t>
            </a:r>
          </a:p>
          <a:p>
            <a:r>
              <a:rPr lang="en-US" sz="2800" dirty="0">
                <a:solidFill>
                  <a:schemeClr val="tx1"/>
                </a:solidFill>
                <a:latin typeface="Arial" panose="020B0604020202020204" pitchFamily="34" charset="0"/>
                <a:cs typeface="Arial" panose="020B0604020202020204" pitchFamily="34" charset="0"/>
              </a:rPr>
              <a:t>[2] S. Gopinath and S. Covrig, “Hall A – APEX target thermal assessment,” </a:t>
            </a:r>
            <a:r>
              <a:rPr lang="en-US" sz="2800" dirty="0" err="1">
                <a:solidFill>
                  <a:schemeClr val="tx1"/>
                </a:solidFill>
                <a:latin typeface="Arial" panose="020B0604020202020204" pitchFamily="34" charset="0"/>
                <a:cs typeface="Arial" panose="020B0604020202020204" pitchFamily="34" charset="0"/>
              </a:rPr>
              <a:t>Jlab</a:t>
            </a:r>
            <a:r>
              <a:rPr lang="en-US" sz="2800" dirty="0">
                <a:solidFill>
                  <a:schemeClr val="tx1"/>
                </a:solidFill>
                <a:latin typeface="Arial" panose="020B0604020202020204" pitchFamily="34" charset="0"/>
                <a:cs typeface="Arial" panose="020B0604020202020204" pitchFamily="34" charset="0"/>
              </a:rPr>
              <a:t> Tech. Rep. PMAG0000-0001-A0001, 2020.</a:t>
            </a:r>
          </a:p>
        </p:txBody>
      </p:sp>
      <p:grpSp>
        <p:nvGrpSpPr>
          <p:cNvPr id="87" name="Group 86">
            <a:extLst>
              <a:ext uri="{FF2B5EF4-FFF2-40B4-BE49-F238E27FC236}">
                <a16:creationId xmlns:a16="http://schemas.microsoft.com/office/drawing/2014/main" id="{215E8A7E-5ADE-4341-9B85-73C89E524752}"/>
              </a:ext>
            </a:extLst>
          </p:cNvPr>
          <p:cNvGrpSpPr/>
          <p:nvPr/>
        </p:nvGrpSpPr>
        <p:grpSpPr>
          <a:xfrm>
            <a:off x="18301016" y="9778228"/>
            <a:ext cx="4987600" cy="7592604"/>
            <a:chOff x="18301016" y="9778228"/>
            <a:chExt cx="4987600" cy="7592604"/>
          </a:xfrm>
        </p:grpSpPr>
        <p:grpSp>
          <p:nvGrpSpPr>
            <p:cNvPr id="85" name="Group 84">
              <a:extLst>
                <a:ext uri="{FF2B5EF4-FFF2-40B4-BE49-F238E27FC236}">
                  <a16:creationId xmlns:a16="http://schemas.microsoft.com/office/drawing/2014/main" id="{99A3B044-1959-4EEB-9AAD-5125C2A76F7E}"/>
                </a:ext>
              </a:extLst>
            </p:cNvPr>
            <p:cNvGrpSpPr/>
            <p:nvPr/>
          </p:nvGrpSpPr>
          <p:grpSpPr>
            <a:xfrm>
              <a:off x="18301016" y="9778228"/>
              <a:ext cx="4875045" cy="5162792"/>
              <a:chOff x="18301016" y="9778228"/>
              <a:chExt cx="4875045" cy="5162792"/>
            </a:xfrm>
          </p:grpSpPr>
          <p:sp>
            <p:nvSpPr>
              <p:cNvPr id="106" name="TextBox 105">
                <a:extLst>
                  <a:ext uri="{FF2B5EF4-FFF2-40B4-BE49-F238E27FC236}">
                    <a16:creationId xmlns:a16="http://schemas.microsoft.com/office/drawing/2014/main" id="{32ECBB8D-61DE-4F6C-9CCF-773BA4748E58}"/>
                  </a:ext>
                </a:extLst>
              </p:cNvPr>
              <p:cNvSpPr txBox="1"/>
              <p:nvPr/>
            </p:nvSpPr>
            <p:spPr>
              <a:xfrm>
                <a:off x="18674685" y="9778228"/>
                <a:ext cx="4189914"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Yield vs Target Thickness</a:t>
                </a:r>
              </a:p>
            </p:txBody>
          </p:sp>
          <p:grpSp>
            <p:nvGrpSpPr>
              <p:cNvPr id="100" name="Group 99">
                <a:extLst>
                  <a:ext uri="{FF2B5EF4-FFF2-40B4-BE49-F238E27FC236}">
                    <a16:creationId xmlns:a16="http://schemas.microsoft.com/office/drawing/2014/main" id="{FCA8473B-AA64-4646-B922-AB6FDF605574}"/>
                  </a:ext>
                </a:extLst>
              </p:cNvPr>
              <p:cNvGrpSpPr/>
              <p:nvPr/>
            </p:nvGrpSpPr>
            <p:grpSpPr>
              <a:xfrm>
                <a:off x="18301016" y="10350591"/>
                <a:ext cx="4875045" cy="4590429"/>
                <a:chOff x="665431" y="1667773"/>
                <a:chExt cx="4095006" cy="3855930"/>
              </a:xfrm>
            </p:grpSpPr>
            <p:pic>
              <p:nvPicPr>
                <p:cNvPr id="101" name="Picture 100">
                  <a:extLst>
                    <a:ext uri="{FF2B5EF4-FFF2-40B4-BE49-F238E27FC236}">
                      <a16:creationId xmlns:a16="http://schemas.microsoft.com/office/drawing/2014/main" id="{AE547CE0-AF64-4B6A-813A-BF932A0E2A50}"/>
                    </a:ext>
                  </a:extLst>
                </p:cNvPr>
                <p:cNvPicPr>
                  <a:picLocks noChangeAspect="1"/>
                </p:cNvPicPr>
                <p:nvPr/>
              </p:nvPicPr>
              <p:blipFill rotWithShape="1">
                <a:blip r:embed="rId10"/>
                <a:srcRect r="49886" b="49867"/>
                <a:stretch/>
              </p:blipFill>
              <p:spPr>
                <a:xfrm>
                  <a:off x="665431" y="1667773"/>
                  <a:ext cx="4095006" cy="3855930"/>
                </a:xfrm>
                <a:prstGeom prst="rect">
                  <a:avLst/>
                </a:prstGeom>
              </p:spPr>
            </p:pic>
            <p:sp>
              <p:nvSpPr>
                <p:cNvPr id="102" name="Rectangle 101">
                  <a:extLst>
                    <a:ext uri="{FF2B5EF4-FFF2-40B4-BE49-F238E27FC236}">
                      <a16:creationId xmlns:a16="http://schemas.microsoft.com/office/drawing/2014/main" id="{50548021-4EE6-4CBD-B8AA-A64A0ED8BCA6}"/>
                    </a:ext>
                  </a:extLst>
                </p:cNvPr>
                <p:cNvSpPr/>
                <p:nvPr/>
              </p:nvSpPr>
              <p:spPr>
                <a:xfrm>
                  <a:off x="1620106" y="3430193"/>
                  <a:ext cx="1506634" cy="292388"/>
                </a:xfrm>
                <a:prstGeom prst="rect">
                  <a:avLst/>
                </a:prstGeom>
              </p:spPr>
              <p:txBody>
                <a:bodyPr wrap="square">
                  <a:spAutoFit/>
                </a:bodyPr>
                <a:lstStyle/>
                <a:p>
                  <a:r>
                    <a:rPr lang="en-US" sz="1250" b="1" dirty="0" err="1">
                      <a:latin typeface="Arial" panose="020B0604020202020204" pitchFamily="34" charset="0"/>
                      <a:cs typeface="Arial" panose="020B0604020202020204" pitchFamily="34" charset="0"/>
                    </a:rPr>
                    <a:t>Δp</a:t>
                  </a:r>
                  <a:r>
                    <a:rPr lang="en-US" sz="1250" b="1" baseline="-25000" dirty="0" err="1">
                      <a:latin typeface="Arial" panose="020B0604020202020204" pitchFamily="34" charset="0"/>
                      <a:cs typeface="Arial" panose="020B0604020202020204" pitchFamily="34" charset="0"/>
                    </a:rPr>
                    <a:t>e</a:t>
                  </a:r>
                  <a:r>
                    <a:rPr lang="en-US" sz="1250" b="1" baseline="-25000" dirty="0">
                      <a:latin typeface="Arial" panose="020B0604020202020204" pitchFamily="34" charset="0"/>
                      <a:cs typeface="Arial" panose="020B0604020202020204" pitchFamily="34" charset="0"/>
                    </a:rPr>
                    <a:t>+</a:t>
                  </a:r>
                  <a:r>
                    <a:rPr lang="en-US" sz="1250" b="1" dirty="0">
                      <a:latin typeface="Arial" panose="020B0604020202020204" pitchFamily="34" charset="0"/>
                      <a:cs typeface="Arial" panose="020B0604020202020204" pitchFamily="34" charset="0"/>
                    </a:rPr>
                    <a:t>/p</a:t>
                  </a:r>
                  <a:r>
                    <a:rPr lang="en-US" sz="1250" b="1" baseline="-25000" dirty="0">
                      <a:latin typeface="Arial" panose="020B0604020202020204" pitchFamily="34" charset="0"/>
                      <a:cs typeface="Arial" panose="020B0604020202020204" pitchFamily="34" charset="0"/>
                    </a:rPr>
                    <a:t>e+</a:t>
                  </a:r>
                  <a:r>
                    <a:rPr lang="en-US" sz="1250" b="1" dirty="0">
                      <a:latin typeface="Arial" panose="020B0604020202020204" pitchFamily="34" charset="0"/>
                      <a:cs typeface="Arial" panose="020B0604020202020204" pitchFamily="34" charset="0"/>
                    </a:rPr>
                    <a:t> = ±0.05 </a:t>
                  </a:r>
                </a:p>
              </p:txBody>
            </p:sp>
            <p:sp>
              <p:nvSpPr>
                <p:cNvPr id="103" name="Rectangle 102">
                  <a:extLst>
                    <a:ext uri="{FF2B5EF4-FFF2-40B4-BE49-F238E27FC236}">
                      <a16:creationId xmlns:a16="http://schemas.microsoft.com/office/drawing/2014/main" id="{76479F9E-D67D-4FF7-83BD-CFD64829C2D5}"/>
                    </a:ext>
                  </a:extLst>
                </p:cNvPr>
                <p:cNvSpPr/>
                <p:nvPr/>
              </p:nvSpPr>
              <p:spPr>
                <a:xfrm>
                  <a:off x="3650397" y="4307624"/>
                  <a:ext cx="980917" cy="292388"/>
                </a:xfrm>
                <a:prstGeom prst="rect">
                  <a:avLst/>
                </a:prstGeom>
              </p:spPr>
              <p:txBody>
                <a:bodyPr wrap="square">
                  <a:spAutoFit/>
                </a:bodyPr>
                <a:lstStyle/>
                <a:p>
                  <a:pPr algn="ctr"/>
                  <a:r>
                    <a:rPr lang="en-US" sz="1250" b="1" dirty="0">
                      <a:latin typeface="Arial" panose="020B0604020202020204" pitchFamily="34" charset="0"/>
                      <a:cs typeface="Arial" panose="020B0604020202020204" pitchFamily="34" charset="0"/>
                    </a:rPr>
                    <a:t>Tungsten</a:t>
                  </a:r>
                </a:p>
              </p:txBody>
            </p:sp>
            <p:cxnSp>
              <p:nvCxnSpPr>
                <p:cNvPr id="104" name="Straight Arrow Connector 103">
                  <a:extLst>
                    <a:ext uri="{FF2B5EF4-FFF2-40B4-BE49-F238E27FC236}">
                      <a16:creationId xmlns:a16="http://schemas.microsoft.com/office/drawing/2014/main" id="{0FDE5569-DD15-4FC2-9D20-1E06933966B5}"/>
                    </a:ext>
                  </a:extLst>
                </p:cNvPr>
                <p:cNvCxnSpPr>
                  <a:cxnSpLocks/>
                </p:cNvCxnSpPr>
                <p:nvPr/>
              </p:nvCxnSpPr>
              <p:spPr>
                <a:xfrm>
                  <a:off x="2037182" y="2651760"/>
                  <a:ext cx="0" cy="2292096"/>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cxnSp>
              <p:nvCxnSpPr>
                <p:cNvPr id="105" name="Straight Arrow Connector 104">
                  <a:extLst>
                    <a:ext uri="{FF2B5EF4-FFF2-40B4-BE49-F238E27FC236}">
                      <a16:creationId xmlns:a16="http://schemas.microsoft.com/office/drawing/2014/main" id="{234ECB3A-4AA0-498A-A536-E5C97A775BA6}"/>
                    </a:ext>
                  </a:extLst>
                </p:cNvPr>
                <p:cNvCxnSpPr>
                  <a:cxnSpLocks/>
                </p:cNvCxnSpPr>
                <p:nvPr/>
              </p:nvCxnSpPr>
              <p:spPr>
                <a:xfrm flipH="1">
                  <a:off x="1306830" y="2651760"/>
                  <a:ext cx="730352" cy="0"/>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grpSp>
        </p:grpSp>
        <p:grpSp>
          <p:nvGrpSpPr>
            <p:cNvPr id="68" name="Group 67">
              <a:extLst>
                <a:ext uri="{FF2B5EF4-FFF2-40B4-BE49-F238E27FC236}">
                  <a16:creationId xmlns:a16="http://schemas.microsoft.com/office/drawing/2014/main" id="{7383264D-BB61-4DF5-A1BE-2C6CC071AE38}"/>
                </a:ext>
              </a:extLst>
            </p:cNvPr>
            <p:cNvGrpSpPr/>
            <p:nvPr/>
          </p:nvGrpSpPr>
          <p:grpSpPr>
            <a:xfrm>
              <a:off x="18501321" y="15035255"/>
              <a:ext cx="4787295" cy="2335577"/>
              <a:chOff x="18612918" y="15139734"/>
              <a:chExt cx="4787295" cy="2335577"/>
            </a:xfrm>
          </p:grpSpPr>
          <p:grpSp>
            <p:nvGrpSpPr>
              <p:cNvPr id="56" name="Group 55">
                <a:extLst>
                  <a:ext uri="{FF2B5EF4-FFF2-40B4-BE49-F238E27FC236}">
                    <a16:creationId xmlns:a16="http://schemas.microsoft.com/office/drawing/2014/main" id="{4A770460-69B0-4824-9316-5661A0A3AA54}"/>
                  </a:ext>
                </a:extLst>
              </p:cNvPr>
              <p:cNvGrpSpPr/>
              <p:nvPr/>
            </p:nvGrpSpPr>
            <p:grpSpPr>
              <a:xfrm>
                <a:off x="20641057" y="16752007"/>
                <a:ext cx="2508503" cy="723304"/>
                <a:chOff x="21428563" y="16752007"/>
                <a:chExt cx="2448337" cy="723304"/>
              </a:xfrm>
            </p:grpSpPr>
            <p:sp>
              <p:nvSpPr>
                <p:cNvPr id="110" name="Rectangle 109">
                  <a:extLst>
                    <a:ext uri="{FF2B5EF4-FFF2-40B4-BE49-F238E27FC236}">
                      <a16:creationId xmlns:a16="http://schemas.microsoft.com/office/drawing/2014/main" id="{9490F96B-460F-485A-9DF2-BE598706698A}"/>
                    </a:ext>
                  </a:extLst>
                </p:cNvPr>
                <p:cNvSpPr/>
                <p:nvPr/>
              </p:nvSpPr>
              <p:spPr>
                <a:xfrm>
                  <a:off x="21428563" y="16754505"/>
                  <a:ext cx="2448337"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9C29F922-0D41-49EA-8CC5-EC13F6458CA3}"/>
                    </a:ext>
                  </a:extLst>
                </p:cNvPr>
                <p:cNvSpPr/>
                <p:nvPr/>
              </p:nvSpPr>
              <p:spPr>
                <a:xfrm>
                  <a:off x="21428564" y="16752007"/>
                  <a:ext cx="2448336" cy="70788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Power Deposition in </a:t>
                  </a:r>
                </a:p>
                <a:p>
                  <a:pPr algn="ctr"/>
                  <a:r>
                    <a:rPr lang="en-US" sz="2000" dirty="0">
                      <a:latin typeface="Arial" panose="020B0604020202020204" pitchFamily="34" charset="0"/>
                      <a:cs typeface="Arial" panose="020B0604020202020204" pitchFamily="34" charset="0"/>
                    </a:rPr>
                    <a:t>Target (</a:t>
                  </a:r>
                  <a:r>
                    <a:rPr lang="en-US" sz="2000" dirty="0">
                      <a:solidFill>
                        <a:srgbClr val="FF0000"/>
                      </a:solidFill>
                      <a:latin typeface="Arial" panose="020B0604020202020204" pitchFamily="34" charset="0"/>
                      <a:cs typeface="Arial" panose="020B0604020202020204" pitchFamily="34" charset="0"/>
                    </a:rPr>
                    <a:t>17 kW</a:t>
                  </a:r>
                  <a:r>
                    <a:rPr lang="en-US" sz="2000" dirty="0">
                      <a:latin typeface="Arial" panose="020B0604020202020204" pitchFamily="34" charset="0"/>
                      <a:cs typeface="Arial" panose="020B0604020202020204" pitchFamily="34" charset="0"/>
                    </a:rPr>
                    <a:t>)</a:t>
                  </a:r>
                </a:p>
              </p:txBody>
            </p:sp>
          </p:grpSp>
          <p:sp>
            <p:nvSpPr>
              <p:cNvPr id="109" name="Rectangle 108">
                <a:extLst>
                  <a:ext uri="{FF2B5EF4-FFF2-40B4-BE49-F238E27FC236}">
                    <a16:creationId xmlns:a16="http://schemas.microsoft.com/office/drawing/2014/main" id="{E201DB5D-B119-4E75-BB0D-7434A6C19ADB}"/>
                  </a:ext>
                </a:extLst>
              </p:cNvPr>
              <p:cNvSpPr/>
              <p:nvPr/>
            </p:nvSpPr>
            <p:spPr>
              <a:xfrm>
                <a:off x="18612919" y="16754505"/>
                <a:ext cx="1767851"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4DB033D-7361-478E-B216-3A8FDE8583DE}"/>
                  </a:ext>
                </a:extLst>
              </p:cNvPr>
              <p:cNvSpPr/>
              <p:nvPr/>
            </p:nvSpPr>
            <p:spPr>
              <a:xfrm>
                <a:off x="18905648" y="16752007"/>
                <a:ext cx="1162498" cy="707886"/>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1 mA</a:t>
                </a:r>
                <a:r>
                  <a:rPr lang="en-US" sz="2000" dirty="0">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112" name="Rectangle 111">
                    <a:extLst>
                      <a:ext uri="{FF2B5EF4-FFF2-40B4-BE49-F238E27FC236}">
                        <a16:creationId xmlns:a16="http://schemas.microsoft.com/office/drawing/2014/main" id="{C490DDEA-34E5-42DD-ABC2-F366BF359B0E}"/>
                      </a:ext>
                    </a:extLst>
                  </p:cNvPr>
                  <p:cNvSpPr/>
                  <p:nvPr/>
                </p:nvSpPr>
                <p:spPr>
                  <a:xfrm>
                    <a:off x="18612918" y="15139734"/>
                    <a:ext cx="4787295" cy="1383905"/>
                  </a:xfrm>
                  <a:prstGeom prst="rect">
                    <a:avLst/>
                  </a:prstGeom>
                </p:spPr>
                <p:txBody>
                  <a:bodyPr wrap="square">
                    <a:spAutoFit/>
                  </a:bodyPr>
                  <a:lstStyle/>
                  <a:p>
                    <a:pPr>
                      <a:spcAft>
                        <a:spcPts val="1200"/>
                      </a:spcAft>
                    </a:pPr>
                    <a:r>
                      <a:rPr lang="en-US" sz="2000" dirty="0">
                        <a:latin typeface="Arial" panose="020B0604020202020204" pitchFamily="34" charset="0"/>
                        <a:cs typeface="Arial" panose="020B0604020202020204" pitchFamily="34" charset="0"/>
                      </a:rPr>
                      <a:t> For 120 MeV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and max </a:t>
                    </a:r>
                    <a:r>
                      <a:rPr lang="en-US" sz="2000" dirty="0" err="1">
                        <a:latin typeface="Arial" panose="020B0604020202020204" pitchFamily="34" charset="0"/>
                        <a:cs typeface="Arial" panose="020B0604020202020204" pitchFamily="34" charset="0"/>
                      </a:rPr>
                      <a:t>FoM</a:t>
                    </a:r>
                    <a:r>
                      <a:rPr lang="en-US" sz="2000" dirty="0">
                        <a:latin typeface="Arial" panose="020B0604020202020204" pitchFamily="34" charset="0"/>
                        <a:cs typeface="Arial" panose="020B0604020202020204" pitchFamily="34" charset="0"/>
                      </a:rPr>
                      <a:t> = </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𝑌</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𝑃</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2</m:t>
                            </m:r>
                          </m:sup>
                        </m:sSup>
                      </m:oMath>
                    </a14:m>
                    <a:r>
                      <a:rPr lang="en-US" sz="2000" dirty="0">
                        <a:latin typeface="Arial" panose="020B0604020202020204" pitchFamily="34" charset="0"/>
                        <a:cs typeface="Arial" panose="020B0604020202020204" pitchFamily="34" charset="0"/>
                      </a:rPr>
                      <a:t>:</a:t>
                    </a:r>
                  </a:p>
                  <a:p>
                    <a:pPr>
                      <a:spcBef>
                        <a:spcPts val="0"/>
                      </a:spcBef>
                      <a:spcAft>
                        <a:spcPts val="1200"/>
                      </a:spcAft>
                    </a:pPr>
                    <a:r>
                      <a:rPr lang="en-US" sz="2000" dirty="0">
                        <a:latin typeface="Arial" panose="020B0604020202020204" pitchFamily="34" charset="0"/>
                        <a:cs typeface="Arial" panose="020B0604020202020204" pitchFamily="34" charset="0"/>
                      </a:rPr>
                      <a:t>Optimal Thickness of W Target = </a:t>
                    </a:r>
                    <a:r>
                      <a:rPr lang="en-US" sz="2000" dirty="0">
                        <a:solidFill>
                          <a:srgbClr val="C00000"/>
                        </a:solidFill>
                        <a:latin typeface="Arial" panose="020B0604020202020204" pitchFamily="34" charset="0"/>
                        <a:cs typeface="Arial" panose="020B0604020202020204" pitchFamily="34" charset="0"/>
                      </a:rPr>
                      <a:t>4 mm</a:t>
                    </a:r>
                  </a:p>
                  <a:p>
                    <a:pPr>
                      <a:spcBef>
                        <a:spcPts val="0"/>
                      </a:spcBef>
                      <a:spcAft>
                        <a:spcPts val="1200"/>
                      </a:spcAft>
                    </a:pP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Yield </a:t>
                    </a:r>
                    <a14:m>
                      <m:oMath xmlns:m="http://schemas.openxmlformats.org/officeDocument/2006/math">
                        <m:r>
                          <a:rPr lang="en-US" sz="2000" b="1" i="1">
                            <a:latin typeface="Cambria Math" panose="02040503050406030204" pitchFamily="18" charset="0"/>
                            <a:ea typeface="Cambria Math" panose="02040503050406030204" pitchFamily="18" charset="0"/>
                          </a:rPr>
                          <m:t>≲</m:t>
                        </m:r>
                      </m:oMath>
                    </a14:m>
                    <a:r>
                      <a:rPr lang="en-US" sz="2000" b="1" dirty="0">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10</a:t>
                    </a:r>
                    <a:r>
                      <a:rPr lang="en-US" sz="2000" baseline="30000" dirty="0">
                        <a:solidFill>
                          <a:srgbClr val="C00000"/>
                        </a:solidFill>
                        <a:latin typeface="Arial" panose="020B0604020202020204" pitchFamily="34" charset="0"/>
                        <a:cs typeface="Arial" panose="020B0604020202020204" pitchFamily="34" charset="0"/>
                      </a:rPr>
                      <a:t>-3</a:t>
                    </a:r>
                  </a:p>
                </p:txBody>
              </p:sp>
            </mc:Choice>
            <mc:Fallback>
              <p:sp>
                <p:nvSpPr>
                  <p:cNvPr id="112" name="Rectangle 111">
                    <a:extLst>
                      <a:ext uri="{FF2B5EF4-FFF2-40B4-BE49-F238E27FC236}">
                        <a16:creationId xmlns:a16="http://schemas.microsoft.com/office/drawing/2014/main" id="{C490DDEA-34E5-42DD-ABC2-F366BF359B0E}"/>
                      </a:ext>
                    </a:extLst>
                  </p:cNvPr>
                  <p:cNvSpPr>
                    <a:spLocks noRot="1" noChangeAspect="1" noMove="1" noResize="1" noEditPoints="1" noAdjustHandles="1" noChangeArrowheads="1" noChangeShapeType="1" noTextEdit="1"/>
                  </p:cNvSpPr>
                  <p:nvPr/>
                </p:nvSpPr>
                <p:spPr>
                  <a:xfrm>
                    <a:off x="18612918" y="15139734"/>
                    <a:ext cx="4787295" cy="1383905"/>
                  </a:xfrm>
                  <a:prstGeom prst="rect">
                    <a:avLst/>
                  </a:prstGeom>
                  <a:blipFill>
                    <a:blip r:embed="rId11"/>
                    <a:stretch>
                      <a:fillRect l="-1401" b="-7048"/>
                    </a:stretch>
                  </a:blipFill>
                </p:spPr>
                <p:txBody>
                  <a:bodyPr/>
                  <a:lstStyle/>
                  <a:p>
                    <a:r>
                      <a:rPr lang="en-US">
                        <a:noFill/>
                      </a:rPr>
                      <a:t> </a:t>
                    </a:r>
                  </a:p>
                </p:txBody>
              </p:sp>
            </mc:Fallback>
          </mc:AlternateContent>
          <p:sp>
            <p:nvSpPr>
              <p:cNvPr id="113" name="Rectangle 112">
                <a:extLst>
                  <a:ext uri="{FF2B5EF4-FFF2-40B4-BE49-F238E27FC236}">
                    <a16:creationId xmlns:a16="http://schemas.microsoft.com/office/drawing/2014/main" id="{65898050-1988-43DD-968C-2BAD9EA440AF}"/>
                  </a:ext>
                </a:extLst>
              </p:cNvPr>
              <p:cNvSpPr/>
              <p:nvPr/>
            </p:nvSpPr>
            <p:spPr>
              <a:xfrm>
                <a:off x="18612919" y="15668753"/>
                <a:ext cx="4536641"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CB681DE-8908-442C-96BF-9443544CC55B}"/>
                  </a:ext>
                </a:extLst>
              </p:cNvPr>
              <p:cNvSpPr/>
              <p:nvPr/>
            </p:nvSpPr>
            <p:spPr>
              <a:xfrm>
                <a:off x="18612920" y="16119730"/>
                <a:ext cx="1767850"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2FF905A-2646-4EF1-9D82-382FB576F860}"/>
                  </a:ext>
                </a:extLst>
              </p:cNvPr>
              <p:cNvCxnSpPr>
                <a:cxnSpLocks/>
              </p:cNvCxnSpPr>
              <p:nvPr/>
            </p:nvCxnSpPr>
            <p:spPr>
              <a:xfrm>
                <a:off x="19496844" y="16496594"/>
                <a:ext cx="0" cy="243801"/>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27E5B94F-3351-40EB-82B4-E4676AA17D46}"/>
                  </a:ext>
                </a:extLst>
              </p:cNvPr>
              <p:cNvCxnSpPr>
                <a:cxnSpLocks/>
                <a:endCxn id="108" idx="0"/>
              </p:cNvCxnSpPr>
              <p:nvPr/>
            </p:nvCxnSpPr>
            <p:spPr>
              <a:xfrm>
                <a:off x="21881611" y="16046249"/>
                <a:ext cx="13698" cy="705758"/>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5DABBF9-6427-4C6E-AA9C-3D98E29694D9}"/>
                  </a:ext>
                </a:extLst>
              </p:cNvPr>
              <p:cNvCxnSpPr>
                <a:cxnSpLocks/>
                <a:stCxn id="109" idx="3"/>
                <a:endCxn id="110" idx="1"/>
              </p:cNvCxnSpPr>
              <p:nvPr/>
            </p:nvCxnSpPr>
            <p:spPr>
              <a:xfrm>
                <a:off x="20380770" y="17114908"/>
                <a:ext cx="260287" cy="0"/>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8" name="Group 117">
            <a:extLst>
              <a:ext uri="{FF2B5EF4-FFF2-40B4-BE49-F238E27FC236}">
                <a16:creationId xmlns:a16="http://schemas.microsoft.com/office/drawing/2014/main" id="{E4FC18D4-ED6F-445D-9E14-1A7BD32C43C2}"/>
              </a:ext>
            </a:extLst>
          </p:cNvPr>
          <p:cNvGrpSpPr/>
          <p:nvPr/>
        </p:nvGrpSpPr>
        <p:grpSpPr>
          <a:xfrm>
            <a:off x="24281453" y="9777858"/>
            <a:ext cx="7027194" cy="6278885"/>
            <a:chOff x="7012031" y="2099523"/>
            <a:chExt cx="4526303" cy="4044308"/>
          </a:xfrm>
        </p:grpSpPr>
        <p:pic>
          <p:nvPicPr>
            <p:cNvPr id="119" name="Picture 118">
              <a:extLst>
                <a:ext uri="{FF2B5EF4-FFF2-40B4-BE49-F238E27FC236}">
                  <a16:creationId xmlns:a16="http://schemas.microsoft.com/office/drawing/2014/main" id="{87CB33E4-F55E-4961-8371-6D66AABF1F82}"/>
                </a:ext>
              </a:extLst>
            </p:cNvPr>
            <p:cNvPicPr>
              <a:picLocks noChangeAspect="1"/>
            </p:cNvPicPr>
            <p:nvPr/>
          </p:nvPicPr>
          <p:blipFill>
            <a:blip r:embed="rId12"/>
            <a:stretch>
              <a:fillRect/>
            </a:stretch>
          </p:blipFill>
          <p:spPr>
            <a:xfrm>
              <a:off x="7012031" y="2415875"/>
              <a:ext cx="4526303" cy="3727956"/>
            </a:xfrm>
            <a:prstGeom prst="rect">
              <a:avLst/>
            </a:prstGeom>
          </p:spPr>
        </p:pic>
        <p:sp>
          <p:nvSpPr>
            <p:cNvPr id="121" name="TextBox 120">
              <a:extLst>
                <a:ext uri="{FF2B5EF4-FFF2-40B4-BE49-F238E27FC236}">
                  <a16:creationId xmlns:a16="http://schemas.microsoft.com/office/drawing/2014/main" id="{ED02A412-87B6-42B1-8E3D-BB0D4D1A736B}"/>
                </a:ext>
              </a:extLst>
            </p:cNvPr>
            <p:cNvSpPr txBox="1"/>
            <p:nvPr/>
          </p:nvSpPr>
          <p:spPr>
            <a:xfrm>
              <a:off x="7529882" y="2099523"/>
              <a:ext cx="3276600" cy="29736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Polarization vs Energy</a:t>
              </a:r>
            </a:p>
          </p:txBody>
        </p:sp>
      </p:grpSp>
      <p:grpSp>
        <p:nvGrpSpPr>
          <p:cNvPr id="133" name="Group 132">
            <a:extLst>
              <a:ext uri="{FF2B5EF4-FFF2-40B4-BE49-F238E27FC236}">
                <a16:creationId xmlns:a16="http://schemas.microsoft.com/office/drawing/2014/main" id="{2F2BED1E-DBE8-44F5-8153-734154DE217F}"/>
              </a:ext>
            </a:extLst>
          </p:cNvPr>
          <p:cNvGrpSpPr/>
          <p:nvPr/>
        </p:nvGrpSpPr>
        <p:grpSpPr>
          <a:xfrm>
            <a:off x="1761624" y="9790947"/>
            <a:ext cx="15546555" cy="6805179"/>
            <a:chOff x="1761624" y="9790947"/>
            <a:chExt cx="15546555" cy="6805179"/>
          </a:xfrm>
        </p:grpSpPr>
        <p:pic>
          <p:nvPicPr>
            <p:cNvPr id="16" name="Picture 15">
              <a:extLst>
                <a:ext uri="{FF2B5EF4-FFF2-40B4-BE49-F238E27FC236}">
                  <a16:creationId xmlns:a16="http://schemas.microsoft.com/office/drawing/2014/main" id="{73E21D32-C3FB-451E-B4D3-EF34C8C3E892}"/>
                </a:ext>
              </a:extLst>
            </p:cNvPr>
            <p:cNvPicPr>
              <a:picLocks noChangeAspect="1"/>
            </p:cNvPicPr>
            <p:nvPr/>
          </p:nvPicPr>
          <p:blipFill>
            <a:blip r:embed="rId13"/>
            <a:stretch>
              <a:fillRect/>
            </a:stretch>
          </p:blipFill>
          <p:spPr>
            <a:xfrm>
              <a:off x="1761624" y="10134144"/>
              <a:ext cx="15546555" cy="6461982"/>
            </a:xfrm>
            <a:prstGeom prst="rect">
              <a:avLst/>
            </a:prstGeom>
          </p:spPr>
        </p:pic>
        <p:sp>
          <p:nvSpPr>
            <p:cNvPr id="126" name="TextBox 125">
              <a:extLst>
                <a:ext uri="{FF2B5EF4-FFF2-40B4-BE49-F238E27FC236}">
                  <a16:creationId xmlns:a16="http://schemas.microsoft.com/office/drawing/2014/main" id="{A7DE6B48-F976-413A-9388-2F1DD4BE7193}"/>
                </a:ext>
              </a:extLst>
            </p:cNvPr>
            <p:cNvSpPr txBox="1"/>
            <p:nvPr/>
          </p:nvSpPr>
          <p:spPr>
            <a:xfrm>
              <a:off x="5621478" y="9790947"/>
              <a:ext cx="6128601" cy="830997"/>
            </a:xfrm>
            <a:prstGeom prst="rect">
              <a:avLst/>
            </a:prstGeom>
            <a:noFill/>
          </p:spPr>
          <p:txBody>
            <a:bodyPr wrap="none" rtlCol="0">
              <a:spAutoFit/>
            </a:bodyPr>
            <a:lstStyle/>
            <a:p>
              <a:r>
                <a:rPr lang="en-US" sz="4800" dirty="0">
                  <a:latin typeface="Arial" panose="020B0604020202020204" pitchFamily="34" charset="0"/>
                  <a:cs typeface="Arial" panose="020B0604020202020204" pitchFamily="34" charset="0"/>
                </a:rPr>
                <a:t>Scheme of e</a:t>
              </a:r>
              <a:r>
                <a:rPr lang="en-US" sz="4800" baseline="30000" dirty="0">
                  <a:latin typeface="Arial" panose="020B0604020202020204" pitchFamily="34" charset="0"/>
                  <a:cs typeface="Arial" panose="020B0604020202020204" pitchFamily="34" charset="0"/>
                </a:rPr>
                <a:t>+</a:t>
              </a:r>
              <a:r>
                <a:rPr lang="en-US" sz="4800" dirty="0">
                  <a:latin typeface="Arial" panose="020B0604020202020204" pitchFamily="34" charset="0"/>
                  <a:cs typeface="Arial" panose="020B0604020202020204" pitchFamily="34" charset="0"/>
                </a:rPr>
                <a:t> Source</a:t>
              </a:r>
            </a:p>
          </p:txBody>
        </p:sp>
      </p:grpSp>
      <p:sp>
        <p:nvSpPr>
          <p:cNvPr id="127" name="Rectangle 126">
            <a:extLst>
              <a:ext uri="{FF2B5EF4-FFF2-40B4-BE49-F238E27FC236}">
                <a16:creationId xmlns:a16="http://schemas.microsoft.com/office/drawing/2014/main" id="{1D45DA35-F139-4815-964A-FE74074FDBEB}"/>
              </a:ext>
            </a:extLst>
          </p:cNvPr>
          <p:cNvSpPr/>
          <p:nvPr/>
        </p:nvSpPr>
        <p:spPr>
          <a:xfrm>
            <a:off x="2946916" y="17227171"/>
            <a:ext cx="668291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Concept of Rotated Water-Cooled Target</a:t>
            </a:r>
          </a:p>
        </p:txBody>
      </p:sp>
      <p:sp>
        <p:nvSpPr>
          <p:cNvPr id="146" name="Rectangle 145">
            <a:extLst>
              <a:ext uri="{FF2B5EF4-FFF2-40B4-BE49-F238E27FC236}">
                <a16:creationId xmlns:a16="http://schemas.microsoft.com/office/drawing/2014/main" id="{4467961F-AE6F-4F72-8D2B-6F56286FCA9C}"/>
              </a:ext>
            </a:extLst>
          </p:cNvPr>
          <p:cNvSpPr/>
          <p:nvPr/>
        </p:nvSpPr>
        <p:spPr>
          <a:xfrm>
            <a:off x="12991086" y="17970251"/>
            <a:ext cx="7053726" cy="954107"/>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Energy Deposition in W Target by 120 MeV</a:t>
            </a:r>
          </a:p>
          <a:p>
            <a:pPr algn="ctr"/>
            <a:r>
              <a:rPr lang="en-US" sz="2800" dirty="0">
                <a:latin typeface="Arial" panose="020B0604020202020204" pitchFamily="34" charset="0"/>
                <a:cs typeface="Arial" panose="020B0604020202020204" pitchFamily="34" charset="0"/>
              </a:rPr>
              <a:t>e</a:t>
            </a:r>
            <a:r>
              <a:rPr lang="en-US" sz="2800" baseline="300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Beam with 1.5 mm RMS spot size </a:t>
            </a:r>
          </a:p>
        </p:txBody>
      </p:sp>
      <p:sp>
        <p:nvSpPr>
          <p:cNvPr id="147" name="Rectangle 146">
            <a:extLst>
              <a:ext uri="{FF2B5EF4-FFF2-40B4-BE49-F238E27FC236}">
                <a16:creationId xmlns:a16="http://schemas.microsoft.com/office/drawing/2014/main" id="{8C59F828-7A64-4568-A574-395310A70C06}"/>
              </a:ext>
            </a:extLst>
          </p:cNvPr>
          <p:cNvSpPr/>
          <p:nvPr/>
        </p:nvSpPr>
        <p:spPr>
          <a:xfrm>
            <a:off x="25560106" y="18423858"/>
            <a:ext cx="3361818"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Heat Power Density</a:t>
            </a:r>
          </a:p>
        </p:txBody>
      </p:sp>
      <p:grpSp>
        <p:nvGrpSpPr>
          <p:cNvPr id="134" name="Group 133">
            <a:extLst>
              <a:ext uri="{FF2B5EF4-FFF2-40B4-BE49-F238E27FC236}">
                <a16:creationId xmlns:a16="http://schemas.microsoft.com/office/drawing/2014/main" id="{ED69DFA9-ADFD-4CF3-A05A-DF59D2974ACE}"/>
              </a:ext>
            </a:extLst>
          </p:cNvPr>
          <p:cNvGrpSpPr/>
          <p:nvPr/>
        </p:nvGrpSpPr>
        <p:grpSpPr>
          <a:xfrm>
            <a:off x="2606743" y="25340382"/>
            <a:ext cx="28114340" cy="6490876"/>
            <a:chOff x="2606743" y="25492782"/>
            <a:chExt cx="28114340" cy="6490876"/>
          </a:xfrm>
        </p:grpSpPr>
        <p:grpSp>
          <p:nvGrpSpPr>
            <p:cNvPr id="131" name="Group 130">
              <a:extLst>
                <a:ext uri="{FF2B5EF4-FFF2-40B4-BE49-F238E27FC236}">
                  <a16:creationId xmlns:a16="http://schemas.microsoft.com/office/drawing/2014/main" id="{F2CD3D36-9B64-4357-A6BF-6B5DFCEC714B}"/>
                </a:ext>
              </a:extLst>
            </p:cNvPr>
            <p:cNvGrpSpPr/>
            <p:nvPr/>
          </p:nvGrpSpPr>
          <p:grpSpPr>
            <a:xfrm>
              <a:off x="2606743" y="26316122"/>
              <a:ext cx="7371619" cy="5667536"/>
              <a:chOff x="2606743" y="26316122"/>
              <a:chExt cx="7371619" cy="5667536"/>
            </a:xfrm>
          </p:grpSpPr>
          <p:graphicFrame>
            <p:nvGraphicFramePr>
              <p:cNvPr id="24" name="Object 23">
                <a:extLst>
                  <a:ext uri="{FF2B5EF4-FFF2-40B4-BE49-F238E27FC236}">
                    <a16:creationId xmlns:a16="http://schemas.microsoft.com/office/drawing/2014/main" id="{D42F374D-91D5-4752-B55C-A8940A16D98B}"/>
                  </a:ext>
                </a:extLst>
              </p:cNvPr>
              <p:cNvGraphicFramePr>
                <a:graphicFrameLocks noChangeAspect="1"/>
              </p:cNvGraphicFramePr>
              <p:nvPr>
                <p:extLst>
                  <p:ext uri="{D42A27DB-BD31-4B8C-83A1-F6EECF244321}">
                    <p14:modId xmlns:p14="http://schemas.microsoft.com/office/powerpoint/2010/main" val="2337743284"/>
                  </p:ext>
                </p:extLst>
              </p:nvPr>
            </p:nvGraphicFramePr>
            <p:xfrm>
              <a:off x="2606743" y="26896828"/>
              <a:ext cx="7371619" cy="5086830"/>
            </p:xfrm>
            <a:graphic>
              <a:graphicData uri="http://schemas.openxmlformats.org/presentationml/2006/ole">
                <mc:AlternateContent xmlns:mc="http://schemas.openxmlformats.org/markup-compatibility/2006">
                  <mc:Choice xmlns:v="urn:schemas-microsoft-com:vml" Requires="v">
                    <p:oleObj spid="_x0000_s1076" name="Acrobat Document" r:id="rId14" imgW="3687902" imgH="2544992" progId="AcroExch.Document.2017">
                      <p:embed/>
                    </p:oleObj>
                  </mc:Choice>
                  <mc:Fallback>
                    <p:oleObj name="Acrobat Document" r:id="rId14" imgW="3687902" imgH="2544992" progId="AcroExch.Document.2017">
                      <p:embed/>
                      <p:pic>
                        <p:nvPicPr>
                          <p:cNvPr id="0" name=""/>
                          <p:cNvPicPr/>
                          <p:nvPr/>
                        </p:nvPicPr>
                        <p:blipFill>
                          <a:blip r:embed="rId15"/>
                          <a:stretch>
                            <a:fillRect/>
                          </a:stretch>
                        </p:blipFill>
                        <p:spPr>
                          <a:xfrm>
                            <a:off x="2606743" y="26896828"/>
                            <a:ext cx="7371619" cy="5086830"/>
                          </a:xfrm>
                          <a:prstGeom prst="rect">
                            <a:avLst/>
                          </a:prstGeom>
                        </p:spPr>
                      </p:pic>
                    </p:oleObj>
                  </mc:Fallback>
                </mc:AlternateContent>
              </a:graphicData>
            </a:graphic>
          </p:graphicFrame>
          <p:sp>
            <p:nvSpPr>
              <p:cNvPr id="149" name="Rectangle 148">
                <a:extLst>
                  <a:ext uri="{FF2B5EF4-FFF2-40B4-BE49-F238E27FC236}">
                    <a16:creationId xmlns:a16="http://schemas.microsoft.com/office/drawing/2014/main" id="{FB950774-1AB5-4642-A7CE-0D19941025E7}"/>
                  </a:ext>
                </a:extLst>
              </p:cNvPr>
              <p:cNvSpPr/>
              <p:nvPr/>
            </p:nvSpPr>
            <p:spPr>
              <a:xfrm>
                <a:off x="4566461" y="26316122"/>
                <a:ext cx="3443828"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Temperature vs time</a:t>
                </a:r>
              </a:p>
            </p:txBody>
          </p:sp>
        </p:grpSp>
        <p:grpSp>
          <p:nvGrpSpPr>
            <p:cNvPr id="129" name="Group 128">
              <a:extLst>
                <a:ext uri="{FF2B5EF4-FFF2-40B4-BE49-F238E27FC236}">
                  <a16:creationId xmlns:a16="http://schemas.microsoft.com/office/drawing/2014/main" id="{EDCEF8DA-99CF-4AB4-A779-E27A9D0F19A7}"/>
                </a:ext>
              </a:extLst>
            </p:cNvPr>
            <p:cNvGrpSpPr/>
            <p:nvPr/>
          </p:nvGrpSpPr>
          <p:grpSpPr>
            <a:xfrm>
              <a:off x="13389587" y="25513647"/>
              <a:ext cx="6960136" cy="6242302"/>
              <a:chOff x="13389587" y="25513647"/>
              <a:chExt cx="6960136" cy="6242302"/>
            </a:xfrm>
          </p:grpSpPr>
          <p:pic>
            <p:nvPicPr>
              <p:cNvPr id="23" name="Picture 22">
                <a:extLst>
                  <a:ext uri="{FF2B5EF4-FFF2-40B4-BE49-F238E27FC236}">
                    <a16:creationId xmlns:a16="http://schemas.microsoft.com/office/drawing/2014/main" id="{A6D5CBFB-FB70-4DFA-9770-21EDCD3B6F7A}"/>
                  </a:ext>
                </a:extLst>
              </p:cNvPr>
              <p:cNvPicPr>
                <a:picLocks noChangeAspect="1"/>
              </p:cNvPicPr>
              <p:nvPr/>
            </p:nvPicPr>
            <p:blipFill>
              <a:blip r:embed="rId16"/>
              <a:stretch>
                <a:fillRect/>
              </a:stretch>
            </p:blipFill>
            <p:spPr>
              <a:xfrm>
                <a:off x="13389587" y="26151840"/>
                <a:ext cx="6960136" cy="5604109"/>
              </a:xfrm>
              <a:prstGeom prst="rect">
                <a:avLst/>
              </a:prstGeom>
            </p:spPr>
          </p:pic>
          <p:sp>
            <p:nvSpPr>
              <p:cNvPr id="152" name="Rectangle 151">
                <a:extLst>
                  <a:ext uri="{FF2B5EF4-FFF2-40B4-BE49-F238E27FC236}">
                    <a16:creationId xmlns:a16="http://schemas.microsoft.com/office/drawing/2014/main" id="{7AE24F39-0360-4A19-9C2A-B265ACFF941D}"/>
                  </a:ext>
                </a:extLst>
              </p:cNvPr>
              <p:cNvSpPr/>
              <p:nvPr/>
            </p:nvSpPr>
            <p:spPr>
              <a:xfrm>
                <a:off x="14566053" y="25513647"/>
                <a:ext cx="449853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Distribution of Temperature</a:t>
                </a:r>
              </a:p>
            </p:txBody>
          </p:sp>
        </p:grpSp>
        <p:grpSp>
          <p:nvGrpSpPr>
            <p:cNvPr id="128" name="Group 127">
              <a:extLst>
                <a:ext uri="{FF2B5EF4-FFF2-40B4-BE49-F238E27FC236}">
                  <a16:creationId xmlns:a16="http://schemas.microsoft.com/office/drawing/2014/main" id="{159064A8-D7D0-4F34-B6CD-949A40B22C82}"/>
                </a:ext>
              </a:extLst>
            </p:cNvPr>
            <p:cNvGrpSpPr/>
            <p:nvPr/>
          </p:nvGrpSpPr>
          <p:grpSpPr>
            <a:xfrm>
              <a:off x="23701213" y="25492782"/>
              <a:ext cx="7019870" cy="6263168"/>
              <a:chOff x="23701213" y="25492782"/>
              <a:chExt cx="7019870" cy="6263168"/>
            </a:xfrm>
          </p:grpSpPr>
          <p:pic>
            <p:nvPicPr>
              <p:cNvPr id="21" name="Picture 20">
                <a:extLst>
                  <a:ext uri="{FF2B5EF4-FFF2-40B4-BE49-F238E27FC236}">
                    <a16:creationId xmlns:a16="http://schemas.microsoft.com/office/drawing/2014/main" id="{CA050F5F-AD70-4CFE-801E-D61CB74F2F3E}"/>
                  </a:ext>
                </a:extLst>
              </p:cNvPr>
              <p:cNvPicPr>
                <a:picLocks noChangeAspect="1"/>
              </p:cNvPicPr>
              <p:nvPr/>
            </p:nvPicPr>
            <p:blipFill>
              <a:blip r:embed="rId17"/>
              <a:stretch>
                <a:fillRect/>
              </a:stretch>
            </p:blipFill>
            <p:spPr>
              <a:xfrm>
                <a:off x="23760947" y="26151840"/>
                <a:ext cx="6960136" cy="5604110"/>
              </a:xfrm>
              <a:prstGeom prst="rect">
                <a:avLst/>
              </a:prstGeom>
            </p:spPr>
          </p:pic>
          <p:sp>
            <p:nvSpPr>
              <p:cNvPr id="157" name="Rectangle 156">
                <a:extLst>
                  <a:ext uri="{FF2B5EF4-FFF2-40B4-BE49-F238E27FC236}">
                    <a16:creationId xmlns:a16="http://schemas.microsoft.com/office/drawing/2014/main" id="{98F78510-E0B2-4DB2-BCB6-CFE0B7F9186A}"/>
                  </a:ext>
                </a:extLst>
              </p:cNvPr>
              <p:cNvSpPr/>
              <p:nvPr/>
            </p:nvSpPr>
            <p:spPr>
              <a:xfrm>
                <a:off x="23701213" y="25492782"/>
                <a:ext cx="7019870"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Distribution of Equivalent von-Mises Stress</a:t>
                </a:r>
              </a:p>
            </p:txBody>
          </p:sp>
        </p:grpSp>
      </p:grpSp>
      <p:grpSp>
        <p:nvGrpSpPr>
          <p:cNvPr id="132" name="Group 131">
            <a:extLst>
              <a:ext uri="{FF2B5EF4-FFF2-40B4-BE49-F238E27FC236}">
                <a16:creationId xmlns:a16="http://schemas.microsoft.com/office/drawing/2014/main" id="{C9256F51-B199-4EF1-B5C9-5B78D1A75041}"/>
              </a:ext>
            </a:extLst>
          </p:cNvPr>
          <p:cNvGrpSpPr/>
          <p:nvPr/>
        </p:nvGrpSpPr>
        <p:grpSpPr>
          <a:xfrm>
            <a:off x="2606742" y="32764211"/>
            <a:ext cx="7371619" cy="5868388"/>
            <a:chOff x="2606742" y="32825171"/>
            <a:chExt cx="7371619" cy="5868388"/>
          </a:xfrm>
        </p:grpSpPr>
        <p:graphicFrame>
          <p:nvGraphicFramePr>
            <p:cNvPr id="19" name="Object 18">
              <a:extLst>
                <a:ext uri="{FF2B5EF4-FFF2-40B4-BE49-F238E27FC236}">
                  <a16:creationId xmlns:a16="http://schemas.microsoft.com/office/drawing/2014/main" id="{2EED9ED3-D688-41C4-AC93-B4C026B038AD}"/>
                </a:ext>
              </a:extLst>
            </p:cNvPr>
            <p:cNvGraphicFramePr>
              <a:graphicFrameLocks noChangeAspect="1"/>
            </p:cNvGraphicFramePr>
            <p:nvPr>
              <p:extLst>
                <p:ext uri="{D42A27DB-BD31-4B8C-83A1-F6EECF244321}">
                  <p14:modId xmlns:p14="http://schemas.microsoft.com/office/powerpoint/2010/main" val="3429012421"/>
                </p:ext>
              </p:extLst>
            </p:nvPr>
          </p:nvGraphicFramePr>
          <p:xfrm>
            <a:off x="2606742" y="33455972"/>
            <a:ext cx="7371619" cy="5237587"/>
          </p:xfrm>
          <a:graphic>
            <a:graphicData uri="http://schemas.openxmlformats.org/presentationml/2006/ole">
              <mc:AlternateContent xmlns:mc="http://schemas.openxmlformats.org/markup-compatibility/2006">
                <mc:Choice xmlns:v="urn:schemas-microsoft-com:vml" Requires="v">
                  <p:oleObj spid="_x0000_s1077" name="Acrobat Document" r:id="rId18" imgW="4320466" imgH="3070640" progId="AcroExch.Document.2017">
                    <p:embed/>
                  </p:oleObj>
                </mc:Choice>
                <mc:Fallback>
                  <p:oleObj name="Acrobat Document" r:id="rId18" imgW="4320466" imgH="3070640" progId="AcroExch.Document.2017">
                    <p:embed/>
                    <p:pic>
                      <p:nvPicPr>
                        <p:cNvPr id="0" name=""/>
                        <p:cNvPicPr/>
                        <p:nvPr/>
                      </p:nvPicPr>
                      <p:blipFill>
                        <a:blip r:embed="rId19"/>
                        <a:stretch>
                          <a:fillRect/>
                        </a:stretch>
                      </p:blipFill>
                      <p:spPr>
                        <a:xfrm>
                          <a:off x="2606742" y="33455972"/>
                          <a:ext cx="7371619" cy="5237587"/>
                        </a:xfrm>
                        <a:prstGeom prst="rect">
                          <a:avLst/>
                        </a:prstGeom>
                      </p:spPr>
                    </p:pic>
                  </p:oleObj>
                </mc:Fallback>
              </mc:AlternateContent>
            </a:graphicData>
          </a:graphic>
        </p:graphicFrame>
        <p:sp>
          <p:nvSpPr>
            <p:cNvPr id="158" name="Rectangle 157">
              <a:extLst>
                <a:ext uri="{FF2B5EF4-FFF2-40B4-BE49-F238E27FC236}">
                  <a16:creationId xmlns:a16="http://schemas.microsoft.com/office/drawing/2014/main" id="{FE00AB59-B8CD-46AF-807E-1A7F597ECB58}"/>
                </a:ext>
              </a:extLst>
            </p:cNvPr>
            <p:cNvSpPr/>
            <p:nvPr/>
          </p:nvSpPr>
          <p:spPr>
            <a:xfrm>
              <a:off x="4803692" y="32825171"/>
              <a:ext cx="3265639" cy="523220"/>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Radiation Damage </a:t>
              </a:r>
            </a:p>
          </p:txBody>
        </p:sp>
      </p:grpSp>
    </p:spTree>
    <p:extLst>
      <p:ext uri="{BB962C8B-B14F-4D97-AF65-F5344CB8AC3E}">
        <p14:creationId xmlns:p14="http://schemas.microsoft.com/office/powerpoint/2010/main" val="1106861631"/>
      </p:ext>
    </p:extLst>
  </p:cSld>
  <p:clrMapOvr>
    <a:masterClrMapping/>
  </p:clrMapOvr>
</p:sld>
</file>

<file path=ppt/theme/theme1.xml><?xml version="1.0" encoding="utf-8"?>
<a:theme xmlns:a="http://schemas.openxmlformats.org/drawingml/2006/main" name="36x48poster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36x48posterTemplate</Template>
  <TotalTime>8146</TotalTime>
  <Words>589</Words>
  <Application>Microsoft Office PowerPoint</Application>
  <PresentationFormat>Custom</PresentationFormat>
  <Paragraphs>30</Paragraphs>
  <Slides>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vt:lpstr>
      <vt:lpstr>Calibri</vt:lpstr>
      <vt:lpstr>Cambria Math</vt:lpstr>
      <vt:lpstr>36x48posterTemplate</vt:lpstr>
      <vt:lpstr>Adobe Acrobat Document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Gianluigi Ciovati</dc:creator>
  <cp:lastModifiedBy>Andriy Ushakov</cp:lastModifiedBy>
  <cp:revision>121</cp:revision>
  <cp:lastPrinted>2023-04-25T17:23:18Z</cp:lastPrinted>
  <dcterms:created xsi:type="dcterms:W3CDTF">2014-06-06T20:44:19Z</dcterms:created>
  <dcterms:modified xsi:type="dcterms:W3CDTF">2023-04-26T03:24:45Z</dcterms:modified>
</cp:coreProperties>
</file>