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32918400" cy="43891200"/>
  <p:notesSz cx="7023100" cy="93091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29"/>
    <p:restoredTop sz="94716"/>
  </p:normalViewPr>
  <p:slideViewPr>
    <p:cSldViewPr snapToGrid="0" snapToObjects="1" showGuides="1">
      <p:cViewPr>
        <p:scale>
          <a:sx n="50" d="100"/>
          <a:sy n="50" d="100"/>
        </p:scale>
        <p:origin x="29" y="-5069"/>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37EA41F-E053-B34E-97A7-F7902D28EE03}" type="datetimeFigureOut">
              <a:rPr lang="en-US" smtClean="0"/>
              <a:t>5/1/2023</a:t>
            </a:fld>
            <a:endParaRPr lang="en-US"/>
          </a:p>
        </p:txBody>
      </p:sp>
      <p:sp>
        <p:nvSpPr>
          <p:cNvPr id="4" name="Slide Image Placeholder 3"/>
          <p:cNvSpPr>
            <a:spLocks noGrp="1" noRot="1" noChangeAspect="1"/>
          </p:cNvSpPr>
          <p:nvPr>
            <p:ph type="sldImg" idx="2"/>
          </p:nvPr>
        </p:nvSpPr>
        <p:spPr>
          <a:xfrm>
            <a:off x="2333625" y="1163638"/>
            <a:ext cx="2355850"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A6E6FFF9-1146-B147-9065-5C6D67047B65}" type="slidenum">
              <a:rPr lang="en-US" smtClean="0"/>
              <a:t>‹#›</a:t>
            </a:fld>
            <a:endParaRPr lang="en-US"/>
          </a:p>
        </p:txBody>
      </p:sp>
    </p:spTree>
    <p:extLst>
      <p:ext uri="{BB962C8B-B14F-4D97-AF65-F5344CB8AC3E}">
        <p14:creationId xmlns:p14="http://schemas.microsoft.com/office/powerpoint/2010/main" val="410639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6FFF9-1146-B147-9065-5C6D67047B65}" type="slidenum">
              <a:rPr lang="en-US" smtClean="0"/>
              <a:t>1</a:t>
            </a:fld>
            <a:endParaRPr lang="en-US"/>
          </a:p>
        </p:txBody>
      </p:sp>
    </p:spTree>
    <p:extLst>
      <p:ext uri="{BB962C8B-B14F-4D97-AF65-F5344CB8AC3E}">
        <p14:creationId xmlns:p14="http://schemas.microsoft.com/office/powerpoint/2010/main" val="140387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CB972E-C4FA-D34A-A6EB-90345745B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86"/>
            <a:ext cx="740664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920" y="1757686"/>
            <a:ext cx="2167128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CB972E-C4FA-D34A-A6EB-90345745B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9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CB972E-C4FA-D34A-A6EB-90345745B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CB972E-C4FA-D34A-A6EB-90345745BC76}"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B972E-C4FA-D34A-A6EB-90345745BC76}"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B972E-C4FA-D34A-A6EB-90345745BC76}" type="datetimeFigureOut">
              <a:rPr lang="en-US" smtClean="0"/>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1CB972E-C4FA-D34A-A6EB-90345745BC76}" type="datetimeFigureOut">
              <a:rPr lang="en-US" smtClean="0"/>
              <a:t>5/1/2023</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A0CCA7E-0328-6E45-9C99-A523920FBB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1.bin"/><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3.png"/><Relationship Id="rId20" Type="http://schemas.openxmlformats.org/officeDocument/2006/relationships/image" Target="../media/image2.em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tiff"/><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oleObject" Target="../embeddings/oleObject2.bin"/><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F162B-A4E3-08F7-2FA3-A162E904C5A9}"/>
              </a:ext>
            </a:extLst>
          </p:cNvPr>
          <p:cNvSpPr txBox="1"/>
          <p:nvPr/>
        </p:nvSpPr>
        <p:spPr>
          <a:xfrm>
            <a:off x="3749040" y="293973"/>
            <a:ext cx="25420320" cy="4878259"/>
          </a:xfrm>
          <a:prstGeom prst="rect">
            <a:avLst/>
          </a:prstGeom>
          <a:noFill/>
        </p:spPr>
        <p:txBody>
          <a:bodyPr wrap="square">
            <a:spAutoFit/>
          </a:bodyPr>
          <a:lstStyle/>
          <a:p>
            <a:pPr algn="ctr">
              <a:spcAft>
                <a:spcPts val="1800"/>
              </a:spcAft>
            </a:pPr>
            <a:r>
              <a:rPr lang="en-US" sz="8000" b="1" dirty="0">
                <a:solidFill>
                  <a:srgbClr val="C00000"/>
                </a:solidFill>
                <a:latin typeface="Arial" panose="020B0604020202020204" pitchFamily="34" charset="0"/>
                <a:cs typeface="Arial" panose="020B0604020202020204" pitchFamily="34" charset="0"/>
              </a:rPr>
              <a:t>Evaluation of a High-Power Target Design for Positron Production at CEBAF</a:t>
            </a:r>
          </a:p>
          <a:p>
            <a:pPr algn="ctr">
              <a:spcAft>
                <a:spcPts val="1800"/>
              </a:spcAft>
            </a:pPr>
            <a:r>
              <a:rPr lang="en-US" sz="4000" dirty="0">
                <a:latin typeface="Arial" panose="020B0604020202020204" pitchFamily="34" charset="0"/>
                <a:cs typeface="Arial" panose="020B0604020202020204" pitchFamily="34" charset="0"/>
              </a:rPr>
              <a:t>A. Ushakov</a:t>
            </a:r>
            <a:r>
              <a:rPr lang="en-US" sz="4000" baseline="30000" dirty="0">
                <a:latin typeface="Arial" panose="020B0604020202020204" pitchFamily="34" charset="0"/>
                <a:cs typeface="Arial" panose="020B0604020202020204" pitchFamily="34" charset="0"/>
              </a:rPr>
              <a:t>1,2</a:t>
            </a:r>
            <a:r>
              <a:rPr lang="en-US" sz="4000" dirty="0">
                <a:latin typeface="Arial" panose="020B0604020202020204" pitchFamily="34" charset="0"/>
                <a:cs typeface="Arial" panose="020B0604020202020204" pitchFamily="34" charset="0"/>
              </a:rPr>
              <a:t>, S. Covrig</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J</a:t>
            </a:r>
            <a:r>
              <a:rPr lang="en-US" sz="4000" b="0" i="0" dirty="0">
                <a:effectLst/>
                <a:latin typeface="Arial" panose="020B0604020202020204" pitchFamily="34" charset="0"/>
                <a:cs typeface="Arial" panose="020B0604020202020204" pitchFamily="34" charset="0"/>
              </a:rPr>
              <a:t>. Grames</a:t>
            </a:r>
            <a:r>
              <a:rPr lang="en-US" sz="4000" baseline="30000" dirty="0">
                <a:latin typeface="Arial" panose="020B0604020202020204" pitchFamily="34" charset="0"/>
                <a:cs typeface="Arial" panose="020B0604020202020204" pitchFamily="34" charset="0"/>
              </a:rPr>
              <a:t>2</a:t>
            </a:r>
            <a:r>
              <a:rPr lang="en-US" sz="4000" b="0" i="0" dirty="0">
                <a:effectLst/>
                <a:latin typeface="Arial" panose="020B0604020202020204" pitchFamily="34" charset="0"/>
                <a:cs typeface="Arial" panose="020B0604020202020204" pitchFamily="34" charset="0"/>
              </a:rPr>
              <a:t>, S. Habet</a:t>
            </a:r>
            <a:r>
              <a:rPr lang="en-US" sz="4000" b="0" i="0" baseline="30000" dirty="0">
                <a:effectLst/>
                <a:latin typeface="Arial" panose="020B0604020202020204" pitchFamily="34" charset="0"/>
                <a:cs typeface="Arial" panose="020B0604020202020204" pitchFamily="34" charset="0"/>
              </a:rPr>
              <a:t>1,2</a:t>
            </a:r>
            <a:r>
              <a:rPr lang="en-US" sz="4000" b="0" i="0" dirty="0">
                <a:effectLst/>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Le Galliard</a:t>
            </a:r>
            <a:r>
              <a:rPr lang="en-US" sz="4000" baseline="30000" dirty="0">
                <a:latin typeface="Arial" panose="020B0604020202020204" pitchFamily="34" charset="0"/>
                <a:cs typeface="Arial" panose="020B0604020202020204" pitchFamily="34" charset="0"/>
              </a:rPr>
              <a:t>1</a:t>
            </a:r>
            <a:r>
              <a:rPr lang="en-US" sz="4000" dirty="0">
                <a:latin typeface="Arial" panose="020B0604020202020204" pitchFamily="34" charset="0"/>
                <a:cs typeface="Arial" panose="020B0604020202020204" pitchFamily="34" charset="0"/>
              </a:rPr>
              <a:t>, E</a:t>
            </a:r>
            <a:r>
              <a:rPr lang="en-US" sz="4000" b="0" i="0" dirty="0">
                <a:effectLst/>
                <a:latin typeface="Arial" panose="020B0604020202020204" pitchFamily="34" charset="0"/>
                <a:cs typeface="Arial" panose="020B0604020202020204" pitchFamily="34" charset="0"/>
              </a:rPr>
              <a:t>. Voutier</a:t>
            </a:r>
            <a:r>
              <a:rPr lang="en-US" sz="4000" b="0" i="0" baseline="30000" dirty="0">
                <a:effectLst/>
                <a:latin typeface="Arial" panose="020B0604020202020204" pitchFamily="34" charset="0"/>
                <a:cs typeface="Arial" panose="020B0604020202020204" pitchFamily="34" charset="0"/>
              </a:rPr>
              <a:t>1</a:t>
            </a:r>
            <a:endParaRPr lang="en-US" sz="4000" b="0" i="1" baseline="30000" dirty="0">
              <a:effectLst/>
              <a:latin typeface="Arial" panose="020B0604020202020204" pitchFamily="34" charset="0"/>
              <a:cs typeface="Arial" panose="020B0604020202020204" pitchFamily="34" charset="0"/>
            </a:endParaRPr>
          </a:p>
          <a:p>
            <a:pPr algn="ctr">
              <a:spcAft>
                <a:spcPts val="600"/>
              </a:spcAft>
            </a:pPr>
            <a:r>
              <a:rPr lang="en-US" sz="3200" b="0" baseline="30000" dirty="0">
                <a:effectLst/>
                <a:latin typeface="Arial" panose="020B0604020202020204" pitchFamily="34" charset="0"/>
                <a:cs typeface="Arial" panose="020B0604020202020204" pitchFamily="34" charset="0"/>
              </a:rPr>
              <a:t>1</a:t>
            </a:r>
            <a:r>
              <a:rPr lang="en-US" sz="3200" b="0" i="1" dirty="0">
                <a:effectLst/>
                <a:latin typeface="Arial" panose="020B0604020202020204" pitchFamily="34" charset="0"/>
                <a:cs typeface="Arial" panose="020B0604020202020204" pitchFamily="34" charset="0"/>
              </a:rPr>
              <a:t>Université Paris-</a:t>
            </a:r>
            <a:r>
              <a:rPr lang="en-US" sz="3200" b="0" i="1" dirty="0" err="1">
                <a:effectLst/>
                <a:latin typeface="Arial" panose="020B0604020202020204" pitchFamily="34" charset="0"/>
                <a:cs typeface="Arial" panose="020B0604020202020204" pitchFamily="34" charset="0"/>
              </a:rPr>
              <a:t>Saclay</a:t>
            </a:r>
            <a:r>
              <a:rPr lang="en-US" sz="3200" b="0" i="1" dirty="0">
                <a:effectLst/>
                <a:latin typeface="Arial" panose="020B0604020202020204" pitchFamily="34" charset="0"/>
                <a:cs typeface="Arial" panose="020B0604020202020204" pitchFamily="34" charset="0"/>
              </a:rPr>
              <a:t>, CNRS/IN2P3/</a:t>
            </a:r>
            <a:r>
              <a:rPr lang="en-US" sz="3200" b="0" i="1" dirty="0" err="1">
                <a:effectLst/>
                <a:latin typeface="Arial" panose="020B0604020202020204" pitchFamily="34" charset="0"/>
                <a:cs typeface="Arial" panose="020B0604020202020204" pitchFamily="34" charset="0"/>
              </a:rPr>
              <a:t>IJCLab</a:t>
            </a:r>
            <a:r>
              <a:rPr lang="en-US" sz="3200" b="0" i="1" dirty="0">
                <a:effectLst/>
                <a:latin typeface="Arial" panose="020B0604020202020204" pitchFamily="34" charset="0"/>
                <a:cs typeface="Arial" panose="020B0604020202020204" pitchFamily="34" charset="0"/>
              </a:rPr>
              <a:t>, 91405 Orsay, </a:t>
            </a:r>
            <a:r>
              <a:rPr lang="en-US" sz="3200" i="1" dirty="0">
                <a:latin typeface="Arial" panose="020B0604020202020204" pitchFamily="34" charset="0"/>
                <a:cs typeface="Arial" panose="020B0604020202020204" pitchFamily="34" charset="0"/>
              </a:rPr>
              <a:t>France</a:t>
            </a:r>
          </a:p>
          <a:p>
            <a:pPr algn="ctr"/>
            <a:r>
              <a:rPr lang="en-US" sz="3200" i="1" dirty="0">
                <a:latin typeface="Arial" panose="020B0604020202020204" pitchFamily="34" charset="0"/>
                <a:cs typeface="Arial" panose="020B0604020202020204" pitchFamily="34" charset="0"/>
              </a:rPr>
              <a:t> </a:t>
            </a:r>
            <a:r>
              <a:rPr lang="en-US" sz="3200" baseline="30000" dirty="0">
                <a:latin typeface="Arial" panose="020B0604020202020204" pitchFamily="34" charset="0"/>
                <a:cs typeface="Arial" panose="020B0604020202020204" pitchFamily="34" charset="0"/>
              </a:rPr>
              <a:t>2</a:t>
            </a:r>
            <a:r>
              <a:rPr lang="en-US" sz="3200" i="1" dirty="0">
                <a:latin typeface="Arial" panose="020B0604020202020204" pitchFamily="34" charset="0"/>
                <a:cs typeface="Arial" panose="020B0604020202020204" pitchFamily="34" charset="0"/>
              </a:rPr>
              <a:t>Thomas Jefferson National Accelerator Facility, Newport News, VA 23606, USA</a:t>
            </a:r>
          </a:p>
        </p:txBody>
      </p:sp>
      <p:sp>
        <p:nvSpPr>
          <p:cNvPr id="4" name="Rounded Rectangle 3">
            <a:extLst>
              <a:ext uri="{FF2B5EF4-FFF2-40B4-BE49-F238E27FC236}">
                <a16:creationId xmlns:a16="http://schemas.microsoft.com/office/drawing/2014/main" id="{643108E2-8D2D-A7DF-2D28-892011AEEB8D}"/>
              </a:ext>
            </a:extLst>
          </p:cNvPr>
          <p:cNvSpPr/>
          <p:nvPr/>
        </p:nvSpPr>
        <p:spPr>
          <a:xfrm>
            <a:off x="5076815" y="5309427"/>
            <a:ext cx="22847554" cy="3670452"/>
          </a:xfrm>
          <a:prstGeom prst="roundRect">
            <a:avLst>
              <a:gd name="adj" fmla="val 10607"/>
            </a:avLst>
          </a:prstGeom>
          <a:noFill/>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just"/>
            <a:r>
              <a:rPr lang="en-US" sz="3200" b="1" i="0" dirty="0">
                <a:solidFill>
                  <a:schemeClr val="tx1"/>
                </a:solidFill>
                <a:effectLst/>
                <a:latin typeface="Arial" panose="020B0604020202020204" pitchFamily="34" charset="0"/>
                <a:cs typeface="Arial" panose="020B0604020202020204" pitchFamily="34" charset="0"/>
              </a:rPr>
              <a:t>Abstract</a:t>
            </a:r>
            <a:r>
              <a:rPr lang="en-US" sz="3200" b="0" i="0" dirty="0">
                <a:solidFill>
                  <a:schemeClr val="tx1"/>
                </a:solidFill>
                <a:effectLst/>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A source for polarized positron beams at the Continuous Electron Beam Accelerator Facility (CEBAF) at Jefferson Lab is being designed. The Polarized Electrons for Polarized Positrons (PEPPo) concept is used to produce polarized </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a:solidFill>
                  <a:schemeClr val="tx1"/>
                </a:solidFill>
                <a:latin typeface="Arial" panose="020B0604020202020204" pitchFamily="34" charset="0"/>
                <a:cs typeface="Arial" panose="020B0604020202020204" pitchFamily="34" charset="0"/>
              </a:rPr>
              <a:t>−</a:t>
            </a:r>
            <a:r>
              <a:rPr lang="en-US" sz="3200" dirty="0">
                <a:solidFill>
                  <a:schemeClr val="tx1"/>
                </a:solidFill>
                <a:latin typeface="Arial" panose="020B0604020202020204" pitchFamily="34" charset="0"/>
                <a:cs typeface="Arial" panose="020B0604020202020204" pitchFamily="34" charset="0"/>
              </a:rPr>
              <a:t>-pairs from the bremsstrahlung radiation of a longitudinally polarized electron beam interacting within a high-Z conversion target. The scheme under consideration includes a 4 mm thick tungsten target that absorbs 17 kW deposited by a 1 mA continuous-wave electron beam with an energy of 120 MeV. The concept of a rotating tungsten rim mounted on a water-cooled copper disk was explored. The results of ANSYS thermal and mechanical analyses are discussed together with FLUKA evaluations of the radiation damages.</a:t>
            </a:r>
          </a:p>
        </p:txBody>
      </p:sp>
      <p:sp>
        <p:nvSpPr>
          <p:cNvPr id="9" name="TextBox 8">
            <a:extLst>
              <a:ext uri="{FF2B5EF4-FFF2-40B4-BE49-F238E27FC236}">
                <a16:creationId xmlns:a16="http://schemas.microsoft.com/office/drawing/2014/main" id="{A2C82E28-B4B0-B640-FE6F-01571AA67463}"/>
              </a:ext>
            </a:extLst>
          </p:cNvPr>
          <p:cNvSpPr txBox="1"/>
          <p:nvPr/>
        </p:nvSpPr>
        <p:spPr>
          <a:xfrm>
            <a:off x="890954" y="40300181"/>
            <a:ext cx="31153901"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DE-AC05-06OR23177.</a:t>
            </a:r>
          </a:p>
        </p:txBody>
      </p:sp>
      <p:pic>
        <p:nvPicPr>
          <p:cNvPr id="6" name="Image 18">
            <a:extLst>
              <a:ext uri="{FF2B5EF4-FFF2-40B4-BE49-F238E27FC236}">
                <a16:creationId xmlns:a16="http://schemas.microsoft.com/office/drawing/2014/main" id="{9B330DF8-DB6B-5E87-6461-574B0DF686FD}"/>
              </a:ext>
            </a:extLst>
          </p:cNvPr>
          <p:cNvPicPr>
            <a:picLocks noChangeAspect="1"/>
          </p:cNvPicPr>
          <p:nvPr/>
        </p:nvPicPr>
        <p:blipFill>
          <a:blip r:embed="rId5"/>
          <a:stretch>
            <a:fillRect/>
          </a:stretch>
        </p:blipFill>
        <p:spPr>
          <a:xfrm>
            <a:off x="10924154" y="41998770"/>
            <a:ext cx="2731310" cy="1343841"/>
          </a:xfrm>
          <a:prstGeom prst="rect">
            <a:avLst/>
          </a:prstGeom>
        </p:spPr>
      </p:pic>
      <p:pic>
        <p:nvPicPr>
          <p:cNvPr id="92" name="Picture 91">
            <a:extLst>
              <a:ext uri="{FF2B5EF4-FFF2-40B4-BE49-F238E27FC236}">
                <a16:creationId xmlns:a16="http://schemas.microsoft.com/office/drawing/2014/main" id="{9E4FC24F-14F8-4414-8B70-4EDB0393D158}"/>
              </a:ext>
            </a:extLst>
          </p:cNvPr>
          <p:cNvPicPr>
            <a:picLocks noChangeAspect="1"/>
          </p:cNvPicPr>
          <p:nvPr/>
        </p:nvPicPr>
        <p:blipFill>
          <a:blip r:embed="rId6"/>
          <a:stretch>
            <a:fillRect/>
          </a:stretch>
        </p:blipFill>
        <p:spPr>
          <a:xfrm>
            <a:off x="17342697" y="42000718"/>
            <a:ext cx="1918676" cy="1341893"/>
          </a:xfrm>
          <a:prstGeom prst="rect">
            <a:avLst/>
          </a:prstGeom>
        </p:spPr>
      </p:pic>
      <p:sp>
        <p:nvSpPr>
          <p:cNvPr id="99" name="Rounded Rectangle 3">
            <a:extLst>
              <a:ext uri="{FF2B5EF4-FFF2-40B4-BE49-F238E27FC236}">
                <a16:creationId xmlns:a16="http://schemas.microsoft.com/office/drawing/2014/main" id="{9B897AEE-A218-425A-ABA3-E09AE29F408D}"/>
              </a:ext>
            </a:extLst>
          </p:cNvPr>
          <p:cNvSpPr/>
          <p:nvPr/>
        </p:nvSpPr>
        <p:spPr>
          <a:xfrm>
            <a:off x="12411456" y="31840832"/>
            <a:ext cx="19129010" cy="8283416"/>
          </a:xfrm>
          <a:prstGeom prst="roundRect">
            <a:avLst>
              <a:gd name="adj" fmla="val 4938"/>
            </a:avLst>
          </a:prstGeom>
          <a:noFill/>
          <a:effectLst>
            <a:outerShdw blurRad="40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ctr"/>
          <a:lstStyle/>
          <a:p>
            <a:pPr algn="just">
              <a:spcAft>
                <a:spcPts val="1200"/>
              </a:spcAft>
            </a:pPr>
            <a:r>
              <a:rPr lang="en-US" sz="4400" b="1" dirty="0">
                <a:solidFill>
                  <a:schemeClr val="tx1"/>
                </a:solidFill>
                <a:latin typeface="Arial" panose="020B0604020202020204" pitchFamily="34" charset="0"/>
                <a:cs typeface="Arial" panose="020B0604020202020204" pitchFamily="34" charset="0"/>
              </a:rPr>
              <a:t>Summary and Outlook</a:t>
            </a:r>
          </a:p>
          <a:p>
            <a:pPr algn="just">
              <a:spcAft>
                <a:spcPts val="1200"/>
              </a:spcAft>
            </a:pPr>
            <a:r>
              <a:rPr lang="en-US" sz="3200" dirty="0">
                <a:solidFill>
                  <a:schemeClr val="tx1"/>
                </a:solidFill>
                <a:latin typeface="Arial" panose="020B0604020202020204" pitchFamily="34" charset="0"/>
                <a:cs typeface="Arial" panose="020B0604020202020204" pitchFamily="34" charset="0"/>
              </a:rPr>
              <a:t>A high-power target for positron production at the future </a:t>
            </a:r>
            <a:r>
              <a:rPr lang="en-US" sz="3200" dirty="0" err="1">
                <a:solidFill>
                  <a:schemeClr val="tx1"/>
                </a:solidFill>
                <a:latin typeface="Arial" panose="020B0604020202020204" pitchFamily="34" charset="0"/>
                <a:cs typeface="Arial" panose="020B0604020202020204" pitchFamily="34" charset="0"/>
              </a:rPr>
              <a:t>Ce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BAF</a:t>
            </a:r>
            <a:r>
              <a:rPr lang="en-US" sz="3200" dirty="0">
                <a:solidFill>
                  <a:schemeClr val="tx1"/>
                </a:solidFill>
                <a:latin typeface="Arial" panose="020B0604020202020204" pitchFamily="34" charset="0"/>
                <a:cs typeface="Arial" panose="020B0604020202020204" pitchFamily="34" charset="0"/>
              </a:rPr>
              <a:t> positron injector [1] was evaluated. Time-dependent CFD simulations (ANSYS Fluent) were implemented. The temperature, mechanical stress and radiation damage were calculated for the tungsten target with a thickness of 4 mm and 17 kW power deposited by 1 mA CW electron beam with an energy of 120 MeV. The peak temperature of the target rotated with a velocity of 2.3 m/s is 680°C and the maximal equivalent von Mises stress is 880 MPa. The estimated annual radiation damage is 0.21 </a:t>
            </a:r>
            <a:r>
              <a:rPr lang="en-US" sz="3200" dirty="0" err="1">
                <a:solidFill>
                  <a:schemeClr val="tx1"/>
                </a:solidFill>
                <a:latin typeface="Arial" panose="020B0604020202020204" pitchFamily="34" charset="0"/>
                <a:cs typeface="Arial" panose="020B0604020202020204" pitchFamily="34" charset="0"/>
              </a:rPr>
              <a:t>dpa</a:t>
            </a:r>
            <a:r>
              <a:rPr lang="en-US" sz="3200" dirty="0">
                <a:solidFill>
                  <a:schemeClr val="tx1"/>
                </a:solidFill>
                <a:latin typeface="Arial" panose="020B0604020202020204" pitchFamily="34" charset="0"/>
                <a:cs typeface="Arial" panose="020B0604020202020204" pitchFamily="34" charset="0"/>
              </a:rPr>
              <a:t>. To check if the target can be used safely over an extended period under such conditions and find experimentally the endurance stress limits and the impact of radiation damage on the material properties, tests of the target materials (tungsten and tantalum) using 50 µA at 3.5 MeV electron beam at Mainz Microtron (MAMI) have been started. Material fatigue tests using a high-power laser are also planned, which will be similar to performed tungsten foil tests for the APEX target at Jefferson Lab [2].</a:t>
            </a:r>
          </a:p>
          <a:p>
            <a:pPr algn="just"/>
            <a:r>
              <a:rPr lang="en-US" sz="2800" dirty="0">
                <a:solidFill>
                  <a:schemeClr val="tx1"/>
                </a:solidFill>
                <a:latin typeface="Arial" panose="020B0604020202020204" pitchFamily="34" charset="0"/>
                <a:cs typeface="Arial" panose="020B0604020202020204" pitchFamily="34" charset="0"/>
              </a:rPr>
              <a:t>[1] J. Grames et al., “Positron beams at </a:t>
            </a:r>
            <a:r>
              <a:rPr lang="en-US" sz="2800" dirty="0" err="1">
                <a:solidFill>
                  <a:schemeClr val="tx1"/>
                </a:solidFill>
                <a:latin typeface="Arial" panose="020B0604020202020204" pitchFamily="34" charset="0"/>
                <a:cs typeface="Arial" panose="020B0604020202020204" pitchFamily="34" charset="0"/>
              </a:rPr>
              <a:t>Ce</a:t>
            </a:r>
            <a:r>
              <a:rPr lang="en-US" sz="2800" baseline="30000" dirty="0" err="1">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BAF</a:t>
            </a:r>
            <a:r>
              <a:rPr lang="en-US" sz="2800" dirty="0">
                <a:solidFill>
                  <a:schemeClr val="tx1"/>
                </a:solidFill>
                <a:latin typeface="Arial" panose="020B0604020202020204" pitchFamily="34" charset="0"/>
                <a:cs typeface="Arial" panose="020B0604020202020204" pitchFamily="34" charset="0"/>
              </a:rPr>
              <a:t>,” presented at the 14</a:t>
            </a:r>
            <a:r>
              <a:rPr lang="en-US" sz="2800" baseline="30000" dirty="0">
                <a:solidFill>
                  <a:schemeClr val="tx1"/>
                </a:solidFill>
                <a:latin typeface="Arial" panose="020B0604020202020204" pitchFamily="34" charset="0"/>
                <a:cs typeface="Arial" panose="020B0604020202020204" pitchFamily="34" charset="0"/>
              </a:rPr>
              <a:t>th</a:t>
            </a:r>
            <a:r>
              <a:rPr lang="en-US" sz="2800" dirty="0">
                <a:solidFill>
                  <a:schemeClr val="tx1"/>
                </a:solidFill>
                <a:latin typeface="Arial" panose="020B0604020202020204" pitchFamily="34" charset="0"/>
                <a:cs typeface="Arial" panose="020B0604020202020204" pitchFamily="34" charset="0"/>
              </a:rPr>
              <a:t> International Particle Accelerator Conf. (IPAC’23), Venice, Italy, May 2023, paper MOPL152.</a:t>
            </a:r>
          </a:p>
          <a:p>
            <a:r>
              <a:rPr lang="en-US" sz="2800" dirty="0">
                <a:solidFill>
                  <a:schemeClr val="tx1"/>
                </a:solidFill>
                <a:latin typeface="Arial" panose="020B0604020202020204" pitchFamily="34" charset="0"/>
                <a:cs typeface="Arial" panose="020B0604020202020204" pitchFamily="34" charset="0"/>
              </a:rPr>
              <a:t>[2] S. Gopinath and S. Covrig, “Hall A – APEX target thermal assessment,” JLab Tech. Rep. PMAG0000-0001-A0001, 2020.</a:t>
            </a:r>
          </a:p>
        </p:txBody>
      </p:sp>
      <p:grpSp>
        <p:nvGrpSpPr>
          <p:cNvPr id="87" name="Group 86">
            <a:extLst>
              <a:ext uri="{FF2B5EF4-FFF2-40B4-BE49-F238E27FC236}">
                <a16:creationId xmlns:a16="http://schemas.microsoft.com/office/drawing/2014/main" id="{215E8A7E-5ADE-4341-9B85-73C89E524752}"/>
              </a:ext>
            </a:extLst>
          </p:cNvPr>
          <p:cNvGrpSpPr/>
          <p:nvPr/>
        </p:nvGrpSpPr>
        <p:grpSpPr>
          <a:xfrm>
            <a:off x="18301016" y="9778228"/>
            <a:ext cx="4987600" cy="7592604"/>
            <a:chOff x="18301016" y="9778228"/>
            <a:chExt cx="4987600" cy="7592604"/>
          </a:xfrm>
        </p:grpSpPr>
        <p:grpSp>
          <p:nvGrpSpPr>
            <p:cNvPr id="85" name="Group 84">
              <a:extLst>
                <a:ext uri="{FF2B5EF4-FFF2-40B4-BE49-F238E27FC236}">
                  <a16:creationId xmlns:a16="http://schemas.microsoft.com/office/drawing/2014/main" id="{99A3B044-1959-4EEB-9AAD-5125C2A76F7E}"/>
                </a:ext>
              </a:extLst>
            </p:cNvPr>
            <p:cNvGrpSpPr/>
            <p:nvPr/>
          </p:nvGrpSpPr>
          <p:grpSpPr>
            <a:xfrm>
              <a:off x="18301016" y="9778228"/>
              <a:ext cx="4875045" cy="5162792"/>
              <a:chOff x="18301016" y="9778228"/>
              <a:chExt cx="4875045" cy="5162792"/>
            </a:xfrm>
          </p:grpSpPr>
          <p:sp>
            <p:nvSpPr>
              <p:cNvPr id="106" name="TextBox 105">
                <a:extLst>
                  <a:ext uri="{FF2B5EF4-FFF2-40B4-BE49-F238E27FC236}">
                    <a16:creationId xmlns:a16="http://schemas.microsoft.com/office/drawing/2014/main" id="{32ECBB8D-61DE-4F6C-9CCF-773BA4748E58}"/>
                  </a:ext>
                </a:extLst>
              </p:cNvPr>
              <p:cNvSpPr txBox="1"/>
              <p:nvPr/>
            </p:nvSpPr>
            <p:spPr>
              <a:xfrm>
                <a:off x="18674685" y="9778228"/>
                <a:ext cx="4189914"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Yield vs Target Thickness</a:t>
                </a:r>
              </a:p>
            </p:txBody>
          </p:sp>
          <p:grpSp>
            <p:nvGrpSpPr>
              <p:cNvPr id="100" name="Group 99">
                <a:extLst>
                  <a:ext uri="{FF2B5EF4-FFF2-40B4-BE49-F238E27FC236}">
                    <a16:creationId xmlns:a16="http://schemas.microsoft.com/office/drawing/2014/main" id="{FCA8473B-AA64-4646-B922-AB6FDF605574}"/>
                  </a:ext>
                </a:extLst>
              </p:cNvPr>
              <p:cNvGrpSpPr/>
              <p:nvPr/>
            </p:nvGrpSpPr>
            <p:grpSpPr>
              <a:xfrm>
                <a:off x="18301016" y="10350591"/>
                <a:ext cx="4875045" cy="4590429"/>
                <a:chOff x="665431" y="1667773"/>
                <a:chExt cx="4095006" cy="3855930"/>
              </a:xfrm>
            </p:grpSpPr>
            <p:pic>
              <p:nvPicPr>
                <p:cNvPr id="101" name="Picture 100">
                  <a:extLst>
                    <a:ext uri="{FF2B5EF4-FFF2-40B4-BE49-F238E27FC236}">
                      <a16:creationId xmlns:a16="http://schemas.microsoft.com/office/drawing/2014/main" id="{AE547CE0-AF64-4B6A-813A-BF932A0E2A50}"/>
                    </a:ext>
                  </a:extLst>
                </p:cNvPr>
                <p:cNvPicPr>
                  <a:picLocks noChangeAspect="1"/>
                </p:cNvPicPr>
                <p:nvPr/>
              </p:nvPicPr>
              <p:blipFill rotWithShape="1">
                <a:blip r:embed="rId7"/>
                <a:srcRect r="49886" b="49867"/>
                <a:stretch/>
              </p:blipFill>
              <p:spPr>
                <a:xfrm>
                  <a:off x="665431" y="1667773"/>
                  <a:ext cx="4095006" cy="3855930"/>
                </a:xfrm>
                <a:prstGeom prst="rect">
                  <a:avLst/>
                </a:prstGeom>
              </p:spPr>
            </p:pic>
            <p:sp>
              <p:nvSpPr>
                <p:cNvPr id="102" name="Rectangle 101">
                  <a:extLst>
                    <a:ext uri="{FF2B5EF4-FFF2-40B4-BE49-F238E27FC236}">
                      <a16:creationId xmlns:a16="http://schemas.microsoft.com/office/drawing/2014/main" id="{50548021-4EE6-4CBD-B8AA-A64A0ED8BCA6}"/>
                    </a:ext>
                  </a:extLst>
                </p:cNvPr>
                <p:cNvSpPr/>
                <p:nvPr/>
              </p:nvSpPr>
              <p:spPr>
                <a:xfrm>
                  <a:off x="1620106" y="3430193"/>
                  <a:ext cx="1506634" cy="292388"/>
                </a:xfrm>
                <a:prstGeom prst="rect">
                  <a:avLst/>
                </a:prstGeom>
              </p:spPr>
              <p:txBody>
                <a:bodyPr wrap="square">
                  <a:spAutoFit/>
                </a:bodyPr>
                <a:lstStyle/>
                <a:p>
                  <a:r>
                    <a:rPr lang="en-US" sz="1250" b="1" dirty="0" err="1">
                      <a:latin typeface="Arial" panose="020B0604020202020204" pitchFamily="34" charset="0"/>
                      <a:cs typeface="Arial" panose="020B0604020202020204" pitchFamily="34" charset="0"/>
                    </a:rPr>
                    <a:t>Δp</a:t>
                  </a:r>
                  <a:r>
                    <a:rPr lang="en-US" sz="1250" b="1" baseline="-25000" dirty="0" err="1">
                      <a:latin typeface="Arial" panose="020B0604020202020204" pitchFamily="34" charset="0"/>
                      <a:cs typeface="Arial" panose="020B0604020202020204" pitchFamily="34" charset="0"/>
                    </a:rPr>
                    <a:t>e</a:t>
                  </a:r>
                  <a:r>
                    <a:rPr lang="en-US" sz="1250" b="1" baseline="-25000" dirty="0">
                      <a:latin typeface="Arial" panose="020B0604020202020204" pitchFamily="34" charset="0"/>
                      <a:cs typeface="Arial" panose="020B0604020202020204" pitchFamily="34" charset="0"/>
                    </a:rPr>
                    <a:t>+</a:t>
                  </a:r>
                  <a:r>
                    <a:rPr lang="en-US" sz="1250" b="1" dirty="0">
                      <a:latin typeface="Arial" panose="020B0604020202020204" pitchFamily="34" charset="0"/>
                      <a:cs typeface="Arial" panose="020B0604020202020204" pitchFamily="34" charset="0"/>
                    </a:rPr>
                    <a:t>/p</a:t>
                  </a:r>
                  <a:r>
                    <a:rPr lang="en-US" sz="1250" b="1" baseline="-25000" dirty="0">
                      <a:latin typeface="Arial" panose="020B0604020202020204" pitchFamily="34" charset="0"/>
                      <a:cs typeface="Arial" panose="020B0604020202020204" pitchFamily="34" charset="0"/>
                    </a:rPr>
                    <a:t>e+</a:t>
                  </a:r>
                  <a:r>
                    <a:rPr lang="en-US" sz="1250" b="1" dirty="0">
                      <a:latin typeface="Arial" panose="020B0604020202020204" pitchFamily="34" charset="0"/>
                      <a:cs typeface="Arial" panose="020B0604020202020204" pitchFamily="34" charset="0"/>
                    </a:rPr>
                    <a:t> = ±0.05 </a:t>
                  </a:r>
                </a:p>
              </p:txBody>
            </p:sp>
            <p:sp>
              <p:nvSpPr>
                <p:cNvPr id="103" name="Rectangle 102">
                  <a:extLst>
                    <a:ext uri="{FF2B5EF4-FFF2-40B4-BE49-F238E27FC236}">
                      <a16:creationId xmlns:a16="http://schemas.microsoft.com/office/drawing/2014/main" id="{76479F9E-D67D-4FF7-83BD-CFD64829C2D5}"/>
                    </a:ext>
                  </a:extLst>
                </p:cNvPr>
                <p:cNvSpPr/>
                <p:nvPr/>
              </p:nvSpPr>
              <p:spPr>
                <a:xfrm>
                  <a:off x="3650397" y="4307624"/>
                  <a:ext cx="980917" cy="292388"/>
                </a:xfrm>
                <a:prstGeom prst="rect">
                  <a:avLst/>
                </a:prstGeom>
              </p:spPr>
              <p:txBody>
                <a:bodyPr wrap="square">
                  <a:spAutoFit/>
                </a:bodyPr>
                <a:lstStyle/>
                <a:p>
                  <a:pPr algn="ctr"/>
                  <a:r>
                    <a:rPr lang="en-US" sz="1250" b="1" dirty="0">
                      <a:latin typeface="Arial" panose="020B0604020202020204" pitchFamily="34" charset="0"/>
                      <a:cs typeface="Arial" panose="020B0604020202020204" pitchFamily="34" charset="0"/>
                    </a:rPr>
                    <a:t>Tungsten</a:t>
                  </a:r>
                </a:p>
              </p:txBody>
            </p:sp>
            <p:cxnSp>
              <p:nvCxnSpPr>
                <p:cNvPr id="104" name="Straight Arrow Connector 103">
                  <a:extLst>
                    <a:ext uri="{FF2B5EF4-FFF2-40B4-BE49-F238E27FC236}">
                      <a16:creationId xmlns:a16="http://schemas.microsoft.com/office/drawing/2014/main" id="{0FDE5569-DD15-4FC2-9D20-1E06933966B5}"/>
                    </a:ext>
                  </a:extLst>
                </p:cNvPr>
                <p:cNvCxnSpPr>
                  <a:cxnSpLocks/>
                </p:cNvCxnSpPr>
                <p:nvPr/>
              </p:nvCxnSpPr>
              <p:spPr>
                <a:xfrm>
                  <a:off x="2037182" y="2651760"/>
                  <a:ext cx="0" cy="2292096"/>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05" name="Straight Arrow Connector 104">
                  <a:extLst>
                    <a:ext uri="{FF2B5EF4-FFF2-40B4-BE49-F238E27FC236}">
                      <a16:creationId xmlns:a16="http://schemas.microsoft.com/office/drawing/2014/main" id="{234ECB3A-4AA0-498A-A536-E5C97A775BA6}"/>
                    </a:ext>
                  </a:extLst>
                </p:cNvPr>
                <p:cNvCxnSpPr>
                  <a:cxnSpLocks/>
                </p:cNvCxnSpPr>
                <p:nvPr/>
              </p:nvCxnSpPr>
              <p:spPr>
                <a:xfrm flipH="1">
                  <a:off x="1306830" y="2651760"/>
                  <a:ext cx="730352"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grpSp>
        </p:grpSp>
        <p:grpSp>
          <p:nvGrpSpPr>
            <p:cNvPr id="68" name="Group 67">
              <a:extLst>
                <a:ext uri="{FF2B5EF4-FFF2-40B4-BE49-F238E27FC236}">
                  <a16:creationId xmlns:a16="http://schemas.microsoft.com/office/drawing/2014/main" id="{7383264D-BB61-4DF5-A1BE-2C6CC071AE38}"/>
                </a:ext>
              </a:extLst>
            </p:cNvPr>
            <p:cNvGrpSpPr/>
            <p:nvPr/>
          </p:nvGrpSpPr>
          <p:grpSpPr>
            <a:xfrm>
              <a:off x="18501321" y="15035255"/>
              <a:ext cx="4787295" cy="2335577"/>
              <a:chOff x="18612918" y="15139734"/>
              <a:chExt cx="4787295" cy="2335577"/>
            </a:xfrm>
          </p:grpSpPr>
          <p:grpSp>
            <p:nvGrpSpPr>
              <p:cNvPr id="56" name="Group 55">
                <a:extLst>
                  <a:ext uri="{FF2B5EF4-FFF2-40B4-BE49-F238E27FC236}">
                    <a16:creationId xmlns:a16="http://schemas.microsoft.com/office/drawing/2014/main" id="{4A770460-69B0-4824-9316-5661A0A3AA54}"/>
                  </a:ext>
                </a:extLst>
              </p:cNvPr>
              <p:cNvGrpSpPr/>
              <p:nvPr/>
            </p:nvGrpSpPr>
            <p:grpSpPr>
              <a:xfrm>
                <a:off x="20641057" y="16752007"/>
                <a:ext cx="2508503" cy="723304"/>
                <a:chOff x="21428563" y="16752007"/>
                <a:chExt cx="2448337" cy="723304"/>
              </a:xfrm>
            </p:grpSpPr>
            <p:sp>
              <p:nvSpPr>
                <p:cNvPr id="110" name="Rectangle 109">
                  <a:extLst>
                    <a:ext uri="{FF2B5EF4-FFF2-40B4-BE49-F238E27FC236}">
                      <a16:creationId xmlns:a16="http://schemas.microsoft.com/office/drawing/2014/main" id="{9490F96B-460F-485A-9DF2-BE598706698A}"/>
                    </a:ext>
                  </a:extLst>
                </p:cNvPr>
                <p:cNvSpPr/>
                <p:nvPr/>
              </p:nvSpPr>
              <p:spPr>
                <a:xfrm>
                  <a:off x="21428563" y="16754505"/>
                  <a:ext cx="2448337"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9C29F922-0D41-49EA-8CC5-EC13F6458CA3}"/>
                    </a:ext>
                  </a:extLst>
                </p:cNvPr>
                <p:cNvSpPr/>
                <p:nvPr/>
              </p:nvSpPr>
              <p:spPr>
                <a:xfrm>
                  <a:off x="21428564" y="16752007"/>
                  <a:ext cx="2448336"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Power Deposition in </a:t>
                  </a:r>
                </a:p>
                <a:p>
                  <a:pPr algn="ctr"/>
                  <a:r>
                    <a:rPr lang="en-US" sz="2000" dirty="0">
                      <a:latin typeface="Arial" panose="020B0604020202020204" pitchFamily="34" charset="0"/>
                      <a:cs typeface="Arial" panose="020B0604020202020204" pitchFamily="34" charset="0"/>
                    </a:rPr>
                    <a:t>Target (</a:t>
                  </a:r>
                  <a:r>
                    <a:rPr lang="en-US" sz="2000" dirty="0">
                      <a:solidFill>
                        <a:srgbClr val="FF0000"/>
                      </a:solidFill>
                      <a:latin typeface="Arial" panose="020B0604020202020204" pitchFamily="34" charset="0"/>
                      <a:cs typeface="Arial" panose="020B0604020202020204" pitchFamily="34" charset="0"/>
                    </a:rPr>
                    <a:t>17 kW</a:t>
                  </a:r>
                  <a:r>
                    <a:rPr lang="en-US" sz="2000" dirty="0">
                      <a:latin typeface="Arial" panose="020B0604020202020204" pitchFamily="34" charset="0"/>
                      <a:cs typeface="Arial" panose="020B0604020202020204" pitchFamily="34" charset="0"/>
                    </a:rPr>
                    <a:t>)</a:t>
                  </a:r>
                </a:p>
              </p:txBody>
            </p:sp>
          </p:grpSp>
          <p:sp>
            <p:nvSpPr>
              <p:cNvPr id="109" name="Rectangle 108">
                <a:extLst>
                  <a:ext uri="{FF2B5EF4-FFF2-40B4-BE49-F238E27FC236}">
                    <a16:creationId xmlns:a16="http://schemas.microsoft.com/office/drawing/2014/main" id="{E201DB5D-B119-4E75-BB0D-7434A6C19ADB}"/>
                  </a:ext>
                </a:extLst>
              </p:cNvPr>
              <p:cNvSpPr/>
              <p:nvPr/>
            </p:nvSpPr>
            <p:spPr>
              <a:xfrm>
                <a:off x="18612919" y="16754505"/>
                <a:ext cx="1767851"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4DB033D-7361-478E-B216-3A8FDE8583DE}"/>
                  </a:ext>
                </a:extLst>
              </p:cNvPr>
              <p:cNvSpPr/>
              <p:nvPr/>
            </p:nvSpPr>
            <p:spPr>
              <a:xfrm>
                <a:off x="18905648" y="16752007"/>
                <a:ext cx="1162498"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12" name="Rectangle 111">
                    <a:extLst>
                      <a:ext uri="{FF2B5EF4-FFF2-40B4-BE49-F238E27FC236}">
                        <a16:creationId xmlns:a16="http://schemas.microsoft.com/office/drawing/2014/main" id="{C490DDEA-34E5-42DD-ABC2-F366BF359B0E}"/>
                      </a:ext>
                    </a:extLst>
                  </p:cNvPr>
                  <p:cNvSpPr/>
                  <p:nvPr/>
                </p:nvSpPr>
                <p:spPr>
                  <a:xfrm>
                    <a:off x="18612918" y="15139734"/>
                    <a:ext cx="4787295" cy="1383905"/>
                  </a:xfrm>
                  <a:prstGeom prst="rect">
                    <a:avLst/>
                  </a:prstGeom>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 For </a:t>
                    </a:r>
                    <a:r>
                      <a:rPr lang="en-US" sz="2000" dirty="0">
                        <a:solidFill>
                          <a:srgbClr val="FF0000"/>
                        </a:solidFill>
                        <a:latin typeface="Arial" panose="020B0604020202020204" pitchFamily="34" charset="0"/>
                        <a:cs typeface="Arial" panose="020B0604020202020204" pitchFamily="34" charset="0"/>
                      </a:rPr>
                      <a:t>120 MeV </a:t>
                    </a: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max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𝑃</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a:p>
                    <a:pPr>
                      <a:spcBef>
                        <a:spcPts val="0"/>
                      </a:spcBef>
                      <a:spcAft>
                        <a:spcPts val="1200"/>
                      </a:spcAft>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a:spcBef>
                        <a:spcPts val="0"/>
                      </a:spcBef>
                      <a:spcAft>
                        <a:spcPts val="1200"/>
                      </a:spcAft>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b="1" i="1">
                            <a:latin typeface="Cambria Math" panose="02040503050406030204" pitchFamily="18" charset="0"/>
                            <a:ea typeface="Cambria Math" panose="02040503050406030204" pitchFamily="18" charset="0"/>
                          </a:rPr>
                          <m:t>≲</m:t>
                        </m:r>
                      </m:oMath>
                    </a14:m>
                    <a:r>
                      <a:rPr lang="en-US" sz="2000" b="1"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p:sp>
                <p:nvSpPr>
                  <p:cNvPr id="112" name="Rectangle 111">
                    <a:extLst>
                      <a:ext uri="{FF2B5EF4-FFF2-40B4-BE49-F238E27FC236}">
                        <a16:creationId xmlns:a16="http://schemas.microsoft.com/office/drawing/2014/main" id="{C490DDEA-34E5-42DD-ABC2-F366BF359B0E}"/>
                      </a:ext>
                    </a:extLst>
                  </p:cNvPr>
                  <p:cNvSpPr>
                    <a:spLocks noRot="1" noChangeAspect="1" noMove="1" noResize="1" noEditPoints="1" noAdjustHandles="1" noChangeArrowheads="1" noChangeShapeType="1" noTextEdit="1"/>
                  </p:cNvSpPr>
                  <p:nvPr/>
                </p:nvSpPr>
                <p:spPr>
                  <a:xfrm>
                    <a:off x="18612918" y="15139734"/>
                    <a:ext cx="4787295" cy="1383905"/>
                  </a:xfrm>
                  <a:prstGeom prst="rect">
                    <a:avLst/>
                  </a:prstGeom>
                  <a:blipFill>
                    <a:blip r:embed="rId8"/>
                    <a:stretch>
                      <a:fillRect l="-1401" b="-7048"/>
                    </a:stretch>
                  </a:blipFill>
                </p:spPr>
                <p:txBody>
                  <a:bodyPr/>
                  <a:lstStyle/>
                  <a:p>
                    <a:r>
                      <a:rPr lang="en-US">
                        <a:noFill/>
                      </a:rPr>
                      <a:t> </a:t>
                    </a:r>
                  </a:p>
                </p:txBody>
              </p:sp>
            </mc:Fallback>
          </mc:AlternateContent>
          <p:sp>
            <p:nvSpPr>
              <p:cNvPr id="113" name="Rectangle 112">
                <a:extLst>
                  <a:ext uri="{FF2B5EF4-FFF2-40B4-BE49-F238E27FC236}">
                    <a16:creationId xmlns:a16="http://schemas.microsoft.com/office/drawing/2014/main" id="{65898050-1988-43DD-968C-2BAD9EA440AF}"/>
                  </a:ext>
                </a:extLst>
              </p:cNvPr>
              <p:cNvSpPr/>
              <p:nvPr/>
            </p:nvSpPr>
            <p:spPr>
              <a:xfrm>
                <a:off x="18612919" y="15668753"/>
                <a:ext cx="453664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CB681DE-8908-442C-96BF-9443544CC55B}"/>
                  </a:ext>
                </a:extLst>
              </p:cNvPr>
              <p:cNvSpPr/>
              <p:nvPr/>
            </p:nvSpPr>
            <p:spPr>
              <a:xfrm>
                <a:off x="18612920" y="16119730"/>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2FF905A-2646-4EF1-9D82-382FB576F860}"/>
                  </a:ext>
                </a:extLst>
              </p:cNvPr>
              <p:cNvCxnSpPr>
                <a:cxnSpLocks/>
              </p:cNvCxnSpPr>
              <p:nvPr/>
            </p:nvCxnSpPr>
            <p:spPr>
              <a:xfrm>
                <a:off x="19496844" y="16496594"/>
                <a:ext cx="0" cy="243801"/>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7E5B94F-3351-40EB-82B4-E4676AA17D46}"/>
                  </a:ext>
                </a:extLst>
              </p:cNvPr>
              <p:cNvCxnSpPr>
                <a:cxnSpLocks/>
                <a:endCxn id="108" idx="0"/>
              </p:cNvCxnSpPr>
              <p:nvPr/>
            </p:nvCxnSpPr>
            <p:spPr>
              <a:xfrm>
                <a:off x="21881611" y="16046249"/>
                <a:ext cx="13698" cy="705758"/>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5DABBF9-6427-4C6E-AA9C-3D98E29694D9}"/>
                  </a:ext>
                </a:extLst>
              </p:cNvPr>
              <p:cNvCxnSpPr>
                <a:cxnSpLocks/>
                <a:stCxn id="109" idx="3"/>
                <a:endCxn id="110" idx="1"/>
              </p:cNvCxnSpPr>
              <p:nvPr/>
            </p:nvCxnSpPr>
            <p:spPr>
              <a:xfrm>
                <a:off x="20380770" y="17114908"/>
                <a:ext cx="260287" cy="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8" name="Group 117">
            <a:extLst>
              <a:ext uri="{FF2B5EF4-FFF2-40B4-BE49-F238E27FC236}">
                <a16:creationId xmlns:a16="http://schemas.microsoft.com/office/drawing/2014/main" id="{E4FC18D4-ED6F-445D-9E14-1A7BD32C43C2}"/>
              </a:ext>
            </a:extLst>
          </p:cNvPr>
          <p:cNvGrpSpPr/>
          <p:nvPr/>
        </p:nvGrpSpPr>
        <p:grpSpPr>
          <a:xfrm>
            <a:off x="24281453" y="9777858"/>
            <a:ext cx="7027194" cy="6278885"/>
            <a:chOff x="7012031" y="2099523"/>
            <a:chExt cx="4526303" cy="4044308"/>
          </a:xfrm>
        </p:grpSpPr>
        <p:pic>
          <p:nvPicPr>
            <p:cNvPr id="119" name="Picture 118">
              <a:extLst>
                <a:ext uri="{FF2B5EF4-FFF2-40B4-BE49-F238E27FC236}">
                  <a16:creationId xmlns:a16="http://schemas.microsoft.com/office/drawing/2014/main" id="{87CB33E4-F55E-4961-8371-6D66AABF1F82}"/>
                </a:ext>
              </a:extLst>
            </p:cNvPr>
            <p:cNvPicPr>
              <a:picLocks noChangeAspect="1"/>
            </p:cNvPicPr>
            <p:nvPr/>
          </p:nvPicPr>
          <p:blipFill>
            <a:blip r:embed="rId9"/>
            <a:stretch>
              <a:fillRect/>
            </a:stretch>
          </p:blipFill>
          <p:spPr>
            <a:xfrm>
              <a:off x="7012031" y="2415875"/>
              <a:ext cx="4526303" cy="3727956"/>
            </a:xfrm>
            <a:prstGeom prst="rect">
              <a:avLst/>
            </a:prstGeom>
          </p:spPr>
        </p:pic>
        <p:sp>
          <p:nvSpPr>
            <p:cNvPr id="121" name="TextBox 120">
              <a:extLst>
                <a:ext uri="{FF2B5EF4-FFF2-40B4-BE49-F238E27FC236}">
                  <a16:creationId xmlns:a16="http://schemas.microsoft.com/office/drawing/2014/main" id="{ED02A412-87B6-42B1-8E3D-BB0D4D1A736B}"/>
                </a:ext>
              </a:extLst>
            </p:cNvPr>
            <p:cNvSpPr txBox="1"/>
            <p:nvPr/>
          </p:nvSpPr>
          <p:spPr>
            <a:xfrm>
              <a:off x="7529882" y="2099523"/>
              <a:ext cx="3276600" cy="2973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Polarization vs Energy</a:t>
              </a:r>
            </a:p>
          </p:txBody>
        </p:sp>
      </p:grpSp>
      <p:grpSp>
        <p:nvGrpSpPr>
          <p:cNvPr id="133" name="Group 132">
            <a:extLst>
              <a:ext uri="{FF2B5EF4-FFF2-40B4-BE49-F238E27FC236}">
                <a16:creationId xmlns:a16="http://schemas.microsoft.com/office/drawing/2014/main" id="{2F2BED1E-DBE8-44F5-8153-734154DE217F}"/>
              </a:ext>
            </a:extLst>
          </p:cNvPr>
          <p:cNvGrpSpPr/>
          <p:nvPr/>
        </p:nvGrpSpPr>
        <p:grpSpPr>
          <a:xfrm>
            <a:off x="1761624" y="9790947"/>
            <a:ext cx="15546555" cy="6805179"/>
            <a:chOff x="1761624" y="9790947"/>
            <a:chExt cx="15546555" cy="6805179"/>
          </a:xfrm>
        </p:grpSpPr>
        <p:pic>
          <p:nvPicPr>
            <p:cNvPr id="16" name="Picture 15">
              <a:extLst>
                <a:ext uri="{FF2B5EF4-FFF2-40B4-BE49-F238E27FC236}">
                  <a16:creationId xmlns:a16="http://schemas.microsoft.com/office/drawing/2014/main" id="{73E21D32-C3FB-451E-B4D3-EF34C8C3E892}"/>
                </a:ext>
              </a:extLst>
            </p:cNvPr>
            <p:cNvPicPr>
              <a:picLocks noChangeAspect="1"/>
            </p:cNvPicPr>
            <p:nvPr/>
          </p:nvPicPr>
          <p:blipFill>
            <a:blip r:embed="rId10"/>
            <a:stretch>
              <a:fillRect/>
            </a:stretch>
          </p:blipFill>
          <p:spPr>
            <a:xfrm>
              <a:off x="1761624" y="10134144"/>
              <a:ext cx="15546555" cy="6461982"/>
            </a:xfrm>
            <a:prstGeom prst="rect">
              <a:avLst/>
            </a:prstGeom>
          </p:spPr>
        </p:pic>
        <p:sp>
          <p:nvSpPr>
            <p:cNvPr id="126" name="TextBox 125">
              <a:extLst>
                <a:ext uri="{FF2B5EF4-FFF2-40B4-BE49-F238E27FC236}">
                  <a16:creationId xmlns:a16="http://schemas.microsoft.com/office/drawing/2014/main" id="{A7DE6B48-F976-413A-9388-2F1DD4BE7193}"/>
                </a:ext>
              </a:extLst>
            </p:cNvPr>
            <p:cNvSpPr txBox="1"/>
            <p:nvPr/>
          </p:nvSpPr>
          <p:spPr>
            <a:xfrm>
              <a:off x="5621478" y="9790947"/>
              <a:ext cx="6128601"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Scheme of e</a:t>
              </a:r>
              <a:r>
                <a:rPr lang="en-US" sz="4800" baseline="30000" dirty="0">
                  <a:latin typeface="Arial" panose="020B0604020202020204" pitchFamily="34" charset="0"/>
                  <a:cs typeface="Arial" panose="020B0604020202020204" pitchFamily="34" charset="0"/>
                </a:rPr>
                <a:t>+</a:t>
              </a:r>
              <a:r>
                <a:rPr lang="en-US" sz="4800" dirty="0">
                  <a:latin typeface="Arial" panose="020B0604020202020204" pitchFamily="34" charset="0"/>
                  <a:cs typeface="Arial" panose="020B0604020202020204" pitchFamily="34" charset="0"/>
                </a:rPr>
                <a:t> Source</a:t>
              </a:r>
            </a:p>
          </p:txBody>
        </p:sp>
      </p:grpSp>
      <p:grpSp>
        <p:nvGrpSpPr>
          <p:cNvPr id="15" name="Group 14">
            <a:extLst>
              <a:ext uri="{FF2B5EF4-FFF2-40B4-BE49-F238E27FC236}">
                <a16:creationId xmlns:a16="http://schemas.microsoft.com/office/drawing/2014/main" id="{0F477671-2772-491A-911A-DB89DBF6BC3A}"/>
              </a:ext>
            </a:extLst>
          </p:cNvPr>
          <p:cNvGrpSpPr/>
          <p:nvPr/>
        </p:nvGrpSpPr>
        <p:grpSpPr>
          <a:xfrm>
            <a:off x="11764618" y="17926708"/>
            <a:ext cx="10324272" cy="6645754"/>
            <a:chOff x="11764618" y="17959534"/>
            <a:chExt cx="10324272" cy="6645754"/>
          </a:xfrm>
        </p:grpSpPr>
        <p:pic>
          <p:nvPicPr>
            <p:cNvPr id="28" name="Picture 27">
              <a:extLst>
                <a:ext uri="{FF2B5EF4-FFF2-40B4-BE49-F238E27FC236}">
                  <a16:creationId xmlns:a16="http://schemas.microsoft.com/office/drawing/2014/main" id="{768C9791-9CF3-4992-8FEB-AAA11C21F73C}"/>
                </a:ext>
              </a:extLst>
            </p:cNvPr>
            <p:cNvPicPr>
              <a:picLocks noChangeAspect="1"/>
            </p:cNvPicPr>
            <p:nvPr/>
          </p:nvPicPr>
          <p:blipFill>
            <a:blip r:embed="rId11"/>
            <a:stretch>
              <a:fillRect/>
            </a:stretch>
          </p:blipFill>
          <p:spPr>
            <a:xfrm>
              <a:off x="11764618" y="18482754"/>
              <a:ext cx="10324272" cy="6122534"/>
            </a:xfrm>
            <a:prstGeom prst="rect">
              <a:avLst/>
            </a:prstGeom>
          </p:spPr>
        </p:pic>
        <p:sp>
          <p:nvSpPr>
            <p:cNvPr id="146" name="Rectangle 145">
              <a:extLst>
                <a:ext uri="{FF2B5EF4-FFF2-40B4-BE49-F238E27FC236}">
                  <a16:creationId xmlns:a16="http://schemas.microsoft.com/office/drawing/2014/main" id="{4467961F-AE6F-4F72-8D2B-6F56286FCA9C}"/>
                </a:ext>
              </a:extLst>
            </p:cNvPr>
            <p:cNvSpPr/>
            <p:nvPr/>
          </p:nvSpPr>
          <p:spPr>
            <a:xfrm>
              <a:off x="14000176" y="17959534"/>
              <a:ext cx="5035545"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Energy Deposition in W Target</a:t>
              </a:r>
            </a:p>
          </p:txBody>
        </p:sp>
      </p:grpSp>
      <p:grpSp>
        <p:nvGrpSpPr>
          <p:cNvPr id="14" name="Group 13">
            <a:extLst>
              <a:ext uri="{FF2B5EF4-FFF2-40B4-BE49-F238E27FC236}">
                <a16:creationId xmlns:a16="http://schemas.microsoft.com/office/drawing/2014/main" id="{23EEBF94-A684-4A6E-9FE3-39FE9F40EE27}"/>
              </a:ext>
            </a:extLst>
          </p:cNvPr>
          <p:cNvGrpSpPr/>
          <p:nvPr/>
        </p:nvGrpSpPr>
        <p:grpSpPr>
          <a:xfrm>
            <a:off x="23792342" y="18015896"/>
            <a:ext cx="6928741" cy="6122143"/>
            <a:chOff x="23792342" y="18423858"/>
            <a:chExt cx="6928741" cy="6122143"/>
          </a:xfrm>
        </p:grpSpPr>
        <p:pic>
          <p:nvPicPr>
            <p:cNvPr id="18" name="Picture 17">
              <a:extLst>
                <a:ext uri="{FF2B5EF4-FFF2-40B4-BE49-F238E27FC236}">
                  <a16:creationId xmlns:a16="http://schemas.microsoft.com/office/drawing/2014/main" id="{DC2FA421-4543-4EC9-A059-DCFE3826136D}"/>
                </a:ext>
              </a:extLst>
            </p:cNvPr>
            <p:cNvPicPr>
              <a:picLocks noChangeAspect="1"/>
            </p:cNvPicPr>
            <p:nvPr/>
          </p:nvPicPr>
          <p:blipFill>
            <a:blip r:embed="rId12"/>
            <a:stretch>
              <a:fillRect/>
            </a:stretch>
          </p:blipFill>
          <p:spPr>
            <a:xfrm>
              <a:off x="23792342" y="19048307"/>
              <a:ext cx="6928741" cy="5497694"/>
            </a:xfrm>
            <a:prstGeom prst="rect">
              <a:avLst/>
            </a:prstGeom>
          </p:spPr>
        </p:pic>
        <p:sp>
          <p:nvSpPr>
            <p:cNvPr id="147" name="Rectangle 146">
              <a:extLst>
                <a:ext uri="{FF2B5EF4-FFF2-40B4-BE49-F238E27FC236}">
                  <a16:creationId xmlns:a16="http://schemas.microsoft.com/office/drawing/2014/main" id="{8C59F828-7A64-4568-A574-395310A70C06}"/>
                </a:ext>
              </a:extLst>
            </p:cNvPr>
            <p:cNvSpPr/>
            <p:nvPr/>
          </p:nvSpPr>
          <p:spPr>
            <a:xfrm>
              <a:off x="25560106" y="18423858"/>
              <a:ext cx="336181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Heat Power Density</a:t>
              </a:r>
            </a:p>
          </p:txBody>
        </p:sp>
      </p:grpSp>
      <p:grpSp>
        <p:nvGrpSpPr>
          <p:cNvPr id="132" name="Group 131">
            <a:extLst>
              <a:ext uri="{FF2B5EF4-FFF2-40B4-BE49-F238E27FC236}">
                <a16:creationId xmlns:a16="http://schemas.microsoft.com/office/drawing/2014/main" id="{C9256F51-B199-4EF1-B5C9-5B78D1A75041}"/>
              </a:ext>
            </a:extLst>
          </p:cNvPr>
          <p:cNvGrpSpPr/>
          <p:nvPr/>
        </p:nvGrpSpPr>
        <p:grpSpPr>
          <a:xfrm>
            <a:off x="2606742" y="32271845"/>
            <a:ext cx="7371619" cy="5868388"/>
            <a:chOff x="2606742" y="32825171"/>
            <a:chExt cx="7371619" cy="5868388"/>
          </a:xfrm>
        </p:grpSpPr>
        <p:graphicFrame>
          <p:nvGraphicFramePr>
            <p:cNvPr id="19" name="Object 18">
              <a:extLst>
                <a:ext uri="{FF2B5EF4-FFF2-40B4-BE49-F238E27FC236}">
                  <a16:creationId xmlns:a16="http://schemas.microsoft.com/office/drawing/2014/main" id="{2EED9ED3-D688-41C4-AC93-B4C026B038AD}"/>
                </a:ext>
              </a:extLst>
            </p:cNvPr>
            <p:cNvGraphicFramePr>
              <a:graphicFrameLocks noChangeAspect="1"/>
            </p:cNvGraphicFramePr>
            <p:nvPr>
              <p:extLst>
                <p:ext uri="{D42A27DB-BD31-4B8C-83A1-F6EECF244321}">
                  <p14:modId xmlns:p14="http://schemas.microsoft.com/office/powerpoint/2010/main" val="3429012421"/>
                </p:ext>
              </p:extLst>
            </p:nvPr>
          </p:nvGraphicFramePr>
          <p:xfrm>
            <a:off x="2606742" y="33455972"/>
            <a:ext cx="7371619" cy="5237587"/>
          </p:xfrm>
          <a:graphic>
            <a:graphicData uri="http://schemas.openxmlformats.org/presentationml/2006/ole">
              <mc:AlternateContent xmlns:mc="http://schemas.openxmlformats.org/markup-compatibility/2006">
                <mc:Choice xmlns:v="urn:schemas-microsoft-com:vml" Requires="v">
                  <p:oleObj spid="_x0000_s1124" name="Acrobat Document" r:id="rId13" imgW="4320466" imgH="3070640" progId="AcroExch.Document.2017">
                    <p:embed/>
                  </p:oleObj>
                </mc:Choice>
                <mc:Fallback>
                  <p:oleObj name="Acrobat Document" r:id="rId13" imgW="4320466" imgH="3070640" progId="AcroExch.Document.2017">
                    <p:embed/>
                    <p:pic>
                      <p:nvPicPr>
                        <p:cNvPr id="0" name=""/>
                        <p:cNvPicPr/>
                        <p:nvPr/>
                      </p:nvPicPr>
                      <p:blipFill>
                        <a:blip r:embed="rId14"/>
                        <a:stretch>
                          <a:fillRect/>
                        </a:stretch>
                      </p:blipFill>
                      <p:spPr>
                        <a:xfrm>
                          <a:off x="2606742" y="33455972"/>
                          <a:ext cx="7371619" cy="5237587"/>
                        </a:xfrm>
                        <a:prstGeom prst="rect">
                          <a:avLst/>
                        </a:prstGeom>
                      </p:spPr>
                    </p:pic>
                  </p:oleObj>
                </mc:Fallback>
              </mc:AlternateContent>
            </a:graphicData>
          </a:graphic>
        </p:graphicFrame>
        <p:sp>
          <p:nvSpPr>
            <p:cNvPr id="158" name="Rectangle 157">
              <a:extLst>
                <a:ext uri="{FF2B5EF4-FFF2-40B4-BE49-F238E27FC236}">
                  <a16:creationId xmlns:a16="http://schemas.microsoft.com/office/drawing/2014/main" id="{FE00AB59-B8CD-46AF-807E-1A7F597ECB58}"/>
                </a:ext>
              </a:extLst>
            </p:cNvPr>
            <p:cNvSpPr/>
            <p:nvPr/>
          </p:nvSpPr>
          <p:spPr>
            <a:xfrm>
              <a:off x="4803692" y="32825171"/>
              <a:ext cx="32656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Radiation Damage </a:t>
              </a:r>
            </a:p>
          </p:txBody>
        </p:sp>
      </p:grpSp>
      <p:pic>
        <p:nvPicPr>
          <p:cNvPr id="5" name="Picture 4">
            <a:extLst>
              <a:ext uri="{FF2B5EF4-FFF2-40B4-BE49-F238E27FC236}">
                <a16:creationId xmlns:a16="http://schemas.microsoft.com/office/drawing/2014/main" id="{6454416C-93BB-4F90-B280-583F764C18EE}"/>
              </a:ext>
            </a:extLst>
          </p:cNvPr>
          <p:cNvPicPr>
            <a:picLocks noChangeAspect="1"/>
          </p:cNvPicPr>
          <p:nvPr/>
        </p:nvPicPr>
        <p:blipFill>
          <a:blip r:embed="rId15"/>
          <a:stretch>
            <a:fillRect/>
          </a:stretch>
        </p:blipFill>
        <p:spPr>
          <a:xfrm>
            <a:off x="29461289" y="494219"/>
            <a:ext cx="2583566" cy="1773792"/>
          </a:xfrm>
          <a:prstGeom prst="rect">
            <a:avLst/>
          </a:prstGeom>
        </p:spPr>
      </p:pic>
      <p:sp>
        <p:nvSpPr>
          <p:cNvPr id="57" name="Rectangle 56">
            <a:extLst>
              <a:ext uri="{FF2B5EF4-FFF2-40B4-BE49-F238E27FC236}">
                <a16:creationId xmlns:a16="http://schemas.microsoft.com/office/drawing/2014/main" id="{7E21D340-27E7-447B-9EAE-984861631794}"/>
              </a:ext>
            </a:extLst>
          </p:cNvPr>
          <p:cNvSpPr/>
          <p:nvPr/>
        </p:nvSpPr>
        <p:spPr>
          <a:xfrm>
            <a:off x="25052404" y="16176814"/>
            <a:ext cx="5226111" cy="1184940"/>
          </a:xfrm>
          <a:prstGeom prst="rect">
            <a:avLst/>
          </a:prstGeom>
        </p:spPr>
        <p:txBody>
          <a:bodyPr wrap="none">
            <a:spAutoFit/>
          </a:bodyPr>
          <a:lstStyle/>
          <a:p>
            <a:pPr>
              <a:spcAft>
                <a:spcPts val="600"/>
              </a:spcAft>
            </a:pPr>
            <a:r>
              <a:rPr lang="en-US" sz="2200" dirty="0">
                <a:latin typeface="Arial" panose="020B0604020202020204" pitchFamily="34" charset="0"/>
                <a:cs typeface="Arial" panose="020B0604020202020204" pitchFamily="34" charset="0"/>
              </a:rPr>
              <a:t>For max </a:t>
            </a:r>
            <a:r>
              <a:rPr lang="en-US" sz="2200" dirty="0" err="1">
                <a:latin typeface="Arial" panose="020B0604020202020204" pitchFamily="34" charset="0"/>
                <a:cs typeface="Arial" panose="020B0604020202020204" pitchFamily="34" charset="0"/>
              </a:rPr>
              <a:t>FoM</a:t>
            </a:r>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Optimal energy of positrons at the target</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is about half of electron beam energy </a:t>
            </a:r>
          </a:p>
        </p:txBody>
      </p:sp>
      <p:sp>
        <p:nvSpPr>
          <p:cNvPr id="127" name="Rectangle 126">
            <a:extLst>
              <a:ext uri="{FF2B5EF4-FFF2-40B4-BE49-F238E27FC236}">
                <a16:creationId xmlns:a16="http://schemas.microsoft.com/office/drawing/2014/main" id="{1D45DA35-F139-4815-964A-FE74074FDBEB}"/>
              </a:ext>
            </a:extLst>
          </p:cNvPr>
          <p:cNvSpPr/>
          <p:nvPr/>
        </p:nvSpPr>
        <p:spPr>
          <a:xfrm>
            <a:off x="2946916" y="17227171"/>
            <a:ext cx="668291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Concept of Rotated Water-Cooled Target</a:t>
            </a:r>
          </a:p>
        </p:txBody>
      </p:sp>
      <p:pic>
        <p:nvPicPr>
          <p:cNvPr id="26" name="Picture 25">
            <a:extLst>
              <a:ext uri="{FF2B5EF4-FFF2-40B4-BE49-F238E27FC236}">
                <a16:creationId xmlns:a16="http://schemas.microsoft.com/office/drawing/2014/main" id="{2279BA63-0579-475C-BFB2-71DC03487802}"/>
              </a:ext>
            </a:extLst>
          </p:cNvPr>
          <p:cNvPicPr>
            <a:picLocks noChangeAspect="1"/>
          </p:cNvPicPr>
          <p:nvPr/>
        </p:nvPicPr>
        <p:blipFill>
          <a:blip r:embed="rId16"/>
          <a:stretch>
            <a:fillRect/>
          </a:stretch>
        </p:blipFill>
        <p:spPr>
          <a:xfrm>
            <a:off x="2402020" y="17918463"/>
            <a:ext cx="7781066" cy="6627538"/>
          </a:xfrm>
          <a:prstGeom prst="rect">
            <a:avLst/>
          </a:prstGeom>
        </p:spPr>
      </p:pic>
      <p:sp>
        <p:nvSpPr>
          <p:cNvPr id="11" name="TextBox 10">
            <a:extLst>
              <a:ext uri="{FF2B5EF4-FFF2-40B4-BE49-F238E27FC236}">
                <a16:creationId xmlns:a16="http://schemas.microsoft.com/office/drawing/2014/main" id="{C80AD83B-A432-431F-97A3-A24173C3D455}"/>
              </a:ext>
            </a:extLst>
          </p:cNvPr>
          <p:cNvSpPr txBox="1"/>
          <p:nvPr/>
        </p:nvSpPr>
        <p:spPr>
          <a:xfrm>
            <a:off x="7610279" y="22337152"/>
            <a:ext cx="253142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0.3 kg/s water mass flow (1.5 m/s)</a:t>
            </a:r>
          </a:p>
        </p:txBody>
      </p:sp>
      <p:sp>
        <p:nvSpPr>
          <p:cNvPr id="61" name="TextBox 60">
            <a:extLst>
              <a:ext uri="{FF2B5EF4-FFF2-40B4-BE49-F238E27FC236}">
                <a16:creationId xmlns:a16="http://schemas.microsoft.com/office/drawing/2014/main" id="{8462F985-D62C-4BB4-9588-BED3CFD5172B}"/>
              </a:ext>
            </a:extLst>
          </p:cNvPr>
          <p:cNvSpPr txBox="1"/>
          <p:nvPr/>
        </p:nvSpPr>
        <p:spPr>
          <a:xfrm>
            <a:off x="7710129" y="18759715"/>
            <a:ext cx="233172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17 kW heat deposition in 4 mm thick tungsten</a:t>
            </a:r>
          </a:p>
        </p:txBody>
      </p:sp>
      <p:sp>
        <p:nvSpPr>
          <p:cNvPr id="62" name="TextBox 61">
            <a:extLst>
              <a:ext uri="{FF2B5EF4-FFF2-40B4-BE49-F238E27FC236}">
                <a16:creationId xmlns:a16="http://schemas.microsoft.com/office/drawing/2014/main" id="{9C951862-7926-4B74-8AE9-89BBC7FA325A}"/>
              </a:ext>
            </a:extLst>
          </p:cNvPr>
          <p:cNvSpPr txBox="1"/>
          <p:nvPr/>
        </p:nvSpPr>
        <p:spPr>
          <a:xfrm>
            <a:off x="7410709" y="19809561"/>
            <a:ext cx="2930561"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Rotated W target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mounted 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water-cooled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Cu disk</a:t>
            </a:r>
          </a:p>
        </p:txBody>
      </p:sp>
      <p:sp>
        <p:nvSpPr>
          <p:cNvPr id="63" name="TextBox 62">
            <a:extLst>
              <a:ext uri="{FF2B5EF4-FFF2-40B4-BE49-F238E27FC236}">
                <a16:creationId xmlns:a16="http://schemas.microsoft.com/office/drawing/2014/main" id="{034FE6E3-A024-4F19-8E2A-4F7BB7C1D29A}"/>
              </a:ext>
            </a:extLst>
          </p:cNvPr>
          <p:cNvSpPr txBox="1"/>
          <p:nvPr/>
        </p:nvSpPr>
        <p:spPr>
          <a:xfrm>
            <a:off x="7486909" y="21167183"/>
            <a:ext cx="2778161" cy="1169551"/>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Beam passes W-target at radius of 18 cm</a:t>
            </a:r>
          </a:p>
          <a:p>
            <a:pPr algn="ctr">
              <a:spcBef>
                <a:spcPts val="900"/>
              </a:spcBef>
            </a:pPr>
            <a:r>
              <a:rPr lang="en-US" sz="2000" dirty="0">
                <a:latin typeface="Arial" panose="020B0604020202020204" pitchFamily="34" charset="0"/>
                <a:cs typeface="Arial" panose="020B0604020202020204" pitchFamily="34" charset="0"/>
              </a:rPr>
              <a:t>2 Hz rot. frequency</a:t>
            </a:r>
          </a:p>
        </p:txBody>
      </p:sp>
      <p:sp>
        <p:nvSpPr>
          <p:cNvPr id="69" name="Rectangle 68">
            <a:extLst>
              <a:ext uri="{FF2B5EF4-FFF2-40B4-BE49-F238E27FC236}">
                <a16:creationId xmlns:a16="http://schemas.microsoft.com/office/drawing/2014/main" id="{EABF3294-CCC3-4752-BDCB-82C0B63FDCA0}"/>
              </a:ext>
            </a:extLst>
          </p:cNvPr>
          <p:cNvSpPr/>
          <p:nvPr/>
        </p:nvSpPr>
        <p:spPr>
          <a:xfrm>
            <a:off x="13041917" y="18809445"/>
            <a:ext cx="2278188"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120 MeV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p>
        </p:txBody>
      </p:sp>
      <p:sp>
        <p:nvSpPr>
          <p:cNvPr id="70" name="Rectangle 69">
            <a:extLst>
              <a:ext uri="{FF2B5EF4-FFF2-40B4-BE49-F238E27FC236}">
                <a16:creationId xmlns:a16="http://schemas.microsoft.com/office/drawing/2014/main" id="{76B69543-F20B-459C-8630-696F10580882}"/>
              </a:ext>
            </a:extLst>
          </p:cNvPr>
          <p:cNvSpPr/>
          <p:nvPr/>
        </p:nvSpPr>
        <p:spPr>
          <a:xfrm>
            <a:off x="13041917" y="19237088"/>
            <a:ext cx="2760692"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1.5 mm RMS spot size</a:t>
            </a:r>
          </a:p>
        </p:txBody>
      </p:sp>
      <p:sp>
        <p:nvSpPr>
          <p:cNvPr id="71" name="Rectangle 70">
            <a:extLst>
              <a:ext uri="{FF2B5EF4-FFF2-40B4-BE49-F238E27FC236}">
                <a16:creationId xmlns:a16="http://schemas.microsoft.com/office/drawing/2014/main" id="{9AF37975-72D7-41E8-9226-6B99EF572471}"/>
              </a:ext>
            </a:extLst>
          </p:cNvPr>
          <p:cNvSpPr/>
          <p:nvPr/>
        </p:nvSpPr>
        <p:spPr>
          <a:xfrm>
            <a:off x="16517948" y="18809445"/>
            <a:ext cx="3693639"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Max </a:t>
            </a:r>
            <a:r>
              <a:rPr lang="en-US" sz="2000" dirty="0" err="1">
                <a:latin typeface="Arial" panose="020B0604020202020204" pitchFamily="34" charset="0"/>
                <a:cs typeface="Arial" panose="020B0604020202020204" pitchFamily="34" charset="0"/>
              </a:rPr>
              <a:t>E</a:t>
            </a:r>
            <a:r>
              <a:rPr lang="en-US" sz="2000" baseline="-25000" dirty="0" err="1">
                <a:latin typeface="Arial" panose="020B0604020202020204" pitchFamily="34" charset="0"/>
                <a:cs typeface="Arial" panose="020B0604020202020204" pitchFamily="34" charset="0"/>
              </a:rPr>
              <a:t>dep</a:t>
            </a:r>
            <a:r>
              <a:rPr lang="en-US" sz="2000" dirty="0">
                <a:latin typeface="Arial" panose="020B0604020202020204" pitchFamily="34" charset="0"/>
                <a:cs typeface="Arial" panose="020B0604020202020204" pitchFamily="34" charset="0"/>
              </a:rPr>
              <a:t> = 0.321 GeV/(e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a:t>
            </a:r>
          </a:p>
        </p:txBody>
      </p:sp>
      <p:sp>
        <p:nvSpPr>
          <p:cNvPr id="72" name="Rectangle 71">
            <a:extLst>
              <a:ext uri="{FF2B5EF4-FFF2-40B4-BE49-F238E27FC236}">
                <a16:creationId xmlns:a16="http://schemas.microsoft.com/office/drawing/2014/main" id="{E712A4EB-807A-40CA-9218-E63D83FB3D6C}"/>
              </a:ext>
            </a:extLst>
          </p:cNvPr>
          <p:cNvSpPr/>
          <p:nvPr/>
        </p:nvSpPr>
        <p:spPr>
          <a:xfrm>
            <a:off x="28283801" y="22621873"/>
            <a:ext cx="2300630" cy="400110"/>
          </a:xfrm>
          <a:prstGeom prst="rect">
            <a:avLst/>
          </a:prstGeom>
        </p:spPr>
        <p:txBody>
          <a:bodyPr wrap="none">
            <a:spAutoFit/>
          </a:bodyPr>
          <a:lstStyle/>
          <a:p>
            <a:pPr algn="ctr"/>
            <a:r>
              <a:rPr lang="en-US" sz="2000" dirty="0" err="1">
                <a:latin typeface="Arial" panose="020B0604020202020204" pitchFamily="34" charset="0"/>
                <a:cs typeface="Arial" panose="020B0604020202020204" pitchFamily="34" charset="0"/>
              </a:rPr>
              <a:t>P</a:t>
            </a:r>
            <a:r>
              <a:rPr lang="en-US" sz="2000" baseline="-25000" dirty="0" err="1">
                <a:latin typeface="Arial" panose="020B0604020202020204" pitchFamily="34" charset="0"/>
                <a:cs typeface="Arial" panose="020B0604020202020204" pitchFamily="34" charset="0"/>
              </a:rPr>
              <a:t>max</a:t>
            </a:r>
            <a:r>
              <a:rPr lang="en-US" sz="2000" dirty="0">
                <a:latin typeface="Arial" panose="020B0604020202020204" pitchFamily="34" charset="0"/>
                <a:cs typeface="Arial" panose="020B0604020202020204" pitchFamily="34" charset="0"/>
              </a:rPr>
              <a:t> = 321 W/mm</a:t>
            </a:r>
            <a:r>
              <a:rPr lang="en-US" sz="2000" baseline="30000" dirty="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06864BDC-2238-4C63-8744-8ADAA3ADD99C}"/>
              </a:ext>
            </a:extLst>
          </p:cNvPr>
          <p:cNvSpPr/>
          <p:nvPr/>
        </p:nvSpPr>
        <p:spPr>
          <a:xfrm>
            <a:off x="28283801" y="22185107"/>
            <a:ext cx="2313711"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For 1 mA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p>
        </p:txBody>
      </p:sp>
      <p:grpSp>
        <p:nvGrpSpPr>
          <p:cNvPr id="129" name="Group 128">
            <a:extLst>
              <a:ext uri="{FF2B5EF4-FFF2-40B4-BE49-F238E27FC236}">
                <a16:creationId xmlns:a16="http://schemas.microsoft.com/office/drawing/2014/main" id="{EDCEF8DA-99CF-4AB4-A779-E27A9D0F19A7}"/>
              </a:ext>
            </a:extLst>
          </p:cNvPr>
          <p:cNvGrpSpPr/>
          <p:nvPr/>
        </p:nvGrpSpPr>
        <p:grpSpPr>
          <a:xfrm>
            <a:off x="13389587" y="25150233"/>
            <a:ext cx="6960136" cy="6242302"/>
            <a:chOff x="13389587" y="25513647"/>
            <a:chExt cx="6960136" cy="6242302"/>
          </a:xfrm>
        </p:grpSpPr>
        <p:pic>
          <p:nvPicPr>
            <p:cNvPr id="23" name="Picture 22">
              <a:extLst>
                <a:ext uri="{FF2B5EF4-FFF2-40B4-BE49-F238E27FC236}">
                  <a16:creationId xmlns:a16="http://schemas.microsoft.com/office/drawing/2014/main" id="{A6D5CBFB-FB70-4DFA-9770-21EDCD3B6F7A}"/>
                </a:ext>
              </a:extLst>
            </p:cNvPr>
            <p:cNvPicPr>
              <a:picLocks noChangeAspect="1"/>
            </p:cNvPicPr>
            <p:nvPr/>
          </p:nvPicPr>
          <p:blipFill>
            <a:blip r:embed="rId17"/>
            <a:stretch>
              <a:fillRect/>
            </a:stretch>
          </p:blipFill>
          <p:spPr>
            <a:xfrm>
              <a:off x="13389587" y="26151840"/>
              <a:ext cx="6960136" cy="5604109"/>
            </a:xfrm>
            <a:prstGeom prst="rect">
              <a:avLst/>
            </a:prstGeom>
          </p:spPr>
        </p:pic>
        <p:sp>
          <p:nvSpPr>
            <p:cNvPr id="152" name="Rectangle 151">
              <a:extLst>
                <a:ext uri="{FF2B5EF4-FFF2-40B4-BE49-F238E27FC236}">
                  <a16:creationId xmlns:a16="http://schemas.microsoft.com/office/drawing/2014/main" id="{7AE24F39-0360-4A19-9C2A-B265ACFF941D}"/>
                </a:ext>
              </a:extLst>
            </p:cNvPr>
            <p:cNvSpPr/>
            <p:nvPr/>
          </p:nvSpPr>
          <p:spPr>
            <a:xfrm>
              <a:off x="14566053" y="25513647"/>
              <a:ext cx="44985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Temperature</a:t>
              </a:r>
            </a:p>
          </p:txBody>
        </p:sp>
      </p:grpSp>
      <p:grpSp>
        <p:nvGrpSpPr>
          <p:cNvPr id="128" name="Group 127">
            <a:extLst>
              <a:ext uri="{FF2B5EF4-FFF2-40B4-BE49-F238E27FC236}">
                <a16:creationId xmlns:a16="http://schemas.microsoft.com/office/drawing/2014/main" id="{159064A8-D7D0-4F34-B6CD-949A40B22C82}"/>
              </a:ext>
            </a:extLst>
          </p:cNvPr>
          <p:cNvGrpSpPr/>
          <p:nvPr/>
        </p:nvGrpSpPr>
        <p:grpSpPr>
          <a:xfrm>
            <a:off x="23701213" y="25129368"/>
            <a:ext cx="7019870" cy="6263168"/>
            <a:chOff x="23701213" y="25492782"/>
            <a:chExt cx="7019870" cy="6263168"/>
          </a:xfrm>
        </p:grpSpPr>
        <p:pic>
          <p:nvPicPr>
            <p:cNvPr id="21" name="Picture 20">
              <a:extLst>
                <a:ext uri="{FF2B5EF4-FFF2-40B4-BE49-F238E27FC236}">
                  <a16:creationId xmlns:a16="http://schemas.microsoft.com/office/drawing/2014/main" id="{CA050F5F-AD70-4CFE-801E-D61CB74F2F3E}"/>
                </a:ext>
              </a:extLst>
            </p:cNvPr>
            <p:cNvPicPr>
              <a:picLocks noChangeAspect="1"/>
            </p:cNvPicPr>
            <p:nvPr/>
          </p:nvPicPr>
          <p:blipFill>
            <a:blip r:embed="rId18"/>
            <a:stretch>
              <a:fillRect/>
            </a:stretch>
          </p:blipFill>
          <p:spPr>
            <a:xfrm>
              <a:off x="23760947" y="26151840"/>
              <a:ext cx="6960136" cy="5604110"/>
            </a:xfrm>
            <a:prstGeom prst="rect">
              <a:avLst/>
            </a:prstGeom>
          </p:spPr>
        </p:pic>
        <p:sp>
          <p:nvSpPr>
            <p:cNvPr id="157" name="Rectangle 156">
              <a:extLst>
                <a:ext uri="{FF2B5EF4-FFF2-40B4-BE49-F238E27FC236}">
                  <a16:creationId xmlns:a16="http://schemas.microsoft.com/office/drawing/2014/main" id="{98F78510-E0B2-4DB2-BCB6-CFE0B7F9186A}"/>
                </a:ext>
              </a:extLst>
            </p:cNvPr>
            <p:cNvSpPr/>
            <p:nvPr/>
          </p:nvSpPr>
          <p:spPr>
            <a:xfrm>
              <a:off x="23701213" y="25492782"/>
              <a:ext cx="7019870"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Equivalent von-Mises Stress</a:t>
              </a:r>
            </a:p>
          </p:txBody>
        </p:sp>
      </p:grpSp>
      <p:grpSp>
        <p:nvGrpSpPr>
          <p:cNvPr id="27" name="Group 26">
            <a:extLst>
              <a:ext uri="{FF2B5EF4-FFF2-40B4-BE49-F238E27FC236}">
                <a16:creationId xmlns:a16="http://schemas.microsoft.com/office/drawing/2014/main" id="{D7BCD37B-B04E-4B9E-8D49-45743A73E85E}"/>
              </a:ext>
            </a:extLst>
          </p:cNvPr>
          <p:cNvGrpSpPr/>
          <p:nvPr/>
        </p:nvGrpSpPr>
        <p:grpSpPr>
          <a:xfrm>
            <a:off x="2606743" y="25952708"/>
            <a:ext cx="7371619" cy="5667536"/>
            <a:chOff x="2606743" y="25952708"/>
            <a:chExt cx="7371619" cy="5667536"/>
          </a:xfrm>
        </p:grpSpPr>
        <p:graphicFrame>
          <p:nvGraphicFramePr>
            <p:cNvPr id="24" name="Object 23">
              <a:extLst>
                <a:ext uri="{FF2B5EF4-FFF2-40B4-BE49-F238E27FC236}">
                  <a16:creationId xmlns:a16="http://schemas.microsoft.com/office/drawing/2014/main" id="{D42F374D-91D5-4752-B55C-A8940A16D98B}"/>
                </a:ext>
              </a:extLst>
            </p:cNvPr>
            <p:cNvGraphicFramePr>
              <a:graphicFrameLocks noChangeAspect="1"/>
            </p:cNvGraphicFramePr>
            <p:nvPr>
              <p:extLst>
                <p:ext uri="{D42A27DB-BD31-4B8C-83A1-F6EECF244321}">
                  <p14:modId xmlns:p14="http://schemas.microsoft.com/office/powerpoint/2010/main" val="2827439017"/>
                </p:ext>
              </p:extLst>
            </p:nvPr>
          </p:nvGraphicFramePr>
          <p:xfrm>
            <a:off x="2606743" y="26533414"/>
            <a:ext cx="7371619" cy="5086830"/>
          </p:xfrm>
          <a:graphic>
            <a:graphicData uri="http://schemas.openxmlformats.org/presentationml/2006/ole">
              <mc:AlternateContent xmlns:mc="http://schemas.openxmlformats.org/markup-compatibility/2006">
                <mc:Choice xmlns:v="urn:schemas-microsoft-com:vml" Requires="v">
                  <p:oleObj spid="_x0000_s1125" name="Acrobat Document" r:id="rId19" imgW="3687902" imgH="2544992" progId="AcroExch.Document.2017">
                    <p:embed/>
                  </p:oleObj>
                </mc:Choice>
                <mc:Fallback>
                  <p:oleObj name="Acrobat Document" r:id="rId19" imgW="3687902" imgH="2544992" progId="AcroExch.Document.2017">
                    <p:embed/>
                    <p:pic>
                      <p:nvPicPr>
                        <p:cNvPr id="0" name=""/>
                        <p:cNvPicPr/>
                        <p:nvPr/>
                      </p:nvPicPr>
                      <p:blipFill>
                        <a:blip r:embed="rId20"/>
                        <a:stretch>
                          <a:fillRect/>
                        </a:stretch>
                      </p:blipFill>
                      <p:spPr>
                        <a:xfrm>
                          <a:off x="2606743" y="26533414"/>
                          <a:ext cx="7371619" cy="5086830"/>
                        </a:xfrm>
                        <a:prstGeom prst="rect">
                          <a:avLst/>
                        </a:prstGeom>
                      </p:spPr>
                    </p:pic>
                  </p:oleObj>
                </mc:Fallback>
              </mc:AlternateContent>
            </a:graphicData>
          </a:graphic>
        </p:graphicFrame>
        <p:sp>
          <p:nvSpPr>
            <p:cNvPr id="149" name="Rectangle 148">
              <a:extLst>
                <a:ext uri="{FF2B5EF4-FFF2-40B4-BE49-F238E27FC236}">
                  <a16:creationId xmlns:a16="http://schemas.microsoft.com/office/drawing/2014/main" id="{FB950774-1AB5-4642-A7CE-0D19941025E7}"/>
                </a:ext>
              </a:extLst>
            </p:cNvPr>
            <p:cNvSpPr/>
            <p:nvPr/>
          </p:nvSpPr>
          <p:spPr>
            <a:xfrm>
              <a:off x="4925068" y="25952708"/>
              <a:ext cx="344382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Temperature vs time</a:t>
              </a:r>
            </a:p>
          </p:txBody>
        </p:sp>
        <p:sp>
          <p:nvSpPr>
            <p:cNvPr id="20" name="Rectangle 19">
              <a:extLst>
                <a:ext uri="{FF2B5EF4-FFF2-40B4-BE49-F238E27FC236}">
                  <a16:creationId xmlns:a16="http://schemas.microsoft.com/office/drawing/2014/main" id="{42A2461B-F3CC-4651-813F-3906BA2E59B4}"/>
                </a:ext>
              </a:extLst>
            </p:cNvPr>
            <p:cNvSpPr/>
            <p:nvPr/>
          </p:nvSpPr>
          <p:spPr>
            <a:xfrm>
              <a:off x="7396223" y="29221041"/>
              <a:ext cx="2013995" cy="11482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7B2931B-DB2C-4FCB-B4BC-DB780A7A82B5}"/>
                </a:ext>
              </a:extLst>
            </p:cNvPr>
            <p:cNvGrpSpPr/>
            <p:nvPr/>
          </p:nvGrpSpPr>
          <p:grpSpPr>
            <a:xfrm>
              <a:off x="7532629" y="29376732"/>
              <a:ext cx="1741182" cy="836876"/>
              <a:chOff x="7515636" y="29563071"/>
              <a:chExt cx="1741182" cy="836876"/>
            </a:xfrm>
          </p:grpSpPr>
          <p:sp>
            <p:nvSpPr>
              <p:cNvPr id="74" name="Rectangle 73">
                <a:extLst>
                  <a:ext uri="{FF2B5EF4-FFF2-40B4-BE49-F238E27FC236}">
                    <a16:creationId xmlns:a16="http://schemas.microsoft.com/office/drawing/2014/main" id="{109C7AA8-14D2-4AED-BC9D-8A22D9B9834C}"/>
                  </a:ext>
                </a:extLst>
              </p:cNvPr>
              <p:cNvSpPr/>
              <p:nvPr/>
            </p:nvSpPr>
            <p:spPr>
              <a:xfrm>
                <a:off x="7593286" y="29999837"/>
                <a:ext cx="1585883" cy="400110"/>
              </a:xfrm>
              <a:prstGeom prst="rect">
                <a:avLst/>
              </a:prstGeom>
            </p:spPr>
            <p:txBody>
              <a:bodyPr wrap="none">
                <a:spAutoFit/>
              </a:bodyPr>
              <a:lstStyle/>
              <a:p>
                <a:pPr algn="ctr"/>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T = 188 °C</a:t>
                </a:r>
              </a:p>
            </p:txBody>
          </p:sp>
          <p:sp>
            <p:nvSpPr>
              <p:cNvPr id="75" name="Rectangle 74">
                <a:extLst>
                  <a:ext uri="{FF2B5EF4-FFF2-40B4-BE49-F238E27FC236}">
                    <a16:creationId xmlns:a16="http://schemas.microsoft.com/office/drawing/2014/main" id="{1800497B-CADF-49D7-BCD1-978B8A8EFF0A}"/>
                  </a:ext>
                </a:extLst>
              </p:cNvPr>
              <p:cNvSpPr/>
              <p:nvPr/>
            </p:nvSpPr>
            <p:spPr>
              <a:xfrm>
                <a:off x="7515636" y="29563071"/>
                <a:ext cx="1741182" cy="400110"/>
              </a:xfrm>
              <a:prstGeom prst="rect">
                <a:avLst/>
              </a:prstGeom>
            </p:spPr>
            <p:txBody>
              <a:bodyPr wrap="none">
                <a:spAutoFit/>
              </a:bodyPr>
              <a:lstStyle/>
              <a:p>
                <a:pPr algn="ctr"/>
                <a:r>
                  <a:rPr lang="en-US" sz="2000" dirty="0" err="1">
                    <a:latin typeface="Arial" panose="020B0604020202020204" pitchFamily="34" charset="0"/>
                    <a:cs typeface="Arial" panose="020B0604020202020204" pitchFamily="34" charset="0"/>
                  </a:rPr>
                  <a:t>T</a:t>
                </a:r>
                <a:r>
                  <a:rPr lang="en-US" sz="2000" baseline="-25000" dirty="0" err="1">
                    <a:latin typeface="Arial" panose="020B0604020202020204" pitchFamily="34" charset="0"/>
                    <a:cs typeface="Arial" panose="020B0604020202020204" pitchFamily="34" charset="0"/>
                  </a:rPr>
                  <a:t>max</a:t>
                </a:r>
                <a:r>
                  <a:rPr lang="en-US" sz="2000" dirty="0">
                    <a:latin typeface="Arial" panose="020B0604020202020204" pitchFamily="34" charset="0"/>
                    <a:cs typeface="Arial" panose="020B0604020202020204" pitchFamily="34" charset="0"/>
                  </a:rPr>
                  <a:t> = 681 °C</a:t>
                </a:r>
              </a:p>
            </p:txBody>
          </p:sp>
        </p:grpSp>
      </p:grpSp>
      <p:sp>
        <p:nvSpPr>
          <p:cNvPr id="79" name="Rectangle 78">
            <a:extLst>
              <a:ext uri="{FF2B5EF4-FFF2-40B4-BE49-F238E27FC236}">
                <a16:creationId xmlns:a16="http://schemas.microsoft.com/office/drawing/2014/main" id="{7BD541E5-787D-4790-8583-266038835FC1}"/>
              </a:ext>
            </a:extLst>
          </p:cNvPr>
          <p:cNvSpPr/>
          <p:nvPr/>
        </p:nvSpPr>
        <p:spPr>
          <a:xfrm>
            <a:off x="16147874" y="30352928"/>
            <a:ext cx="3065263" cy="400110"/>
          </a:xfrm>
          <a:prstGeom prst="rect">
            <a:avLst/>
          </a:prstGeom>
        </p:spPr>
        <p:txBody>
          <a:bodyPr wrap="none">
            <a:spAutoFit/>
          </a:bodyPr>
          <a:lstStyle/>
          <a:p>
            <a:r>
              <a:rPr lang="en-US" sz="2000" dirty="0" err="1">
                <a:solidFill>
                  <a:srgbClr val="FF0000"/>
                </a:solidFill>
                <a:latin typeface="Arial" panose="020B0604020202020204" pitchFamily="34" charset="0"/>
                <a:cs typeface="Arial" panose="020B0604020202020204" pitchFamily="34" charset="0"/>
              </a:rPr>
              <a:t>T</a:t>
            </a:r>
            <a:r>
              <a:rPr lang="en-US" sz="2000" baseline="-25000" dirty="0" err="1">
                <a:solidFill>
                  <a:srgbClr val="FF0000"/>
                </a:solidFill>
                <a:latin typeface="Arial" panose="020B0604020202020204" pitchFamily="34" charset="0"/>
                <a:cs typeface="Arial" panose="020B0604020202020204" pitchFamily="34" charset="0"/>
              </a:rPr>
              <a:t>max</a:t>
            </a:r>
            <a:r>
              <a:rPr lang="en-US" sz="2000" dirty="0">
                <a:solidFill>
                  <a:srgbClr val="FF0000"/>
                </a:solidFill>
                <a:latin typeface="Arial" panose="020B0604020202020204" pitchFamily="34" charset="0"/>
                <a:cs typeface="Arial" panose="020B0604020202020204" pitchFamily="34" charset="0"/>
              </a:rPr>
              <a:t> = 681 °C in tungsten</a:t>
            </a:r>
          </a:p>
        </p:txBody>
      </p:sp>
      <p:sp>
        <p:nvSpPr>
          <p:cNvPr id="80" name="Rectangle 79">
            <a:extLst>
              <a:ext uri="{FF2B5EF4-FFF2-40B4-BE49-F238E27FC236}">
                <a16:creationId xmlns:a16="http://schemas.microsoft.com/office/drawing/2014/main" id="{7006B98F-4F93-4C37-B275-1D0B741B2934}"/>
              </a:ext>
            </a:extLst>
          </p:cNvPr>
          <p:cNvSpPr/>
          <p:nvPr/>
        </p:nvSpPr>
        <p:spPr>
          <a:xfrm>
            <a:off x="16152148" y="29548288"/>
            <a:ext cx="4014240" cy="707886"/>
          </a:xfrm>
          <a:prstGeom prst="rect">
            <a:avLst/>
          </a:prstGeom>
        </p:spPr>
        <p:txBody>
          <a:bodyPr wrap="none">
            <a:spAutoFit/>
          </a:bodyPr>
          <a:lstStyle/>
          <a:p>
            <a:r>
              <a:rPr lang="en-US" sz="2000" dirty="0">
                <a:solidFill>
                  <a:srgbClr val="FF0000"/>
                </a:solidFill>
                <a:latin typeface="Arial" panose="020B0604020202020204" pitchFamily="34" charset="0"/>
                <a:cs typeface="Arial" panose="020B0604020202020204" pitchFamily="34" charset="0"/>
              </a:rPr>
              <a:t>e</a:t>
            </a:r>
            <a:r>
              <a:rPr lang="en-US" sz="2000" baseline="30000" dirty="0">
                <a:solidFill>
                  <a:srgbClr val="FF0000"/>
                </a:solidFill>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beam with RMS size of 1.5 mm</a:t>
            </a:r>
          </a:p>
          <a:p>
            <a:r>
              <a:rPr lang="en-US" sz="2000" dirty="0">
                <a:solidFill>
                  <a:srgbClr val="FF0000"/>
                </a:solidFill>
                <a:latin typeface="Arial" panose="020B0604020202020204" pitchFamily="34" charset="0"/>
                <a:cs typeface="Arial" panose="020B0604020202020204" pitchFamily="34" charset="0"/>
              </a:rPr>
              <a:t>moving with 2.3 m/s</a:t>
            </a:r>
          </a:p>
        </p:txBody>
      </p:sp>
      <p:sp>
        <p:nvSpPr>
          <p:cNvPr id="82" name="Rectangle 81">
            <a:extLst>
              <a:ext uri="{FF2B5EF4-FFF2-40B4-BE49-F238E27FC236}">
                <a16:creationId xmlns:a16="http://schemas.microsoft.com/office/drawing/2014/main" id="{83159C36-0D2A-4C3D-99AC-1B55DC85DADB}"/>
              </a:ext>
            </a:extLst>
          </p:cNvPr>
          <p:cNvSpPr/>
          <p:nvPr/>
        </p:nvSpPr>
        <p:spPr>
          <a:xfrm>
            <a:off x="27465981" y="29969190"/>
            <a:ext cx="2257349" cy="400110"/>
          </a:xfrm>
          <a:prstGeom prst="rect">
            <a:avLst/>
          </a:prstGeom>
        </p:spPr>
        <p:txBody>
          <a:bodyPr wrap="none">
            <a:spAutoFit/>
          </a:bodyPr>
          <a:lstStyle/>
          <a:p>
            <a:r>
              <a:rPr lang="el-GR" sz="2000" dirty="0">
                <a:solidFill>
                  <a:srgbClr val="FF0000"/>
                </a:solidFill>
                <a:latin typeface="Arial" panose="020B0604020202020204" pitchFamily="34" charset="0"/>
                <a:cs typeface="Arial" panose="020B0604020202020204" pitchFamily="34" charset="0"/>
              </a:rPr>
              <a:t>σ</a:t>
            </a:r>
            <a:r>
              <a:rPr lang="en-US" sz="2000" baseline="-25000" dirty="0" err="1">
                <a:solidFill>
                  <a:srgbClr val="FF0000"/>
                </a:solidFill>
                <a:latin typeface="Arial" panose="020B0604020202020204" pitchFamily="34" charset="0"/>
                <a:cs typeface="Arial" panose="020B0604020202020204" pitchFamily="34" charset="0"/>
              </a:rPr>
              <a:t>vM</a:t>
            </a:r>
            <a:r>
              <a:rPr lang="en-US" sz="2000" baseline="-25000" dirty="0">
                <a:solidFill>
                  <a:srgbClr val="FF0000"/>
                </a:solidFill>
                <a:latin typeface="Arial" panose="020B0604020202020204" pitchFamily="34" charset="0"/>
                <a:cs typeface="Arial" panose="020B0604020202020204" pitchFamily="34" charset="0"/>
              </a:rPr>
              <a:t> max</a:t>
            </a:r>
            <a:r>
              <a:rPr lang="en-US" sz="2000" dirty="0">
                <a:solidFill>
                  <a:srgbClr val="FF0000"/>
                </a:solidFill>
                <a:latin typeface="Arial" panose="020B0604020202020204" pitchFamily="34" charset="0"/>
                <a:cs typeface="Arial" panose="020B0604020202020204" pitchFamily="34" charset="0"/>
              </a:rPr>
              <a:t> = 878 MPa</a:t>
            </a:r>
          </a:p>
        </p:txBody>
      </p:sp>
      <p:sp>
        <p:nvSpPr>
          <p:cNvPr id="83" name="Rectangle 82">
            <a:extLst>
              <a:ext uri="{FF2B5EF4-FFF2-40B4-BE49-F238E27FC236}">
                <a16:creationId xmlns:a16="http://schemas.microsoft.com/office/drawing/2014/main" id="{E77238B1-F6A1-4C91-88AA-6C3C0A737C56}"/>
              </a:ext>
            </a:extLst>
          </p:cNvPr>
          <p:cNvSpPr/>
          <p:nvPr/>
        </p:nvSpPr>
        <p:spPr>
          <a:xfrm>
            <a:off x="3154680" y="38254458"/>
            <a:ext cx="6984604" cy="1169551"/>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Annual maximal radiation damage in tungsten at R = 18 cm:</a:t>
            </a:r>
          </a:p>
          <a:p>
            <a:pPr algn="ctr">
              <a:spcBef>
                <a:spcPts val="600"/>
              </a:spcBef>
              <a:spcAft>
                <a:spcPts val="600"/>
              </a:spcAft>
            </a:pPr>
            <a:r>
              <a:rPr lang="en-US" sz="2000" b="1" dirty="0">
                <a:solidFill>
                  <a:srgbClr val="FF0000"/>
                </a:solidFill>
                <a:latin typeface="Arial" panose="020B0604020202020204" pitchFamily="34" charset="0"/>
                <a:cs typeface="Arial" panose="020B0604020202020204" pitchFamily="34" charset="0"/>
              </a:rPr>
              <a:t>0.21 </a:t>
            </a:r>
            <a:r>
              <a:rPr lang="en-US" sz="2000" b="1" dirty="0" err="1">
                <a:solidFill>
                  <a:srgbClr val="FF0000"/>
                </a:solidFill>
                <a:latin typeface="Arial" panose="020B0604020202020204" pitchFamily="34" charset="0"/>
                <a:cs typeface="Arial" panose="020B0604020202020204" pitchFamily="34" charset="0"/>
              </a:rPr>
              <a:t>dpa</a:t>
            </a:r>
            <a:endParaRPr lang="en-US" sz="2000" b="1" dirty="0">
              <a:solidFill>
                <a:srgbClr val="FF0000"/>
              </a:solidFill>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Radiation damage tests are ongoing. </a:t>
            </a:r>
          </a:p>
        </p:txBody>
      </p:sp>
    </p:spTree>
    <p:extLst>
      <p:ext uri="{BB962C8B-B14F-4D97-AF65-F5344CB8AC3E}">
        <p14:creationId xmlns:p14="http://schemas.microsoft.com/office/powerpoint/2010/main" val="1106861631"/>
      </p:ext>
    </p:extLst>
  </p:cSld>
  <p:clrMapOvr>
    <a:masterClrMapping/>
  </p:clrMapOvr>
</p:sld>
</file>

<file path=ppt/theme/theme1.xml><?xml version="1.0" encoding="utf-8"?>
<a:theme xmlns:a="http://schemas.openxmlformats.org/drawingml/2006/main" name="36x48poste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36x48posterTemplate</Template>
  <TotalTime>8302</TotalTime>
  <Words>750</Words>
  <Application>Microsoft Office PowerPoint</Application>
  <PresentationFormat>Custom</PresentationFormat>
  <Paragraphs>50</Paragraphs>
  <Slides>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Cambria Math</vt:lpstr>
      <vt:lpstr>36x48posterTemplate</vt:lpstr>
      <vt:lpstr>Acrobat Document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Gianluigi Ciovati</dc:creator>
  <cp:lastModifiedBy>Andriy Ushakov</cp:lastModifiedBy>
  <cp:revision>144</cp:revision>
  <cp:lastPrinted>2023-04-26T19:34:06Z</cp:lastPrinted>
  <dcterms:created xsi:type="dcterms:W3CDTF">2014-06-06T20:44:19Z</dcterms:created>
  <dcterms:modified xsi:type="dcterms:W3CDTF">2023-05-01T16:03:13Z</dcterms:modified>
</cp:coreProperties>
</file>