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345" autoAdjust="0"/>
    <p:restoredTop sz="99311" autoAdjust="0"/>
  </p:normalViewPr>
  <p:slideViewPr>
    <p:cSldViewPr snapToGrid="0" snapToObjects="1">
      <p:cViewPr varScale="1">
        <p:scale>
          <a:sx n="111" d="100"/>
          <a:sy n="111" d="100"/>
        </p:scale>
        <p:origin x="-58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EEE3-0DD4-3448-B8B3-58BA882E1851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BC38-A582-AA4D-9A2B-9AF965FA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EEE3-0DD4-3448-B8B3-58BA882E1851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BC38-A582-AA4D-9A2B-9AF965FA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9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EEE3-0DD4-3448-B8B3-58BA882E1851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BC38-A582-AA4D-9A2B-9AF965FA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3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EEE3-0DD4-3448-B8B3-58BA882E1851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BC38-A582-AA4D-9A2B-9AF965FA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0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EEE3-0DD4-3448-B8B3-58BA882E1851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BC38-A582-AA4D-9A2B-9AF965FA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EEE3-0DD4-3448-B8B3-58BA882E1851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BC38-A582-AA4D-9A2B-9AF965FA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78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EEE3-0DD4-3448-B8B3-58BA882E1851}" type="datetimeFigureOut">
              <a:rPr lang="en-US" smtClean="0"/>
              <a:t>5/12/14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BC38-A582-AA4D-9A2B-9AF965FA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6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EEE3-0DD4-3448-B8B3-58BA882E1851}" type="datetimeFigureOut">
              <a:rPr lang="en-US" smtClean="0"/>
              <a:t>5/12/14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BC38-A582-AA4D-9A2B-9AF965FA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4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EEE3-0DD4-3448-B8B3-58BA882E1851}" type="datetimeFigureOut">
              <a:rPr lang="en-US" smtClean="0"/>
              <a:t>5/12/14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BC38-A582-AA4D-9A2B-9AF965FA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0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EEE3-0DD4-3448-B8B3-58BA882E1851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BC38-A582-AA4D-9A2B-9AF965FA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5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EEE3-0DD4-3448-B8B3-58BA882E1851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BC38-A582-AA4D-9A2B-9AF965FA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6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9EEE3-0DD4-3448-B8B3-58BA882E1851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5BC38-A582-AA4D-9A2B-9AF965FA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7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41282" y="885691"/>
            <a:ext cx="7844692" cy="2168768"/>
            <a:chOff x="625230" y="2079883"/>
            <a:chExt cx="7620000" cy="3220126"/>
          </a:xfrm>
        </p:grpSpPr>
        <p:pic>
          <p:nvPicPr>
            <p:cNvPr id="4" name="Picture 3" descr="800px-Short_injector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649" b="17005"/>
            <a:stretch/>
          </p:blipFill>
          <p:spPr>
            <a:xfrm>
              <a:off x="625230" y="2079883"/>
              <a:ext cx="7620000" cy="322012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787769" y="3741615"/>
              <a:ext cx="358153" cy="30777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S1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32554" y="3283411"/>
              <a:ext cx="559693" cy="30777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S3AB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43591" y="3275595"/>
              <a:ext cx="559693" cy="30777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S4AB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73057" y="3283411"/>
              <a:ext cx="559693" cy="30777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S5AB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52690" y="3283411"/>
              <a:ext cx="358153" cy="30777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491151" y="42388"/>
            <a:ext cx="425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Evolving the UITC </a:t>
            </a:r>
            <a:r>
              <a:rPr lang="en-US" dirty="0" smtClean="0"/>
              <a:t>layout (Grames, 5/12/14)</a:t>
            </a:r>
            <a:endParaRPr lang="en-US" dirty="0"/>
          </a:p>
        </p:txBody>
      </p:sp>
      <p:pic>
        <p:nvPicPr>
          <p:cNvPr id="17" name="Picture 16" descr="Screen Shot 2014-05-08 at 2.41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21" y="3223847"/>
            <a:ext cx="6630714" cy="3511644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2491151" y="1807308"/>
            <a:ext cx="0" cy="4679462"/>
          </a:xfrm>
          <a:prstGeom prst="line">
            <a:avLst/>
          </a:prstGeom>
          <a:ln w="9525" cmpd="sng">
            <a:solidFill>
              <a:srgbClr val="FF66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483704" y="1807308"/>
            <a:ext cx="0" cy="4679462"/>
          </a:xfrm>
          <a:prstGeom prst="line">
            <a:avLst/>
          </a:prstGeom>
          <a:ln w="9525" cmpd="sng">
            <a:solidFill>
              <a:srgbClr val="FF66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246443" y="1807308"/>
            <a:ext cx="64760" cy="4679462"/>
          </a:xfrm>
          <a:prstGeom prst="line">
            <a:avLst/>
          </a:prstGeom>
          <a:ln w="9525" cmpd="sng">
            <a:solidFill>
              <a:srgbClr val="FF66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148434" y="1807308"/>
            <a:ext cx="300840" cy="4679462"/>
          </a:xfrm>
          <a:prstGeom prst="line">
            <a:avLst/>
          </a:prstGeom>
          <a:ln w="9525" cmpd="sng">
            <a:solidFill>
              <a:srgbClr val="FF66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314097" y="1807308"/>
            <a:ext cx="82053" cy="4679462"/>
          </a:xfrm>
          <a:prstGeom prst="line">
            <a:avLst/>
          </a:prstGeom>
          <a:ln w="9525" cmpd="sng">
            <a:solidFill>
              <a:srgbClr val="FF66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Screen Shot 2014-05-08 at 2.41.00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01" r="9639" b="10593"/>
          <a:stretch/>
        </p:blipFill>
        <p:spPr>
          <a:xfrm>
            <a:off x="121864" y="649494"/>
            <a:ext cx="2184219" cy="816123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>
            <a:off x="722923" y="1465617"/>
            <a:ext cx="312615" cy="10743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97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5-08 at 2.39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7" y="771772"/>
            <a:ext cx="3062561" cy="3087076"/>
          </a:xfrm>
          <a:prstGeom prst="rect">
            <a:avLst/>
          </a:prstGeom>
        </p:spPr>
      </p:pic>
      <p:pic>
        <p:nvPicPr>
          <p:cNvPr id="6" name="Picture 5" descr="Screen Shot 2014-05-08 at 2.39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70" y="771771"/>
            <a:ext cx="5541546" cy="30870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46921" y="22850"/>
            <a:ext cx="4947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Manual (or auto-optimizing) “knob-</a:t>
            </a:r>
            <a:r>
              <a:rPr lang="en-US" dirty="0" err="1" smtClean="0"/>
              <a:t>tweeking</a:t>
            </a:r>
            <a:r>
              <a:rPr lang="en-US" dirty="0" smtClean="0"/>
              <a:t>” easy</a:t>
            </a:r>
          </a:p>
          <a:p>
            <a:pPr algn="ctr"/>
            <a:r>
              <a:rPr lang="en-US" dirty="0" smtClean="0"/>
              <a:t>(magnets, RF, distances, </a:t>
            </a:r>
            <a:r>
              <a:rPr lang="en-US" dirty="0" err="1" smtClean="0"/>
              <a:t>etc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 rot="5400000">
            <a:off x="1404780" y="2844837"/>
            <a:ext cx="433821" cy="2637694"/>
          </a:xfrm>
          <a:prstGeom prst="rightBrace">
            <a:avLst>
              <a:gd name="adj1" fmla="val 9836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03922" y="4652053"/>
            <a:ext cx="12877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“K” ~ </a:t>
            </a:r>
            <a:r>
              <a:rPr lang="en-US" dirty="0" err="1" smtClean="0"/>
              <a:t>B/p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 = B</a:t>
            </a:r>
            <a:r>
              <a:rPr lang="en-US" baseline="30000" dirty="0" smtClean="0"/>
              <a:t>2</a:t>
            </a:r>
            <a:r>
              <a:rPr lang="en-US" dirty="0" smtClean="0"/>
              <a:t>dz/B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pic>
        <p:nvPicPr>
          <p:cNvPr id="10" name="Picture 9" descr="Screen Shot 2014-05-08 at 3.03.09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t="8419" r="21881"/>
          <a:stretch/>
        </p:blipFill>
        <p:spPr>
          <a:xfrm>
            <a:off x="4425462" y="4481180"/>
            <a:ext cx="3370384" cy="2319754"/>
          </a:xfrm>
          <a:prstGeom prst="rect">
            <a:avLst/>
          </a:prstGeom>
        </p:spPr>
      </p:pic>
      <p:sp>
        <p:nvSpPr>
          <p:cNvPr id="11" name="Right Brace 10"/>
          <p:cNvSpPr/>
          <p:nvPr/>
        </p:nvSpPr>
        <p:spPr>
          <a:xfrm rot="5400000">
            <a:off x="5992634" y="1392911"/>
            <a:ext cx="433819" cy="5541547"/>
          </a:xfrm>
          <a:prstGeom prst="rightBrace">
            <a:avLst>
              <a:gd name="adj1" fmla="val 9836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76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ecs_tab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54" y="467974"/>
            <a:ext cx="6321050" cy="34343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6154" y="98642"/>
            <a:ext cx="312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Considerations for Layout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4507" y="4233930"/>
            <a:ext cx="59170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fold in hardware for…</a:t>
            </a:r>
          </a:p>
          <a:p>
            <a:endParaRPr lang="en-US" dirty="0"/>
          </a:p>
          <a:p>
            <a:r>
              <a:rPr lang="en-US" dirty="0" err="1" smtClean="0"/>
              <a:t>HDIce</a:t>
            </a:r>
            <a:r>
              <a:rPr lang="en-US" dirty="0" smtClean="0"/>
              <a:t>/Experiments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Spin manipulation - Wien filter, compensating quads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MeV energies – diagnostics for bunching, energy gain</a:t>
            </a:r>
            <a:endParaRPr lang="en-US" dirty="0"/>
          </a:p>
          <a:p>
            <a:r>
              <a:rPr lang="en-US" dirty="0" smtClean="0"/>
              <a:t>Gun R&amp;D/Diagnostics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Transverse </a:t>
            </a:r>
            <a:r>
              <a:rPr lang="en-US" dirty="0" err="1" smtClean="0"/>
              <a:t>emittance</a:t>
            </a:r>
            <a:r>
              <a:rPr lang="en-US" dirty="0" smtClean="0"/>
              <a:t> -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Longitudinal </a:t>
            </a:r>
            <a:r>
              <a:rPr lang="en-US" dirty="0" err="1" smtClean="0"/>
              <a:t>emittance</a:t>
            </a:r>
            <a:r>
              <a:rPr lang="en-US" dirty="0" smtClean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22944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3846" y="98642"/>
            <a:ext cx="526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might a gun R&amp;D diagnostic beam line look like?</a:t>
            </a:r>
          </a:p>
        </p:txBody>
      </p:sp>
      <p:pic>
        <p:nvPicPr>
          <p:cNvPr id="5" name="Picture 4" descr="Specs_tab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42920"/>
            <a:ext cx="4592389" cy="2495143"/>
          </a:xfrm>
          <a:prstGeom prst="rect">
            <a:avLst/>
          </a:prstGeom>
        </p:spPr>
      </p:pic>
      <p:pic>
        <p:nvPicPr>
          <p:cNvPr id="7" name="Picture 6" descr="photo 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" t="33592" r="6410" b="3845"/>
          <a:stretch/>
        </p:blipFill>
        <p:spPr>
          <a:xfrm>
            <a:off x="1460933" y="3413014"/>
            <a:ext cx="6135077" cy="3181217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518784"/>
              </p:ext>
            </p:extLst>
          </p:nvPr>
        </p:nvGraphicFramePr>
        <p:xfrm>
          <a:off x="4658307" y="808699"/>
          <a:ext cx="4405605" cy="23472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3752"/>
                <a:gridCol w="1269920"/>
                <a:gridCol w="1821933"/>
              </a:tblGrid>
              <a:tr h="36582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Parameter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“Plan”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Measured</a:t>
                      </a:r>
                      <a:endParaRPr lang="en-US" sz="1400" dirty="0"/>
                    </a:p>
                  </a:txBody>
                  <a:tcPr/>
                </a:tc>
              </a:tr>
              <a:tr h="36582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Bunch charge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0.01 – 1000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 – 125 </a:t>
                      </a:r>
                      <a:r>
                        <a:rPr lang="en-US" sz="1400" dirty="0" err="1" smtClean="0"/>
                        <a:t>pC</a:t>
                      </a:r>
                      <a:endParaRPr lang="en-US" sz="1400" dirty="0"/>
                    </a:p>
                  </a:txBody>
                  <a:tcPr/>
                </a:tc>
              </a:tr>
              <a:tr h="36582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Laser</a:t>
                      </a:r>
                      <a:r>
                        <a:rPr lang="en-US" sz="1400" baseline="0" dirty="0" smtClean="0"/>
                        <a:t> size (R)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</a:t>
                      </a:r>
                      <a:r>
                        <a:rPr lang="en-US" sz="1400" baseline="0" dirty="0" smtClean="0"/>
                        <a:t> – 3.0</a:t>
                      </a:r>
                      <a:r>
                        <a:rPr lang="en-US" sz="1400" dirty="0" smtClean="0"/>
                        <a:t> mm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1.06mm, 1.95mm</a:t>
                      </a:r>
                      <a:endParaRPr lang="en-US" sz="1400" dirty="0"/>
                    </a:p>
                  </a:txBody>
                  <a:tcPr/>
                </a:tc>
              </a:tr>
              <a:tr h="36582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Pulse</a:t>
                      </a:r>
                      <a:r>
                        <a:rPr lang="en-US" sz="1400" baseline="0" dirty="0" smtClean="0"/>
                        <a:t> length (T)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 – 25 </a:t>
                      </a:r>
                      <a:r>
                        <a:rPr lang="en-US" sz="1400" dirty="0" err="1" smtClean="0"/>
                        <a:t>psec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19.3 – 25.2 </a:t>
                      </a:r>
                      <a:r>
                        <a:rPr lang="en-US" sz="1400" dirty="0" err="1" smtClean="0"/>
                        <a:t>psec</a:t>
                      </a:r>
                      <a:endParaRPr lang="en-US" sz="1400" dirty="0"/>
                    </a:p>
                  </a:txBody>
                  <a:tcPr/>
                </a:tc>
              </a:tr>
              <a:tr h="36582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Voltage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&gt; 500 kV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250, 300 kV</a:t>
                      </a:r>
                      <a:endParaRPr lang="en-US" sz="1400" dirty="0"/>
                    </a:p>
                  </a:txBody>
                  <a:tcPr/>
                </a:tc>
              </a:tr>
              <a:tr h="36582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E-Field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 10 MV/m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10.5 MV/m @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4.8 cm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6 MV/m @ 10.6 cm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771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 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" t="9799" r="961" b="1995"/>
          <a:stretch/>
        </p:blipFill>
        <p:spPr>
          <a:xfrm rot="5400000">
            <a:off x="1597525" y="1609658"/>
            <a:ext cx="5668168" cy="3988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5540" y="98642"/>
            <a:ext cx="418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vs. laser spot size (happens to be 250kV)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75" y="2025220"/>
            <a:ext cx="22881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low bunch charge space charge effects are negligible.  </a:t>
            </a:r>
          </a:p>
          <a:p>
            <a:endParaRPr lang="en-US" dirty="0"/>
          </a:p>
          <a:p>
            <a:r>
              <a:rPr lang="en-US" dirty="0" err="1" smtClean="0"/>
              <a:t>Emittance</a:t>
            </a:r>
            <a:r>
              <a:rPr lang="en-US" dirty="0" smtClean="0"/>
              <a:t> scales with laser spot size.</a:t>
            </a:r>
          </a:p>
          <a:p>
            <a:endParaRPr lang="en-US" dirty="0"/>
          </a:p>
          <a:p>
            <a:r>
              <a:rPr lang="en-US" dirty="0" smtClean="0"/>
              <a:t>Momentum spread is indistinguishable</a:t>
            </a:r>
            <a:endParaRPr lang="en-US" dirty="0"/>
          </a:p>
        </p:txBody>
      </p:sp>
      <p:cxnSp>
        <p:nvCxnSpPr>
          <p:cNvPr id="6" name="Straight Arrow Connector 5"/>
          <p:cNvCxnSpPr>
            <a:stCxn id="2" idx="3"/>
          </p:cNvCxnSpPr>
          <p:nvPr/>
        </p:nvCxnSpPr>
        <p:spPr>
          <a:xfrm flipV="1">
            <a:off x="2311020" y="2700293"/>
            <a:ext cx="1704675" cy="6175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769797" y="3844485"/>
            <a:ext cx="850493" cy="4229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605956" y="2608758"/>
            <a:ext cx="1014334" cy="1867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42157" y="4159902"/>
            <a:ext cx="1853623" cy="11262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20290" y="1924767"/>
            <a:ext cx="24558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Because transverse space charge forces are larger for smaller radius beam, these are stronger </a:t>
            </a:r>
            <a:r>
              <a:rPr lang="en-US" i="1" dirty="0" smtClean="0"/>
              <a:t>sooner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Because longitudinal space charge force is larger for smaller radius, bunch elongates faster, suppressing total energy spread.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317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 2-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t="11681" b="1424"/>
          <a:stretch/>
        </p:blipFill>
        <p:spPr>
          <a:xfrm rot="5400000">
            <a:off x="1649602" y="1552662"/>
            <a:ext cx="5776376" cy="416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9950" y="98642"/>
            <a:ext cx="4523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vs. laser pulse length (happens to be 250kV)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75" y="2013778"/>
            <a:ext cx="22881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low bunch charge space charge effects are negligible.  </a:t>
            </a:r>
          </a:p>
          <a:p>
            <a:endParaRPr lang="en-US" dirty="0"/>
          </a:p>
          <a:p>
            <a:r>
              <a:rPr lang="en-US" dirty="0" err="1" smtClean="0"/>
              <a:t>Emittance</a:t>
            </a:r>
            <a:r>
              <a:rPr lang="en-US" dirty="0" smtClean="0"/>
              <a:t> scales with laser spot size.</a:t>
            </a:r>
          </a:p>
          <a:p>
            <a:endParaRPr lang="en-US" dirty="0"/>
          </a:p>
          <a:p>
            <a:r>
              <a:rPr lang="en-US" dirty="0" smtClean="0"/>
              <a:t>Momentum spread is indistinguishable</a:t>
            </a:r>
            <a:endParaRPr lang="en-US" dirty="0"/>
          </a:p>
        </p:txBody>
      </p:sp>
      <p:cxnSp>
        <p:nvCxnSpPr>
          <p:cNvPr id="5" name="Straight Arrow Connector 4"/>
          <p:cNvCxnSpPr>
            <a:stCxn id="4" idx="3"/>
          </p:cNvCxnSpPr>
          <p:nvPr/>
        </p:nvCxnSpPr>
        <p:spPr>
          <a:xfrm flipV="1">
            <a:off x="2311020" y="2826154"/>
            <a:ext cx="1761878" cy="4802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242157" y="4148460"/>
            <a:ext cx="2036674" cy="11926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583074" y="3844485"/>
            <a:ext cx="1037217" cy="7546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468667" y="2173965"/>
            <a:ext cx="1151623" cy="6215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57579" y="1924767"/>
            <a:ext cx="2154747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longitudinal space charge forces are larger for shorter bunch.</a:t>
            </a:r>
          </a:p>
          <a:p>
            <a:endParaRPr lang="en-US" dirty="0"/>
          </a:p>
          <a:p>
            <a:r>
              <a:rPr lang="en-US" dirty="0" smtClean="0"/>
              <a:t>Both transverse and longitudinal forces tend to be larger through evolution and lead growth.</a:t>
            </a:r>
          </a:p>
        </p:txBody>
      </p:sp>
    </p:spTree>
    <p:extLst>
      <p:ext uri="{BB962C8B-B14F-4D97-AF65-F5344CB8AC3E}">
        <p14:creationId xmlns:p14="http://schemas.microsoft.com/office/powerpoint/2010/main" val="2428279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 1-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" t="10684" r="5876" b="8120"/>
          <a:stretch/>
        </p:blipFill>
        <p:spPr>
          <a:xfrm rot="5400000">
            <a:off x="1414267" y="1565890"/>
            <a:ext cx="5866410" cy="4072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0462" y="100505"/>
            <a:ext cx="5026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vs. gun voltage (happens to be 20ps pulse length)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75" y="2013778"/>
            <a:ext cx="2288145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low bunch charge</a:t>
            </a:r>
            <a:endParaRPr lang="en-US" dirty="0"/>
          </a:p>
          <a:p>
            <a:r>
              <a:rPr lang="en-US" dirty="0" smtClean="0"/>
              <a:t>Transverse and longitudinal space charge forces are smaller.</a:t>
            </a:r>
          </a:p>
          <a:p>
            <a:endParaRPr lang="en-US" dirty="0"/>
          </a:p>
          <a:p>
            <a:r>
              <a:rPr lang="en-US" dirty="0" smtClean="0"/>
              <a:t>There is little to no difference in </a:t>
            </a:r>
            <a:r>
              <a:rPr lang="en-US" dirty="0" err="1" smtClean="0"/>
              <a:t>emittance</a:t>
            </a:r>
            <a:r>
              <a:rPr lang="en-US" dirty="0" smtClean="0"/>
              <a:t> or energy spread.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116534" y="3020667"/>
            <a:ext cx="1876279" cy="4242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116534" y="3444940"/>
            <a:ext cx="1956364" cy="19327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491548" y="3444940"/>
            <a:ext cx="1128743" cy="11541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777566" y="2505780"/>
            <a:ext cx="842725" cy="939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57579" y="2004861"/>
            <a:ext cx="210898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transverse and longitudinal space charge distributions are identical.</a:t>
            </a:r>
          </a:p>
          <a:p>
            <a:endParaRPr lang="en-US" dirty="0"/>
          </a:p>
          <a:p>
            <a:r>
              <a:rPr lang="en-US" dirty="0" smtClean="0"/>
              <a:t>The reduced rigidity of the lower voltage beam means longitudinal and space charge forces are weaker at higher energy, i.e. higher momentum.</a:t>
            </a:r>
          </a:p>
        </p:txBody>
      </p:sp>
      <p:sp>
        <p:nvSpPr>
          <p:cNvPr id="19" name="Oval 18"/>
          <p:cNvSpPr/>
          <p:nvPr/>
        </p:nvSpPr>
        <p:spPr>
          <a:xfrm>
            <a:off x="5068243" y="2505780"/>
            <a:ext cx="423306" cy="366142"/>
          </a:xfrm>
          <a:prstGeom prst="ellipse">
            <a:avLst/>
          </a:prstGeom>
          <a:noFill/>
          <a:ln w="31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0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190" y="264224"/>
            <a:ext cx="7609776" cy="6186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 steps … </a:t>
            </a:r>
            <a:r>
              <a:rPr lang="en-US" dirty="0" smtClean="0"/>
              <a:t>discuss beam line “features”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b="1" dirty="0" smtClean="0"/>
              <a:t>Needed (</a:t>
            </a:r>
            <a:r>
              <a:rPr lang="en-US" b="1" dirty="0" err="1" smtClean="0"/>
              <a:t>HDIce</a:t>
            </a:r>
            <a:r>
              <a:rPr lang="en-US" b="1" dirty="0" smtClean="0"/>
              <a:t>) =&gt; can turn crank for </a:t>
            </a:r>
            <a:r>
              <a:rPr lang="en-US" b="1" dirty="0" err="1" smtClean="0"/>
              <a:t>zeroth</a:t>
            </a:r>
            <a:r>
              <a:rPr lang="en-US" b="1" dirty="0" smtClean="0"/>
              <a:t>-order layout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dirty="0" smtClean="0"/>
              <a:t>Spin components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dirty="0" smtClean="0"/>
              <a:t>Longitudinal components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b="1" dirty="0"/>
              <a:t>Desired (R&amp;D) =&gt; characterizing parameters space from gun for </a:t>
            </a:r>
            <a:r>
              <a:rPr lang="en-US" b="1" dirty="0" smtClean="0"/>
              <a:t>features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dirty="0" smtClean="0"/>
              <a:t>Geometry</a:t>
            </a:r>
          </a:p>
          <a:p>
            <a:pPr marL="1200150" lvl="2" indent="-285750">
              <a:buFont typeface="Wingdings" charset="2"/>
              <a:buChar char="²"/>
            </a:pPr>
            <a:r>
              <a:rPr lang="en-US" dirty="0" smtClean="0"/>
              <a:t>John provided gun .</a:t>
            </a:r>
            <a:r>
              <a:rPr lang="en-US" dirty="0" err="1" smtClean="0"/>
              <a:t>dxf</a:t>
            </a:r>
            <a:r>
              <a:rPr lang="en-US" dirty="0" smtClean="0"/>
              <a:t> layout</a:t>
            </a:r>
          </a:p>
          <a:p>
            <a:pPr marL="1200150" lvl="2" indent="-285750">
              <a:buFont typeface="Wingdings" charset="2"/>
              <a:buChar char="²"/>
            </a:pPr>
            <a:r>
              <a:rPr lang="en-US" dirty="0" smtClean="0"/>
              <a:t>Carlos provided gun POISSON deck (will match/adjust to .</a:t>
            </a:r>
            <a:r>
              <a:rPr lang="en-US" dirty="0" err="1" smtClean="0"/>
              <a:t>dxf</a:t>
            </a:r>
            <a:r>
              <a:rPr lang="en-US" dirty="0" smtClean="0"/>
              <a:t>)</a:t>
            </a:r>
          </a:p>
          <a:p>
            <a:pPr marL="1200150" lvl="2" indent="-285750">
              <a:buFont typeface="Wingdings" charset="2"/>
              <a:buChar char="²"/>
            </a:pPr>
            <a:endParaRPr lang="en-US" dirty="0"/>
          </a:p>
          <a:p>
            <a:pPr marL="1200150" lvl="2" indent="-285750">
              <a:buFont typeface="Wingdings" charset="2"/>
              <a:buChar char="²"/>
            </a:pPr>
            <a:endParaRPr lang="en-US" dirty="0" smtClean="0"/>
          </a:p>
          <a:p>
            <a:pPr marL="1200150" lvl="2" indent="-285750">
              <a:buFont typeface="Wingdings" charset="2"/>
              <a:buChar char="²"/>
            </a:pPr>
            <a:endParaRPr lang="en-US" dirty="0"/>
          </a:p>
          <a:p>
            <a:pPr lvl="2"/>
            <a:endParaRPr lang="en-US" dirty="0"/>
          </a:p>
          <a:p>
            <a:pPr marL="1200150" lvl="2" indent="-285750">
              <a:buFont typeface="Wingdings" charset="2"/>
              <a:buChar char="²"/>
            </a:pPr>
            <a:endParaRPr lang="en-US" dirty="0" smtClean="0"/>
          </a:p>
          <a:p>
            <a:pPr marL="1200150" lvl="2" indent="-285750">
              <a:buFont typeface="Wingdings" charset="2"/>
              <a:buChar char="²"/>
            </a:pPr>
            <a:endParaRPr lang="en-US" dirty="0"/>
          </a:p>
          <a:p>
            <a:pPr marL="1200150" lvl="2" indent="-285750">
              <a:buFont typeface="Wingdings" charset="2"/>
              <a:buChar char="²"/>
            </a:pPr>
            <a:endParaRPr lang="en-US" dirty="0" smtClean="0"/>
          </a:p>
          <a:p>
            <a:pPr marL="1200150" lvl="2" indent="-285750">
              <a:buFont typeface="Wingdings" charset="2"/>
              <a:buChar char="²"/>
            </a:pPr>
            <a:endParaRPr lang="en-US" dirty="0" smtClean="0"/>
          </a:p>
          <a:p>
            <a:pPr marL="1200150" lvl="2" indent="-285750">
              <a:buFont typeface="Wingdings" charset="2"/>
              <a:buChar char="²"/>
            </a:pPr>
            <a:endParaRPr lang="en-US" dirty="0" smtClean="0"/>
          </a:p>
          <a:p>
            <a:pPr marL="742950" lvl="1" indent="-285750">
              <a:buFont typeface="Wingdings" charset="2"/>
              <a:buChar char="ü"/>
            </a:pPr>
            <a:r>
              <a:rPr lang="en-US" dirty="0" smtClean="0"/>
              <a:t>Simulation</a:t>
            </a:r>
          </a:p>
          <a:p>
            <a:pPr marL="1200150" lvl="2" indent="-285750">
              <a:buFont typeface="Wingdings" charset="2"/>
              <a:buChar char="²"/>
            </a:pPr>
            <a:r>
              <a:rPr lang="en-US" dirty="0" smtClean="0"/>
              <a:t>LANL-PARMELA: Erik </a:t>
            </a:r>
            <a:r>
              <a:rPr lang="en-US" dirty="0" err="1" smtClean="0"/>
              <a:t>Werlau</a:t>
            </a:r>
            <a:r>
              <a:rPr lang="en-US" dirty="0" smtClean="0"/>
              <a:t> setup fast Win7 box (CISPARMELA)</a:t>
            </a:r>
          </a:p>
          <a:p>
            <a:pPr marL="1200150" lvl="2" indent="-285750">
              <a:buFont typeface="Wingdings" charset="2"/>
              <a:buChar char="²"/>
            </a:pPr>
            <a:r>
              <a:rPr lang="en-US" dirty="0" smtClean="0"/>
              <a:t>BEARD-PARMELA: CC granted me access to search/backup his files</a:t>
            </a:r>
            <a:endParaRPr lang="en-US" dirty="0"/>
          </a:p>
        </p:txBody>
      </p:sp>
      <p:pic>
        <p:nvPicPr>
          <p:cNvPr id="4" name="Picture 3" descr="gunpic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36" y="3235421"/>
            <a:ext cx="30480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72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471</Words>
  <Application>Microsoft Macintosh PowerPoint</Application>
  <PresentationFormat>On-screen Show (4:3)</PresentationFormat>
  <Paragraphs>88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Grames</dc:creator>
  <cp:lastModifiedBy>Joe Grames</cp:lastModifiedBy>
  <cp:revision>17</cp:revision>
  <dcterms:created xsi:type="dcterms:W3CDTF">2014-05-08T18:30:24Z</dcterms:created>
  <dcterms:modified xsi:type="dcterms:W3CDTF">2014-05-12T14:44:46Z</dcterms:modified>
</cp:coreProperties>
</file>