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424" r:id="rId2"/>
    <p:sldId id="422" r:id="rId3"/>
    <p:sldId id="415" r:id="rId4"/>
    <p:sldId id="414" r:id="rId5"/>
    <p:sldId id="413" r:id="rId6"/>
    <p:sldId id="416" r:id="rId7"/>
    <p:sldId id="417" r:id="rId8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70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486" y="10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Director’s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oller.jlab.org/cgi-bin/DocDB/public/DocumentDataba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mages/7/7b/MOLLER_beam_requirements_22March2023.pdf" TargetMode="External"/><Relationship Id="rId2" Type="http://schemas.openxmlformats.org/officeDocument/2006/relationships/hyperlink" Target="https://wiki.jlab.org/ciswiki/images/2/2b/MOLLER_Accelerator_MainJobs_details_June2023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75E8-79C1-424A-A7C3-72E382C4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6F0B-6DBA-F640-A395-69B480B92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</a:rPr>
              <a:t>MOLLER: M</a:t>
            </a:r>
            <a:r>
              <a:rPr lang="en-US" sz="2400" dirty="0">
                <a:latin typeface="Arial" panose="020B0604020202020204" pitchFamily="34" charset="0"/>
              </a:rPr>
              <a:t>easurement </a:t>
            </a:r>
            <a:r>
              <a:rPr lang="en-US" sz="2400" b="1" dirty="0">
                <a:latin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</a:rPr>
              <a:t>f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epton </a:t>
            </a:r>
            <a:r>
              <a:rPr lang="en-US" sz="2400" b="1" dirty="0">
                <a:latin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</a:rPr>
              <a:t>lastic </a:t>
            </a:r>
            <a:r>
              <a:rPr lang="en-US" sz="2400" b="1" dirty="0">
                <a:latin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</a:rPr>
              <a:t>eactions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Physics Outcome: </a:t>
            </a:r>
            <a:r>
              <a:rPr lang="en-US" sz="2400" dirty="0">
                <a:latin typeface="Arial" panose="020B0604020202020204" pitchFamily="34" charset="0"/>
              </a:rPr>
              <a:t>an ultra-precise measurement of the</a:t>
            </a:r>
            <a:br>
              <a:rPr lang="en-US" sz="2400" dirty="0"/>
            </a:br>
            <a:r>
              <a:rPr lang="en-US" sz="2400" dirty="0">
                <a:latin typeface="Arial" panose="020B0604020202020204" pitchFamily="34" charset="0"/>
              </a:rPr>
              <a:t>weak-mixing angle using </a:t>
            </a:r>
            <a:r>
              <a:rPr lang="en-US" sz="2400" dirty="0" err="1">
                <a:latin typeface="Arial" panose="020B0604020202020204" pitchFamily="34" charset="0"/>
              </a:rPr>
              <a:t>Møller</a:t>
            </a:r>
            <a:r>
              <a:rPr lang="en-US" sz="2400" dirty="0">
                <a:latin typeface="Arial" panose="020B0604020202020204" pitchFamily="34" charset="0"/>
              </a:rPr>
              <a:t> scattering</a:t>
            </a:r>
          </a:p>
          <a:p>
            <a:pPr marL="457200" lvl="1" indent="0">
              <a:buNone/>
            </a:pPr>
            <a:r>
              <a:rPr lang="en-US" sz="2200" dirty="0">
                <a:hlinkClick r:id="rId2"/>
              </a:rPr>
              <a:t>https://moller.jlab.org/cgi-bin/DocDB/public/DocumentDatabase</a:t>
            </a:r>
            <a:endParaRPr lang="en-US" sz="2200" dirty="0">
              <a:latin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</a:rPr>
              <a:t>Organization:</a:t>
            </a:r>
            <a:endParaRPr lang="en-US" sz="2400" b="1" dirty="0"/>
          </a:p>
          <a:p>
            <a:pPr marL="742950" lvl="1" indent="-285750"/>
            <a:r>
              <a:rPr lang="en-US" sz="2200" b="1" dirty="0"/>
              <a:t>Accelerator Parity-Quality-Beam Liaison: </a:t>
            </a:r>
            <a:r>
              <a:rPr lang="en-US" sz="2200" dirty="0"/>
              <a:t>Riad Suleiman</a:t>
            </a:r>
          </a:p>
          <a:p>
            <a:pPr marL="742950" lvl="1" indent="-285750"/>
            <a:r>
              <a:rPr lang="en-US" sz="2200" b="1" dirty="0"/>
              <a:t>APEL: </a:t>
            </a:r>
            <a:r>
              <a:rPr lang="en-US" sz="2200" dirty="0"/>
              <a:t>Yves Roblin</a:t>
            </a:r>
          </a:p>
          <a:p>
            <a:pPr marL="742950" lvl="1" indent="-285750"/>
            <a:r>
              <a:rPr lang="en-US" sz="2200" b="1" dirty="0"/>
              <a:t>Ops Hall A Liaison: </a:t>
            </a:r>
            <a:r>
              <a:rPr lang="en-US" sz="2200" dirty="0"/>
              <a:t>Daniel Moser and Adam </a:t>
            </a:r>
            <a:r>
              <a:rPr lang="en-US" sz="2200" dirty="0" err="1"/>
              <a:t>Schoene</a:t>
            </a:r>
            <a:endParaRPr lang="en-US" sz="2200" dirty="0"/>
          </a:p>
          <a:p>
            <a:pPr marL="742950" lvl="1" indent="-285750"/>
            <a:r>
              <a:rPr lang="en-US" sz="2200" b="1" dirty="0"/>
              <a:t>Hall A Liaison: </a:t>
            </a:r>
            <a:r>
              <a:rPr lang="en-US" sz="2200" dirty="0" err="1"/>
              <a:t>Ciprian</a:t>
            </a:r>
            <a:r>
              <a:rPr lang="en-US" sz="2200" dirty="0"/>
              <a:t> Gal</a:t>
            </a:r>
          </a:p>
          <a:p>
            <a:pPr marL="742950" lvl="1" indent="-285750"/>
            <a:r>
              <a:rPr lang="en-US" sz="2200" b="1" dirty="0"/>
              <a:t>MOLLER Liaison: </a:t>
            </a:r>
            <a:r>
              <a:rPr lang="en-US" sz="2200" dirty="0"/>
              <a:t>Caryn </a:t>
            </a:r>
            <a:r>
              <a:rPr lang="en-US" sz="2200" dirty="0" err="1"/>
              <a:t>Palatchi</a:t>
            </a:r>
            <a:r>
              <a:rPr lang="en-US" sz="2200" dirty="0"/>
              <a:t> and Kent </a:t>
            </a:r>
            <a:r>
              <a:rPr lang="en-US" sz="2200" dirty="0" err="1"/>
              <a:t>Paschke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E856C-0251-654A-B476-4F7BE891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6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D97E-EB15-4EC2-8B21-1C2ABE40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Long Term Schedule – potential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8442-1FD3-4893-8595-C6D69607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988" y="966055"/>
            <a:ext cx="2166309" cy="5381694"/>
          </a:xfrm>
        </p:spPr>
        <p:txBody>
          <a:bodyPr>
            <a:normAutofit/>
          </a:bodyPr>
          <a:lstStyle/>
          <a:p>
            <a:r>
              <a:rPr lang="en-US" sz="1200" b="1" dirty="0"/>
              <a:t>Hall A (MOLLER)</a:t>
            </a:r>
          </a:p>
          <a:p>
            <a:pPr marL="0" indent="0">
              <a:buNone/>
            </a:pPr>
            <a:r>
              <a:rPr lang="en-US" sz="1200" dirty="0"/>
              <a:t>0.26 </a:t>
            </a:r>
            <a:r>
              <a:rPr lang="en-US" sz="1200" dirty="0" err="1"/>
              <a:t>pC</a:t>
            </a:r>
            <a:r>
              <a:rPr lang="en-US" sz="1200" dirty="0"/>
              <a:t> @ 249.5 MHz (4 ns, 65 µA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B</a:t>
            </a:r>
          </a:p>
          <a:p>
            <a:pPr marL="0" indent="0">
              <a:buNone/>
            </a:pPr>
            <a:r>
              <a:rPr lang="en-US" sz="1200" dirty="0"/>
              <a:t>0.002 </a:t>
            </a:r>
            <a:r>
              <a:rPr lang="en-US" sz="1200" dirty="0" err="1"/>
              <a:t>pC</a:t>
            </a:r>
            <a:r>
              <a:rPr lang="en-US" sz="1200" dirty="0"/>
              <a:t> @ 249.5 MHz (4 ns, 50 </a:t>
            </a:r>
            <a:r>
              <a:rPr lang="en-US" sz="1200" dirty="0" err="1"/>
              <a:t>nA</a:t>
            </a:r>
            <a:r>
              <a:rPr lang="en-US" sz="1200" dirty="0"/>
              <a:t> average beam current)</a:t>
            </a:r>
          </a:p>
          <a:p>
            <a:pPr lvl="1"/>
            <a:endParaRPr lang="en-US" sz="1200" dirty="0"/>
          </a:p>
          <a:p>
            <a:r>
              <a:rPr lang="en-US" sz="1200" b="1" dirty="0"/>
              <a:t>Hall C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0.12 </a:t>
            </a:r>
            <a:r>
              <a:rPr lang="en-US" sz="1200" dirty="0" err="1"/>
              <a:t>pC</a:t>
            </a:r>
            <a:r>
              <a:rPr lang="en-US" sz="1200" dirty="0"/>
              <a:t> @ 249.5 MHz (4 ns, 35 µA average beam current)</a:t>
            </a:r>
          </a:p>
          <a:p>
            <a:pPr lvl="1"/>
            <a:endParaRPr lang="en-US" sz="1200" b="1" dirty="0"/>
          </a:p>
          <a:p>
            <a:r>
              <a:rPr lang="en-US" sz="1200" b="1" dirty="0"/>
              <a:t>Hall D (K</a:t>
            </a:r>
            <a:r>
              <a:rPr lang="en-US" sz="1200" b="1" baseline="-25000" dirty="0"/>
              <a:t>L</a:t>
            </a:r>
            <a:r>
              <a:rPr lang="en-US" sz="1200" b="1" dirty="0"/>
              <a:t>)</a:t>
            </a:r>
          </a:p>
          <a:p>
            <a:pPr marL="0" indent="0">
              <a:buNone/>
            </a:pPr>
            <a:r>
              <a:rPr lang="en-US" sz="1200" dirty="0"/>
              <a:t>0.32 </a:t>
            </a:r>
            <a:r>
              <a:rPr lang="en-US" sz="1200" dirty="0" err="1"/>
              <a:t>pC</a:t>
            </a:r>
            <a:r>
              <a:rPr lang="en-US" sz="1200" dirty="0"/>
              <a:t> @ 15.6 MHz (64 ns, 5 µA average beam current)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1" dirty="0"/>
              <a:t>One task aims to study co-operation of MOLLER with K-long experiment in Hall 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447BB-8BA3-47CF-9E9B-F759EF41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84DDF-6528-AD49-9089-3C7B8B0893CF}"/>
              </a:ext>
            </a:extLst>
          </p:cNvPr>
          <p:cNvSpPr/>
          <p:nvPr/>
        </p:nvSpPr>
        <p:spPr>
          <a:xfrm>
            <a:off x="617683" y="1092657"/>
            <a:ext cx="5441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MOLLER experiment in Hall A: installation starts in Jan 2025 and physics run starts in Jan 2026 for three years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CCC5E-E27E-421C-B7A1-F1DE7A5F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5" y="2164893"/>
            <a:ext cx="605409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3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C721-466B-472E-801D-5435BF97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MOLLER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0BA2D-C4E8-4620-827E-A1BADC4F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Details about MOLLER action items can be found here: </a:t>
            </a:r>
            <a:r>
              <a:rPr lang="en-US" sz="1600" dirty="0">
                <a:hlinkClick r:id="rId2"/>
              </a:rPr>
              <a:t>https://wiki.jlab.org/ciswiki/images/2/2b/MOLLER_Accelerator_MainJobs_details_June2023.docx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MOLLER has other requirements that can be found here: </a:t>
            </a:r>
            <a:r>
              <a:rPr lang="en-US" sz="1600" dirty="0">
                <a:hlinkClick r:id="rId3"/>
              </a:rPr>
              <a:t>https://wiki.jlab.org/ciswiki/images/7/7b/MOLLER_beam_requirements_22March2023.pdf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Accelerator jobs are summarized in next four slides (</a:t>
            </a:r>
            <a:r>
              <a:rPr lang="en-US" sz="1600" b="1" dirty="0"/>
              <a:t>listed are Deliverable Dates</a:t>
            </a:r>
            <a:r>
              <a:rPr lang="en-US" sz="1600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3F29C-95C7-4540-B93A-C396AFCF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16EE84-C714-4334-ABC3-C1E4C1B38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001"/>
              </p:ext>
            </p:extLst>
          </p:nvPr>
        </p:nvGraphicFramePr>
        <p:xfrm>
          <a:off x="1570895" y="3915826"/>
          <a:ext cx="5940425" cy="2431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975">
                  <a:extLst>
                    <a:ext uri="{9D8B030D-6E8A-4147-A177-3AD203B41FA5}">
                      <a16:colId xmlns:a16="http://schemas.microsoft.com/office/drawing/2014/main" val="36449069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6689724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105865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Abbreviation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Staff/People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15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Accelerator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Center for Injectors and 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412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Center for Advanced Studies of Accelerators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65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Ops-SW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 software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3871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Ops-Inj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Injector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703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Ops-MCC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Accelerator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MCC </a:t>
                      </a:r>
                      <a:r>
                        <a:rPr lang="en-US" sz="1100">
                          <a:effectLst/>
                        </a:rPr>
                        <a:t>Operations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18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I&amp;C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Instrumentation and Controls Group (EESICS)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979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Radio-Frequency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3050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SSG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Safety Systems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649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Fast Electronics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545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Hall A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977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RCG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EH&amp;S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Radiological Control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638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MOLLER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MOLLER Collaboration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27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8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Generator boards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Helicity Decoder boards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Fast Electronics)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New RTP High Voltage (HV) Driver (SAD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Intensity-Attenuator (IA) system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Upgrade Helicity Magnets control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CASA, MOLLER, I&amp;C, Ops-SW)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Feedback on polarization orientation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MOLLER, CASA)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Wien filters slow reversal – Wien Flip (December 2023)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CIS, MOLLER)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527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en-US" b="1" dirty="0"/>
              <a:t>Injector transmission and parity-quality beam (December 2023)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(Ops-Inj, MOLLER)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b="1" dirty="0"/>
              <a:t>Matching and adiabatic damping from 200 keV to Hall A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CIS, Ops-Inj, MOLLER)</a:t>
            </a:r>
          </a:p>
          <a:p>
            <a:pPr marL="457200" lvl="0" indent="-457200">
              <a:buFont typeface="+mj-lt"/>
              <a:buAutoNum type="arabicPeriod" startAt="10"/>
            </a:pPr>
            <a:r>
              <a:rPr lang="en-US" b="1" dirty="0"/>
              <a:t>Fast Feedback (FFB) system resurrection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Ops-SW, I&amp;C)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b="1" dirty="0"/>
              <a:t>Compton Polarimeter setup (December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Hall A)</a:t>
            </a:r>
          </a:p>
          <a:p>
            <a:pPr marL="457200" lvl="0" indent="-457200">
              <a:buFont typeface="+mj-lt"/>
              <a:buAutoNum type="arabicPeriod" startAt="12"/>
            </a:pPr>
            <a:r>
              <a:rPr lang="en-US" b="1" dirty="0"/>
              <a:t>Beam Modulation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CASA, Ops-SW, I&amp;C, MOLLER)</a:t>
            </a:r>
          </a:p>
          <a:p>
            <a:pPr marL="457200" lvl="0" indent="-457200">
              <a:buFont typeface="+mj-lt"/>
              <a:buAutoNum type="arabicPeriod" startAt="13"/>
            </a:pPr>
            <a:r>
              <a:rPr lang="en-US" b="1" dirty="0"/>
              <a:t>Phase Advance (December 2024)</a:t>
            </a:r>
            <a:r>
              <a:rPr lang="en-US" dirty="0"/>
              <a:t>: 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(CASA, MOLLER)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4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4"/>
            </a:pPr>
            <a:r>
              <a:rPr lang="en-US" b="1" dirty="0"/>
              <a:t>Study co-operation of MOLLER with K-long experiment in Hall D (SAD 2024)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(CIS, Ops-Inj, CASA, MOLLER, Hall A)</a:t>
            </a:r>
          </a:p>
          <a:p>
            <a:pPr marL="457200" lvl="0" indent="-457200">
              <a:buFont typeface="+mj-lt"/>
              <a:buAutoNum type="arabicPeriod" startAt="15"/>
            </a:pPr>
            <a:r>
              <a:rPr lang="en-US" b="1" dirty="0"/>
              <a:t>Control of charge asymmetry on Halls B, C, and D beams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Ops-SW)</a:t>
            </a:r>
          </a:p>
          <a:p>
            <a:pPr marL="457200" lvl="0" indent="-457200">
              <a:buFont typeface="+mj-lt"/>
              <a:buAutoNum type="arabicPeriod" startAt="16"/>
            </a:pPr>
            <a:r>
              <a:rPr lang="en-US" b="1" dirty="0"/>
              <a:t>Parity-Quality Beam (PQB) studies in Injector and Hall (December 2024)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(MOLLER, CIS, Ops-INJ, CASA)</a:t>
            </a:r>
          </a:p>
          <a:p>
            <a:pPr marL="0" indent="0">
              <a:buNone/>
            </a:pPr>
            <a:r>
              <a:rPr lang="en-US" b="1" dirty="0"/>
              <a:t>17. Halo Monitors in Hall A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Ops-SW, SSG)</a:t>
            </a:r>
          </a:p>
          <a:p>
            <a:pPr marL="0" indent="0">
              <a:buNone/>
            </a:pPr>
            <a:r>
              <a:rPr lang="en-US" b="1" dirty="0"/>
              <a:t>18. Robust beam mis-steer protection / fast shutdown detectors in MOLLER apparatus (March 2025)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</a:t>
            </a:r>
            <a:r>
              <a:rPr lang="en-US" dirty="0" err="1"/>
              <a:t>RadCon</a:t>
            </a:r>
            <a:r>
              <a:rPr lang="en-US" dirty="0"/>
              <a:t>, Ops-MCC)</a:t>
            </a:r>
          </a:p>
        </p:txBody>
      </p:sp>
    </p:spTree>
    <p:extLst>
      <p:ext uri="{BB962C8B-B14F-4D97-AF65-F5344CB8AC3E}">
        <p14:creationId xmlns:p14="http://schemas.microsoft.com/office/powerpoint/2010/main" val="339816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Jobs …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D2F52-7FFC-4483-BF81-6CA00546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9"/>
            </a:pPr>
            <a:r>
              <a:rPr lang="en-US" b="1" dirty="0"/>
              <a:t>New BPM Digital Receivers in Hall A line – instead of Sample/Hold cards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  <a:p>
            <a:pPr marL="457200" lvl="0" indent="-457200">
              <a:buFont typeface="+mj-lt"/>
              <a:buAutoNum type="arabicPeriod" startAt="20"/>
            </a:pPr>
            <a:r>
              <a:rPr lang="en-US" b="1" dirty="0"/>
              <a:t>New BCMs electronics in Hall A line (March 2025)</a:t>
            </a:r>
            <a:endParaRPr lang="en-US" dirty="0"/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Groups (Hall A, MOLLER, I&amp;C, Ops-SW)</a:t>
            </a:r>
          </a:p>
        </p:txBody>
      </p:sp>
    </p:spTree>
    <p:extLst>
      <p:ext uri="{BB962C8B-B14F-4D97-AF65-F5344CB8AC3E}">
        <p14:creationId xmlns:p14="http://schemas.microsoft.com/office/powerpoint/2010/main" val="1236268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7952</TotalTime>
  <Words>808</Words>
  <Application>Microsoft Office PowerPoint</Application>
  <PresentationFormat>On-screen Show (4:3)</PresentationFormat>
  <Paragraphs>123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.PingFangSC-Regular</vt:lpstr>
      <vt:lpstr>Arial</vt:lpstr>
      <vt:lpstr>Calibri</vt:lpstr>
      <vt:lpstr>PingFangSC-Regular</vt:lpstr>
      <vt:lpstr>Times New Roman</vt:lpstr>
      <vt:lpstr>Wingdings</vt:lpstr>
      <vt:lpstr>Office Theme</vt:lpstr>
      <vt:lpstr>Introduction</vt:lpstr>
      <vt:lpstr>CEBAF Long Term Schedule – potential conflicts</vt:lpstr>
      <vt:lpstr>MOLLER Requirements</vt:lpstr>
      <vt:lpstr>MOLLER Accelerator Jobs</vt:lpstr>
      <vt:lpstr>MOLLER Accelerator Jobs … continued</vt:lpstr>
      <vt:lpstr>MOLLER Accelerator Jobs … continued</vt:lpstr>
      <vt:lpstr>MOLLER Accelerator Jobs …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Riad Suleiman</cp:lastModifiedBy>
  <cp:revision>753</cp:revision>
  <cp:lastPrinted>2023-06-05T22:31:24Z</cp:lastPrinted>
  <dcterms:created xsi:type="dcterms:W3CDTF">2017-10-25T13:41:42Z</dcterms:created>
  <dcterms:modified xsi:type="dcterms:W3CDTF">2023-10-13T11:44:39Z</dcterms:modified>
</cp:coreProperties>
</file>