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0233600" cy="32004000"/>
  <p:notesSz cx="6858000" cy="9144000"/>
  <p:defaultTextStyle>
    <a:defPPr>
      <a:defRPr lang="en-US"/>
    </a:defPPr>
    <a:lvl1pPr marL="0" algn="l" defTabSz="4127322" rtl="0" eaLnBrk="1" latinLnBrk="0" hangingPunct="1">
      <a:defRPr sz="8087" kern="1200">
        <a:solidFill>
          <a:schemeClr val="tx1"/>
        </a:solidFill>
        <a:latin typeface="+mn-lt"/>
        <a:ea typeface="+mn-ea"/>
        <a:cs typeface="+mn-cs"/>
      </a:defRPr>
    </a:lvl1pPr>
    <a:lvl2pPr marL="2063662" algn="l" defTabSz="4127322" rtl="0" eaLnBrk="1" latinLnBrk="0" hangingPunct="1">
      <a:defRPr sz="8087" kern="1200">
        <a:solidFill>
          <a:schemeClr val="tx1"/>
        </a:solidFill>
        <a:latin typeface="+mn-lt"/>
        <a:ea typeface="+mn-ea"/>
        <a:cs typeface="+mn-cs"/>
      </a:defRPr>
    </a:lvl2pPr>
    <a:lvl3pPr marL="4127322" algn="l" defTabSz="4127322" rtl="0" eaLnBrk="1" latinLnBrk="0" hangingPunct="1">
      <a:defRPr sz="8087" kern="1200">
        <a:solidFill>
          <a:schemeClr val="tx1"/>
        </a:solidFill>
        <a:latin typeface="+mn-lt"/>
        <a:ea typeface="+mn-ea"/>
        <a:cs typeface="+mn-cs"/>
      </a:defRPr>
    </a:lvl3pPr>
    <a:lvl4pPr marL="6190983" algn="l" defTabSz="4127322" rtl="0" eaLnBrk="1" latinLnBrk="0" hangingPunct="1">
      <a:defRPr sz="8087" kern="1200">
        <a:solidFill>
          <a:schemeClr val="tx1"/>
        </a:solidFill>
        <a:latin typeface="+mn-lt"/>
        <a:ea typeface="+mn-ea"/>
        <a:cs typeface="+mn-cs"/>
      </a:defRPr>
    </a:lvl4pPr>
    <a:lvl5pPr marL="8254644" algn="l" defTabSz="4127322" rtl="0" eaLnBrk="1" latinLnBrk="0" hangingPunct="1">
      <a:defRPr sz="8087" kern="1200">
        <a:solidFill>
          <a:schemeClr val="tx1"/>
        </a:solidFill>
        <a:latin typeface="+mn-lt"/>
        <a:ea typeface="+mn-ea"/>
        <a:cs typeface="+mn-cs"/>
      </a:defRPr>
    </a:lvl5pPr>
    <a:lvl6pPr marL="10318306" algn="l" defTabSz="4127322" rtl="0" eaLnBrk="1" latinLnBrk="0" hangingPunct="1">
      <a:defRPr sz="8087" kern="1200">
        <a:solidFill>
          <a:schemeClr val="tx1"/>
        </a:solidFill>
        <a:latin typeface="+mn-lt"/>
        <a:ea typeface="+mn-ea"/>
        <a:cs typeface="+mn-cs"/>
      </a:defRPr>
    </a:lvl6pPr>
    <a:lvl7pPr marL="12381968" algn="l" defTabSz="4127322" rtl="0" eaLnBrk="1" latinLnBrk="0" hangingPunct="1">
      <a:defRPr sz="8087" kern="1200">
        <a:solidFill>
          <a:schemeClr val="tx1"/>
        </a:solidFill>
        <a:latin typeface="+mn-lt"/>
        <a:ea typeface="+mn-ea"/>
        <a:cs typeface="+mn-cs"/>
      </a:defRPr>
    </a:lvl7pPr>
    <a:lvl8pPr marL="14445627" algn="l" defTabSz="4127322" rtl="0" eaLnBrk="1" latinLnBrk="0" hangingPunct="1">
      <a:defRPr sz="8087" kern="1200">
        <a:solidFill>
          <a:schemeClr val="tx1"/>
        </a:solidFill>
        <a:latin typeface="+mn-lt"/>
        <a:ea typeface="+mn-ea"/>
        <a:cs typeface="+mn-cs"/>
      </a:defRPr>
    </a:lvl8pPr>
    <a:lvl9pPr marL="16509289" algn="l" defTabSz="4127322" rtl="0" eaLnBrk="1" latinLnBrk="0" hangingPunct="1">
      <a:defRPr sz="808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orient="horz" pos="280" userDrawn="1">
          <p15:clr>
            <a:srgbClr val="A4A3A4"/>
          </p15:clr>
        </p15:guide>
        <p15:guide id="3" orient="horz" pos="19600" userDrawn="1">
          <p15:clr>
            <a:srgbClr val="A4A3A4"/>
          </p15:clr>
        </p15:guide>
        <p15:guide id="4" orient="horz" userDrawn="1">
          <p15:clr>
            <a:srgbClr val="A4A3A4"/>
          </p15:clr>
        </p15:guide>
        <p15:guide id="5" pos="533" userDrawn="1">
          <p15:clr>
            <a:srgbClr val="A4A3A4"/>
          </p15:clr>
        </p15:guide>
        <p15:guide id="6" pos="2481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9634" autoAdjust="0"/>
  </p:normalViewPr>
  <p:slideViewPr>
    <p:cSldViewPr snapToGrid="0" snapToObjects="1" showGuides="1">
      <p:cViewPr>
        <p:scale>
          <a:sx n="39" d="100"/>
          <a:sy n="39" d="100"/>
        </p:scale>
        <p:origin x="30" y="-912"/>
      </p:cViewPr>
      <p:guideLst>
        <p:guide orient="horz" pos="3226"/>
        <p:guide orient="horz" pos="280"/>
        <p:guide orient="horz" pos="19600"/>
        <p:guide orient="horz"/>
        <p:guide pos="533"/>
        <p:guide pos="2481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8/4/2016</a:t>
            </a:fld>
            <a:endParaRPr lang="en-US" dirty="0"/>
          </a:p>
        </p:txBody>
      </p:sp>
      <p:sp>
        <p:nvSpPr>
          <p:cNvPr id="4" name="Slide Image Placeholder 3"/>
          <p:cNvSpPr>
            <a:spLocks noGrp="1" noRot="1" noChangeAspect="1"/>
          </p:cNvSpPr>
          <p:nvPr>
            <p:ph type="sldImg" idx="2"/>
          </p:nvPr>
        </p:nvSpPr>
        <p:spPr>
          <a:xfrm>
            <a:off x="1273175" y="685800"/>
            <a:ext cx="4311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127322" rtl="0" eaLnBrk="1" latinLnBrk="0" hangingPunct="1">
      <a:defRPr sz="5454" kern="1200">
        <a:solidFill>
          <a:schemeClr val="tx1"/>
        </a:solidFill>
        <a:latin typeface="+mn-lt"/>
        <a:ea typeface="+mn-ea"/>
        <a:cs typeface="+mn-cs"/>
      </a:defRPr>
    </a:lvl1pPr>
    <a:lvl2pPr marL="2063662" algn="l" defTabSz="4127322" rtl="0" eaLnBrk="1" latinLnBrk="0" hangingPunct="1">
      <a:defRPr sz="5454" kern="1200">
        <a:solidFill>
          <a:schemeClr val="tx1"/>
        </a:solidFill>
        <a:latin typeface="+mn-lt"/>
        <a:ea typeface="+mn-ea"/>
        <a:cs typeface="+mn-cs"/>
      </a:defRPr>
    </a:lvl2pPr>
    <a:lvl3pPr marL="4127322" algn="l" defTabSz="4127322" rtl="0" eaLnBrk="1" latinLnBrk="0" hangingPunct="1">
      <a:defRPr sz="5454" kern="1200">
        <a:solidFill>
          <a:schemeClr val="tx1"/>
        </a:solidFill>
        <a:latin typeface="+mn-lt"/>
        <a:ea typeface="+mn-ea"/>
        <a:cs typeface="+mn-cs"/>
      </a:defRPr>
    </a:lvl3pPr>
    <a:lvl4pPr marL="6190983" algn="l" defTabSz="4127322" rtl="0" eaLnBrk="1" latinLnBrk="0" hangingPunct="1">
      <a:defRPr sz="5454" kern="1200">
        <a:solidFill>
          <a:schemeClr val="tx1"/>
        </a:solidFill>
        <a:latin typeface="+mn-lt"/>
        <a:ea typeface="+mn-ea"/>
        <a:cs typeface="+mn-cs"/>
      </a:defRPr>
    </a:lvl4pPr>
    <a:lvl5pPr marL="8254644" algn="l" defTabSz="4127322" rtl="0" eaLnBrk="1" latinLnBrk="0" hangingPunct="1">
      <a:defRPr sz="5454" kern="1200">
        <a:solidFill>
          <a:schemeClr val="tx1"/>
        </a:solidFill>
        <a:latin typeface="+mn-lt"/>
        <a:ea typeface="+mn-ea"/>
        <a:cs typeface="+mn-cs"/>
      </a:defRPr>
    </a:lvl5pPr>
    <a:lvl6pPr marL="10318306" algn="l" defTabSz="4127322" rtl="0" eaLnBrk="1" latinLnBrk="0" hangingPunct="1">
      <a:defRPr sz="5454" kern="1200">
        <a:solidFill>
          <a:schemeClr val="tx1"/>
        </a:solidFill>
        <a:latin typeface="+mn-lt"/>
        <a:ea typeface="+mn-ea"/>
        <a:cs typeface="+mn-cs"/>
      </a:defRPr>
    </a:lvl6pPr>
    <a:lvl7pPr marL="12381968" algn="l" defTabSz="4127322" rtl="0" eaLnBrk="1" latinLnBrk="0" hangingPunct="1">
      <a:defRPr sz="5454" kern="1200">
        <a:solidFill>
          <a:schemeClr val="tx1"/>
        </a:solidFill>
        <a:latin typeface="+mn-lt"/>
        <a:ea typeface="+mn-ea"/>
        <a:cs typeface="+mn-cs"/>
      </a:defRPr>
    </a:lvl7pPr>
    <a:lvl8pPr marL="14445627" algn="l" defTabSz="4127322" rtl="0" eaLnBrk="1" latinLnBrk="0" hangingPunct="1">
      <a:defRPr sz="5454" kern="1200">
        <a:solidFill>
          <a:schemeClr val="tx1"/>
        </a:solidFill>
        <a:latin typeface="+mn-lt"/>
        <a:ea typeface="+mn-ea"/>
        <a:cs typeface="+mn-cs"/>
      </a:defRPr>
    </a:lvl8pPr>
    <a:lvl9pPr marL="16509289" algn="l" defTabSz="4127322" rtl="0" eaLnBrk="1" latinLnBrk="0" hangingPunct="1">
      <a:defRPr sz="54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85800"/>
            <a:ext cx="43116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6201301"/>
            <a:ext cx="9218745"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45480" y="5394618"/>
            <a:ext cx="9211469" cy="733099"/>
          </a:xfrm>
          <a:prstGeom prst="rect">
            <a:avLst/>
          </a:prstGeom>
          <a:noFill/>
        </p:spPr>
        <p:txBody>
          <a:bodyPr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845477" y="13817722"/>
            <a:ext cx="9212924"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0621568" y="6201301"/>
            <a:ext cx="9211468"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0621569" y="5394618"/>
            <a:ext cx="9211469" cy="733099"/>
          </a:xfrm>
          <a:prstGeom prst="rect">
            <a:avLst/>
          </a:prstGeom>
          <a:noFill/>
        </p:spPr>
        <p:txBody>
          <a:bodyPr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0403477" y="6201301"/>
            <a:ext cx="9211468"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0396200" y="5394618"/>
            <a:ext cx="9220200" cy="733099"/>
          </a:xfrm>
          <a:prstGeom prst="rect">
            <a:avLst/>
          </a:prstGeom>
          <a:noFill/>
        </p:spPr>
        <p:txBody>
          <a:bodyPr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0171191" y="5394618"/>
            <a:ext cx="9209767"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0171191" y="6201301"/>
            <a:ext cx="9209767"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0171191" y="13876274"/>
            <a:ext cx="9209767"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0171192" y="14594419"/>
            <a:ext cx="9214379"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0171191" y="24966085"/>
            <a:ext cx="9209767"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0171192" y="25699184"/>
            <a:ext cx="9214379"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828840" y="14536232"/>
            <a:ext cx="9218745"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438210" y="3289948"/>
            <a:ext cx="29332387" cy="124460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438210" y="2045348"/>
            <a:ext cx="29332387" cy="1244600"/>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438210" y="452874"/>
            <a:ext cx="29332387" cy="1592474"/>
          </a:xfrm>
          <a:prstGeom prst="rect">
            <a:avLst/>
          </a:prstGeom>
        </p:spPr>
        <p:txBody>
          <a:bodyPr anchor="t" anchorCtr="1">
            <a:norm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6120482"/>
            <a:ext cx="12458671"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45477" y="5281107"/>
            <a:ext cx="12442032"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845477" y="17733798"/>
            <a:ext cx="12460125"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863574" y="16925640"/>
            <a:ext cx="12442031"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3891420" y="20995220"/>
            <a:ext cx="12440573"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3891420" y="20163562"/>
            <a:ext cx="12440573"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3898697" y="6120482"/>
            <a:ext cx="12440573"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891421" y="5281107"/>
            <a:ext cx="12447852"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6946097" y="5281107"/>
            <a:ext cx="12444693"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6946097" y="6120482"/>
            <a:ext cx="12444693"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6946097" y="16894425"/>
            <a:ext cx="12444693" cy="733099"/>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6941485" y="17652979"/>
            <a:ext cx="12449306"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6946097" y="25127723"/>
            <a:ext cx="12444693"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6946097" y="25886279"/>
            <a:ext cx="12449306" cy="837814"/>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itchFamily="18"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438210" y="3289948"/>
            <a:ext cx="29332387" cy="124460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438210" y="2045348"/>
            <a:ext cx="29332387" cy="1244600"/>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438210" y="452874"/>
            <a:ext cx="29332387" cy="1592474"/>
          </a:xfrm>
          <a:prstGeom prst="rect">
            <a:avLst/>
          </a:prstGeom>
        </p:spPr>
        <p:txBody>
          <a:bodyPr anchor="t" anchorCtr="1">
            <a:norm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6039664"/>
            <a:ext cx="9218745"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845480" y="5200288"/>
            <a:ext cx="9211469" cy="733099"/>
          </a:xfrm>
          <a:prstGeom prst="rect">
            <a:avLst/>
          </a:prstGeom>
          <a:noFill/>
        </p:spPr>
        <p:txBody>
          <a:bodyPr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827382" y="14625880"/>
            <a:ext cx="9220200"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845477" y="13817722"/>
            <a:ext cx="9212924"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0621566" y="6031946"/>
            <a:ext cx="18993377"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0621567" y="5200288"/>
            <a:ext cx="18993379"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0621567" y="21288301"/>
            <a:ext cx="18993379"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0621565" y="20489337"/>
            <a:ext cx="18993379"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0163408" y="5200288"/>
            <a:ext cx="9209767"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0163408" y="6039664"/>
            <a:ext cx="9209767"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0163408" y="13876274"/>
            <a:ext cx="9209767"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0163408" y="14594419"/>
            <a:ext cx="9214379"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0163408" y="24956825"/>
            <a:ext cx="9209767" cy="733099"/>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0163408" y="25702420"/>
            <a:ext cx="9214379" cy="822853"/>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438210" y="3289948"/>
            <a:ext cx="29332387" cy="124460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438210" y="2045348"/>
            <a:ext cx="29332387" cy="1244600"/>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438210" y="452874"/>
            <a:ext cx="29332387" cy="1592474"/>
          </a:xfrm>
          <a:prstGeom prst="rect">
            <a:avLst/>
          </a:prstGeom>
        </p:spPr>
        <p:txBody>
          <a:bodyPr anchor="t" anchorCtr="1">
            <a:norm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3.bin"/><Relationship Id="rId18"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image" Target="../media/image2.wmf"/><Relationship Id="rId17" Type="http://schemas.openxmlformats.org/officeDocument/2006/relationships/image" Target="../media/image4.wmf"/><Relationship Id="rId2" Type="http://schemas.openxmlformats.org/officeDocument/2006/relationships/theme" Target="../theme/theme1.xml"/><Relationship Id="rId16"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oleObject" Target="../embeddings/oleObject2.bin"/><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image" Target="../media/image1.wmf"/><Relationship Id="rId19"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oleObject" Target="../embeddings/oleObject1.bin"/><Relationship Id="rId14"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7.png"/><Relationship Id="rId18" Type="http://schemas.openxmlformats.org/officeDocument/2006/relationships/oleObject" Target="../embeddings/oleObject8.bin"/><Relationship Id="rId3" Type="http://schemas.openxmlformats.org/officeDocument/2006/relationships/vmlDrawing" Target="../drawings/vmlDrawing2.vml"/><Relationship Id="rId7" Type="http://schemas.openxmlformats.org/officeDocument/2006/relationships/image" Target="../media/image10.png"/><Relationship Id="rId12" Type="http://schemas.openxmlformats.org/officeDocument/2006/relationships/image" Target="../media/image6.png"/><Relationship Id="rId17" Type="http://schemas.openxmlformats.org/officeDocument/2006/relationships/image" Target="../media/image1.wmf"/><Relationship Id="rId2" Type="http://schemas.openxmlformats.org/officeDocument/2006/relationships/theme" Target="../theme/theme2.xml"/><Relationship Id="rId16"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image" Target="../media/image11.jpeg"/><Relationship Id="rId5" Type="http://schemas.openxmlformats.org/officeDocument/2006/relationships/oleObject" Target="../embeddings/oleObject5.bin"/><Relationship Id="rId15" Type="http://schemas.openxmlformats.org/officeDocument/2006/relationships/image" Target="../media/image9.png"/><Relationship Id="rId10" Type="http://schemas.openxmlformats.org/officeDocument/2006/relationships/hyperlink" Target="http://www.facebook.com/pages/PosterPresentationscom/217914411419?v=app_4949752878&amp;ref=ts" TargetMode="External"/><Relationship Id="rId19" Type="http://schemas.openxmlformats.org/officeDocument/2006/relationships/image" Target="../media/image2.wmf"/><Relationship Id="rId4" Type="http://schemas.openxmlformats.org/officeDocument/2006/relationships/image" Target="../media/image5.png"/><Relationship Id="rId9" Type="http://schemas.openxmlformats.org/officeDocument/2006/relationships/image" Target="../media/image4.wmf"/><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11.bin"/><Relationship Id="rId18"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3.vml"/><Relationship Id="rId7" Type="http://schemas.openxmlformats.org/officeDocument/2006/relationships/image" Target="../media/image8.png"/><Relationship Id="rId12" Type="http://schemas.openxmlformats.org/officeDocument/2006/relationships/image" Target="../media/image2.wmf"/><Relationship Id="rId17" Type="http://schemas.openxmlformats.org/officeDocument/2006/relationships/image" Target="../media/image4.wmf"/><Relationship Id="rId2" Type="http://schemas.openxmlformats.org/officeDocument/2006/relationships/theme" Target="../theme/theme3.xml"/><Relationship Id="rId16" Type="http://schemas.openxmlformats.org/officeDocument/2006/relationships/oleObject" Target="../embeddings/oleObject12.bin"/><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oleObject" Target="../embeddings/oleObject10.bin"/><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image" Target="../media/image1.wmf"/><Relationship Id="rId19"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oleObject" Target="../embeddings/oleObject9.bin"/><Relationship Id="rId1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5000"/>
            <a:lum/>
          </a:blip>
          <a:srcRect/>
          <a:stretch>
            <a:fillRect l="-14000" r="-14000"/>
          </a:stretch>
        </a:blipFill>
        <a:effectLst/>
      </p:bgPr>
    </p:bg>
    <p:spTree>
      <p:nvGrpSpPr>
        <p:cNvPr id="1" name=""/>
        <p:cNvGrpSpPr/>
        <p:nvPr/>
      </p:nvGrpSpPr>
      <p:grpSpPr>
        <a:xfrm>
          <a:off x="0" y="0"/>
          <a:ext cx="0" cy="0"/>
          <a:chOff x="0" y="0"/>
          <a:chExt cx="0" cy="0"/>
        </a:xfrm>
      </p:grpSpPr>
      <p:grpSp>
        <p:nvGrpSpPr>
          <p:cNvPr id="30" name="Group 29"/>
          <p:cNvGrpSpPr/>
          <p:nvPr userDrawn="1"/>
        </p:nvGrpSpPr>
        <p:grpSpPr>
          <a:xfrm>
            <a:off x="-10289756" y="-1"/>
            <a:ext cx="10100626" cy="320040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91863" rtl="0" eaLnBrk="1" fontAlgn="auto" latinLnBrk="0" hangingPunct="1">
                <a:lnSpc>
                  <a:spcPct val="100000"/>
                </a:lnSpc>
                <a:spcBef>
                  <a:spcPts val="0"/>
                </a:spcBef>
                <a:spcAft>
                  <a:spcPts val="0"/>
                </a:spcAft>
                <a:buClrTx/>
                <a:buSzTx/>
                <a:buFontTx/>
                <a:buNone/>
                <a:tabLst/>
                <a:defRPr/>
              </a:pPr>
              <a:r>
                <a:rPr lang="en-US" sz="2933" b="1" spc="0" dirty="0" smtClean="0">
                  <a:solidFill>
                    <a:srgbClr val="FF0000"/>
                  </a:solidFill>
                  <a:latin typeface="Trebuchet MS" pitchFamily="34" charset="0"/>
                </a:rPr>
                <a:t>(—THIS SIDEBAR DOES NOT PRINT—)</a:t>
              </a:r>
              <a:endParaRPr lang="en-US" sz="2933" b="1" spc="550" dirty="0" smtClean="0">
                <a:solidFill>
                  <a:schemeClr val="bg1"/>
                </a:solidFill>
                <a:latin typeface="Trebuchet MS" pitchFamily="34" charset="0"/>
              </a:endParaRPr>
            </a:p>
            <a:p>
              <a:pPr algn="ctr"/>
              <a:r>
                <a:rPr lang="en-US" sz="3667" b="1" spc="550" dirty="0" smtClean="0">
                  <a:solidFill>
                    <a:schemeClr val="bg1"/>
                  </a:solidFill>
                  <a:latin typeface="Trebuchet MS" pitchFamily="34" charset="0"/>
                </a:rPr>
                <a:t>DESIGN</a:t>
              </a:r>
              <a:r>
                <a:rPr lang="en-US" sz="3667" b="1" spc="550" baseline="0" dirty="0" smtClean="0">
                  <a:solidFill>
                    <a:schemeClr val="bg1"/>
                  </a:solidFill>
                  <a:latin typeface="Trebuchet MS" pitchFamily="34" charset="0"/>
                </a:rPr>
                <a:t> </a:t>
              </a:r>
              <a:r>
                <a:rPr lang="en-US" sz="3667" b="1" spc="550" dirty="0" smtClean="0">
                  <a:solidFill>
                    <a:schemeClr val="bg1"/>
                  </a:solidFill>
                  <a:latin typeface="Trebuchet MS" pitchFamily="34" charset="0"/>
                </a:rPr>
                <a:t>GUIDE</a:t>
              </a:r>
            </a:p>
            <a:p>
              <a:pPr algn="ctr"/>
              <a:endParaRPr lang="en-US" sz="2567" b="1" dirty="0" smtClean="0">
                <a:latin typeface="Trebuchet MS" pitchFamily="34" charset="0"/>
              </a:endParaRPr>
            </a:p>
            <a:p>
              <a:pPr defTabSz="3451961"/>
              <a:r>
                <a:rPr lang="en-US" sz="2567" i="0" dirty="0" smtClean="0">
                  <a:latin typeface="Trebuchet MS" pitchFamily="34" charset="0"/>
                </a:rPr>
                <a:t>This PowerPoint</a:t>
              </a:r>
              <a:r>
                <a:rPr lang="en-US" sz="2567" i="0" baseline="0" dirty="0" smtClean="0">
                  <a:latin typeface="Trebuchet MS" pitchFamily="34" charset="0"/>
                </a:rPr>
                <a:t> </a:t>
              </a:r>
              <a:r>
                <a:rPr lang="en-US" sz="2567" i="0" dirty="0" smtClean="0">
                  <a:latin typeface="Trebuchet MS" pitchFamily="34" charset="0"/>
                </a:rPr>
                <a:t>2007 template produces</a:t>
              </a:r>
              <a:r>
                <a:rPr lang="en-US" sz="2567" i="0" baseline="0" dirty="0" smtClean="0">
                  <a:latin typeface="Trebuchet MS" pitchFamily="34" charset="0"/>
                </a:rPr>
                <a:t> </a:t>
              </a:r>
              <a:r>
                <a:rPr lang="en-US" sz="2567" i="0" dirty="0" smtClean="0">
                  <a:latin typeface="Trebuchet MS" pitchFamily="34" charset="0"/>
                </a:rPr>
                <a:t>a 36”x48” presentation poster. </a:t>
              </a:r>
              <a:r>
                <a:rPr lang="en-US" sz="2567" dirty="0" smtClean="0">
                  <a:latin typeface="Trebuchet MS" pitchFamily="34" charset="0"/>
                </a:rPr>
                <a:t>You</a:t>
              </a:r>
              <a:r>
                <a:rPr lang="en-US" sz="2567" baseline="0" dirty="0" smtClean="0">
                  <a:latin typeface="Trebuchet MS" pitchFamily="34" charset="0"/>
                </a:rPr>
                <a:t> can u</a:t>
              </a:r>
              <a:r>
                <a:rPr lang="en-US" sz="2567" dirty="0" smtClean="0">
                  <a:latin typeface="Trebuchet MS" pitchFamily="34" charset="0"/>
                </a:rPr>
                <a:t>se</a:t>
              </a:r>
              <a:r>
                <a:rPr lang="en-US" sz="2567" baseline="0" dirty="0" smtClean="0">
                  <a:latin typeface="Trebuchet MS" pitchFamily="34" charset="0"/>
                </a:rPr>
                <a:t> it to create your research poster and </a:t>
              </a:r>
              <a:r>
                <a:rPr lang="en-US" sz="2567" dirty="0" smtClean="0">
                  <a:latin typeface="Trebuchet MS" pitchFamily="34" charset="0"/>
                </a:rPr>
                <a:t>save valuable time placing titles, subtitles,</a:t>
              </a:r>
              <a:r>
                <a:rPr lang="en-US" sz="2567" baseline="0" dirty="0" smtClean="0">
                  <a:latin typeface="Trebuchet MS" pitchFamily="34" charset="0"/>
                </a:rPr>
                <a:t> text, and graphics</a:t>
              </a:r>
              <a:r>
                <a:rPr lang="en-US" sz="2567" dirty="0" smtClean="0">
                  <a:latin typeface="Trebuchet MS" pitchFamily="34" charset="0"/>
                </a:rPr>
                <a:t>. </a:t>
              </a:r>
            </a:p>
            <a:p>
              <a:pPr defTabSz="3451961"/>
              <a:endParaRPr lang="en-US" sz="2567" dirty="0" smtClean="0">
                <a:latin typeface="Trebuchet MS" pitchFamily="34" charset="0"/>
              </a:endParaRPr>
            </a:p>
            <a:p>
              <a:pPr defTabSz="4023597"/>
              <a:r>
                <a:rPr lang="en-US" sz="2567"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567" b="1" dirty="0" smtClean="0">
                  <a:solidFill>
                    <a:srgbClr val="FFC000"/>
                  </a:solidFill>
                  <a:latin typeface="Trebuchet MS" pitchFamily="34" charset="0"/>
                </a:rPr>
                <a:t>PosterPresentations.com</a:t>
              </a:r>
              <a:r>
                <a:rPr lang="en-US" sz="2567" b="1" dirty="0" smtClean="0">
                  <a:solidFill>
                    <a:schemeClr val="bg1"/>
                  </a:solidFill>
                  <a:latin typeface="Trebuchet MS" pitchFamily="34" charset="0"/>
                </a:rPr>
                <a:t> </a:t>
              </a:r>
              <a:r>
                <a:rPr lang="en-US" sz="2567" dirty="0" smtClean="0">
                  <a:solidFill>
                    <a:schemeClr val="bg1"/>
                  </a:solidFill>
                  <a:latin typeface="Trebuchet MS" pitchFamily="34" charset="0"/>
                </a:rPr>
                <a:t>and click on HELP DESK.</a:t>
              </a:r>
            </a:p>
            <a:p>
              <a:pPr defTabSz="4023597"/>
              <a:endParaRPr lang="en-US" sz="2567" dirty="0" smtClean="0">
                <a:latin typeface="Trebuchet MS" pitchFamily="34" charset="0"/>
              </a:endParaRPr>
            </a:p>
            <a:p>
              <a:pPr defTabSz="4023597"/>
              <a:r>
                <a:rPr lang="en-US" sz="2567" dirty="0" smtClean="0">
                  <a:solidFill>
                    <a:schemeClr val="bg1"/>
                  </a:solidFill>
                  <a:latin typeface="Trebuchet MS" pitchFamily="34" charset="0"/>
                </a:rPr>
                <a:t>When</a:t>
              </a:r>
              <a:r>
                <a:rPr lang="en-US" sz="2567" baseline="0" dirty="0" smtClean="0">
                  <a:solidFill>
                    <a:schemeClr val="bg1"/>
                  </a:solidFill>
                  <a:latin typeface="Trebuchet MS" pitchFamily="34" charset="0"/>
                </a:rPr>
                <a:t> you are ready to print your poster</a:t>
              </a:r>
              <a:r>
                <a:rPr lang="en-US" sz="2567" dirty="0" smtClean="0">
                  <a:solidFill>
                    <a:schemeClr val="bg1"/>
                  </a:solidFill>
                  <a:latin typeface="Trebuchet MS" pitchFamily="34" charset="0"/>
                </a:rPr>
                <a:t>,</a:t>
              </a:r>
              <a:r>
                <a:rPr lang="en-US" sz="2567" baseline="0" dirty="0" smtClean="0">
                  <a:solidFill>
                    <a:schemeClr val="bg1"/>
                  </a:solidFill>
                  <a:latin typeface="Trebuchet MS" pitchFamily="34" charset="0"/>
                </a:rPr>
                <a:t> go online to </a:t>
              </a:r>
              <a:r>
                <a:rPr lang="en-US" sz="2567" b="0" dirty="0" smtClean="0">
                  <a:solidFill>
                    <a:schemeClr val="bg1"/>
                  </a:solidFill>
                  <a:latin typeface="Trebuchet MS" pitchFamily="34" charset="0"/>
                </a:rPr>
                <a:t>PosterPresentations.com</a:t>
              </a:r>
              <a:r>
                <a:rPr lang="en-US" sz="2567" dirty="0" smtClean="0">
                  <a:solidFill>
                    <a:schemeClr val="bg1"/>
                  </a:solidFill>
                  <a:latin typeface="Trebuchet MS" pitchFamily="34" charset="0"/>
                </a:rPr>
                <a:t/>
              </a:r>
              <a:br>
                <a:rPr lang="en-US" sz="2567" dirty="0" smtClean="0">
                  <a:solidFill>
                    <a:schemeClr val="bg1"/>
                  </a:solidFill>
                  <a:latin typeface="Trebuchet MS" pitchFamily="34" charset="0"/>
                </a:rPr>
              </a:br>
              <a:endParaRPr lang="en-US" sz="2567" dirty="0" smtClean="0">
                <a:solidFill>
                  <a:schemeClr val="bg1"/>
                </a:solidFill>
                <a:latin typeface="Trebuchet MS" pitchFamily="34" charset="0"/>
              </a:endParaRPr>
            </a:p>
            <a:p>
              <a:pPr algn="l" defTabSz="3451961"/>
              <a:r>
                <a:rPr lang="en-US" sz="2567" b="0" dirty="0" smtClean="0">
                  <a:solidFill>
                    <a:schemeClr val="bg1"/>
                  </a:solidFill>
                  <a:latin typeface="Trebuchet MS" pitchFamily="34" charset="0"/>
                </a:rPr>
                <a:t>Need</a:t>
              </a:r>
              <a:r>
                <a:rPr lang="en-US" sz="2567" b="0" baseline="0" dirty="0" smtClean="0">
                  <a:solidFill>
                    <a:schemeClr val="bg1"/>
                  </a:solidFill>
                  <a:latin typeface="Trebuchet MS" pitchFamily="34" charset="0"/>
                </a:rPr>
                <a:t> assistance? Call us at </a:t>
              </a:r>
              <a:r>
                <a:rPr lang="en-US" sz="2567" b="0" dirty="0" smtClean="0">
                  <a:solidFill>
                    <a:srgbClr val="FFC000"/>
                  </a:solidFill>
                  <a:latin typeface="Trebuchet MS" pitchFamily="34" charset="0"/>
                </a:rPr>
                <a:t>1.510.649.3001</a:t>
              </a:r>
            </a:p>
            <a:p>
              <a:pPr algn="l" defTabSz="3451961"/>
              <a:endParaRPr lang="en-US" sz="3300" b="1" dirty="0" smtClean="0">
                <a:solidFill>
                  <a:srgbClr val="FFFF00"/>
                </a:solidFill>
                <a:latin typeface="Trebuchet MS" pitchFamily="34" charset="0"/>
              </a:endParaRPr>
            </a:p>
            <a:p>
              <a:pPr algn="ctr"/>
              <a:endParaRPr lang="en-US" sz="2200" b="1" dirty="0" smtClean="0">
                <a:solidFill>
                  <a:schemeClr val="bg1"/>
                </a:solidFill>
                <a:latin typeface="Trebuchet MS" pitchFamily="34" charset="0"/>
              </a:endParaRPr>
            </a:p>
            <a:p>
              <a:pPr algn="ctr"/>
              <a:r>
                <a:rPr lang="en-US" sz="3667" b="1" spc="550" dirty="0" smtClean="0">
                  <a:solidFill>
                    <a:schemeClr val="bg1"/>
                  </a:solidFill>
                  <a:latin typeface="Trebuchet MS" pitchFamily="34" charset="0"/>
                </a:rPr>
                <a:t>QUICK START</a:t>
              </a:r>
            </a:p>
            <a:p>
              <a:pPr algn="ctr"/>
              <a:endParaRPr lang="en-US" sz="2933" b="1"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Zoom in and out</a:t>
              </a:r>
            </a:p>
            <a:p>
              <a:pPr marL="1734671" indent="-1734671" algn="l" defTabSz="780020"/>
              <a:r>
                <a:rPr lang="en-US" sz="2200" b="0" baseline="0" dirty="0" smtClean="0">
                  <a:solidFill>
                    <a:schemeClr val="bg1"/>
                  </a:solidFill>
                  <a:latin typeface="Trebuchet MS" pitchFamily="34" charset="0"/>
                </a:rPr>
                <a:t>	</a:t>
              </a:r>
              <a:r>
                <a:rPr lang="en-US" sz="2200" b="0" baseline="0" dirty="0" smtClean="0">
                  <a:solidFill>
                    <a:schemeClr val="bg1">
                      <a:lumMod val="75000"/>
                    </a:schemeClr>
                  </a:solidFill>
                  <a:latin typeface="Trebuchet MS" pitchFamily="34" charset="0"/>
                </a:rPr>
                <a:t>As you work on your poster zoom in and out to the level that is more comfortable to you. </a:t>
              </a:r>
            </a:p>
            <a:p>
              <a:pPr marL="1734671" indent="-1734671" algn="l" defTabSz="780020"/>
              <a:r>
                <a:rPr lang="en-US" sz="2200" b="1" baseline="0" dirty="0" smtClean="0">
                  <a:solidFill>
                    <a:schemeClr val="bg1">
                      <a:lumMod val="75000"/>
                    </a:schemeClr>
                  </a:solidFill>
                  <a:latin typeface="Trebuchet MS" pitchFamily="34" charset="0"/>
                </a:rPr>
                <a:t>	</a:t>
              </a:r>
              <a:r>
                <a:rPr lang="en-US" sz="2200" b="0" baseline="0" dirty="0" smtClean="0">
                  <a:solidFill>
                    <a:schemeClr val="bg1">
                      <a:lumMod val="75000"/>
                    </a:schemeClr>
                  </a:solidFill>
                  <a:latin typeface="Trebuchet MS" pitchFamily="34" charset="0"/>
                </a:rPr>
                <a:t>Go to VIEW &gt; ZOOM.</a:t>
              </a:r>
            </a:p>
            <a:p>
              <a:pPr algn="l"/>
              <a:endParaRPr lang="en-US" sz="2567" b="0"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Title, Authors, and Affiliations</a:t>
              </a:r>
            </a:p>
            <a:p>
              <a:pPr algn="l"/>
              <a:r>
                <a:rPr lang="en-US" sz="2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200" b="0" spc="0" baseline="0" dirty="0" smtClean="0">
                <a:solidFill>
                  <a:schemeClr val="bg1">
                    <a:lumMod val="75000"/>
                  </a:schemeClr>
                </a:solidFill>
                <a:latin typeface="Trebuchet MS" pitchFamily="34" charset="0"/>
              </a:endParaRPr>
            </a:p>
            <a:p>
              <a:pPr algn="l"/>
              <a:r>
                <a:rPr lang="en-US" sz="2200" b="1" spc="275" baseline="0" dirty="0" smtClean="0">
                  <a:solidFill>
                    <a:srgbClr val="FFC000"/>
                  </a:solidFill>
                  <a:latin typeface="Trebuchet MS" pitchFamily="34" charset="0"/>
                </a:rPr>
                <a:t>TIP</a:t>
              </a:r>
              <a:r>
                <a:rPr lang="en-US" sz="2200" b="1" baseline="0" dirty="0" smtClean="0">
                  <a:solidFill>
                    <a:srgbClr val="FFC000"/>
                  </a:solidFill>
                  <a:latin typeface="Trebuchet MS" pitchFamily="34" charset="0"/>
                </a:rPr>
                <a:t>: </a:t>
              </a:r>
              <a:r>
                <a:rPr lang="en-US" sz="2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567" b="1" baseline="0" dirty="0" smtClean="0">
                  <a:solidFill>
                    <a:schemeClr val="bg1"/>
                  </a:solidFill>
                  <a:latin typeface="Trebuchet MS" pitchFamily="34" charset="0"/>
                </a:rPr>
                <a:t/>
              </a:r>
              <a:br>
                <a:rPr lang="en-US" sz="2567" b="1" baseline="0" dirty="0" smtClean="0">
                  <a:solidFill>
                    <a:schemeClr val="bg1"/>
                  </a:solidFill>
                  <a:latin typeface="Trebuchet MS" pitchFamily="34" charset="0"/>
                </a:rPr>
              </a:br>
              <a:endParaRPr lang="en-US" sz="2567" b="1" dirty="0" smtClean="0">
                <a:solidFill>
                  <a:schemeClr val="bg1"/>
                </a:solidFill>
                <a:latin typeface="Trebuchet MS" pitchFamily="34" charset="0"/>
              </a:endParaRPr>
            </a:p>
            <a:p>
              <a:pPr algn="ctr"/>
              <a:endParaRPr lang="en-US" sz="2567" b="1" dirty="0" smtClean="0">
                <a:solidFill>
                  <a:srgbClr val="FFC000"/>
                </a:solidFill>
                <a:latin typeface="Trebuchet MS" pitchFamily="34" charset="0"/>
              </a:endParaRPr>
            </a:p>
            <a:p>
              <a:pPr algn="ctr"/>
              <a:endParaRPr lang="en-US" sz="2567" b="1" dirty="0" smtClean="0">
                <a:solidFill>
                  <a:srgbClr val="FFC000"/>
                </a:solidFill>
                <a:latin typeface="Trebuchet MS" pitchFamily="34" charset="0"/>
              </a:endParaRPr>
            </a:p>
            <a:p>
              <a:pPr algn="ctr"/>
              <a:r>
                <a:rPr lang="en-US" sz="2933" b="1" dirty="0" smtClean="0">
                  <a:solidFill>
                    <a:srgbClr val="FFC000"/>
                  </a:solidFill>
                  <a:latin typeface="Trebuchet MS" pitchFamily="34" charset="0"/>
                </a:rPr>
                <a:t>Adding Logos</a:t>
              </a:r>
              <a:r>
                <a:rPr lang="en-US" sz="2933" b="1" baseline="0" dirty="0" smtClean="0">
                  <a:solidFill>
                    <a:srgbClr val="FFC000"/>
                  </a:solidFill>
                  <a:latin typeface="Trebuchet MS" pitchFamily="34" charset="0"/>
                </a:rPr>
                <a:t> / Seals</a:t>
              </a:r>
            </a:p>
            <a:p>
              <a:pPr algn="l"/>
              <a:r>
                <a:rPr lang="en-US" sz="2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200" b="0" spc="275" baseline="0" dirty="0" smtClean="0">
                <a:solidFill>
                  <a:schemeClr val="bg1">
                    <a:lumMod val="75000"/>
                  </a:schemeClr>
                </a:solidFill>
                <a:latin typeface="Trebuchet MS" pitchFamily="34" charset="0"/>
              </a:endParaRPr>
            </a:p>
            <a:p>
              <a:pPr algn="l"/>
              <a:r>
                <a:rPr lang="en-US" sz="2200" b="1" spc="275" baseline="0" dirty="0" smtClean="0">
                  <a:solidFill>
                    <a:srgbClr val="FFC000"/>
                  </a:solidFill>
                  <a:latin typeface="Trebuchet MS" pitchFamily="34" charset="0"/>
                </a:rPr>
                <a:t>TIP:</a:t>
              </a:r>
              <a:r>
                <a:rPr lang="en-US" sz="2200" b="1" spc="0" baseline="0" dirty="0" smtClean="0">
                  <a:solidFill>
                    <a:srgbClr val="FFC000"/>
                  </a:solidFill>
                  <a:latin typeface="Trebuchet MS" pitchFamily="34" charset="0"/>
                </a:rPr>
                <a:t> </a:t>
              </a:r>
              <a:r>
                <a:rPr lang="en-US" sz="2200" b="0" baseline="0" dirty="0" smtClean="0">
                  <a:solidFill>
                    <a:schemeClr val="bg1">
                      <a:lumMod val="75000"/>
                    </a:schemeClr>
                  </a:solidFill>
                  <a:latin typeface="Trebuchet MS" pitchFamily="34" charset="0"/>
                </a:rPr>
                <a:t>See if your school’s logo is available on our free poster templates page.</a:t>
              </a:r>
            </a:p>
            <a:p>
              <a:pPr algn="l"/>
              <a:endParaRPr lang="en-US" sz="2200" b="0" baseline="0" dirty="0" smtClean="0">
                <a:latin typeface="Trebuchet MS" pitchFamily="34" charset="0"/>
              </a:endParaRPr>
            </a:p>
            <a:p>
              <a:pPr algn="ctr"/>
              <a:r>
                <a:rPr lang="en-US" sz="2933" b="1" baseline="0" dirty="0" smtClean="0">
                  <a:solidFill>
                    <a:srgbClr val="FFC000"/>
                  </a:solidFill>
                  <a:latin typeface="Trebuchet MS" pitchFamily="34" charset="0"/>
                </a:rPr>
                <a:t>Photographs / Graphics</a:t>
              </a:r>
            </a:p>
            <a:p>
              <a:pPr algn="l" defTabSz="896441"/>
              <a:r>
                <a:rPr lang="en-US" sz="2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200" b="0" spc="0" baseline="0" dirty="0" smtClean="0">
                  <a:solidFill>
                    <a:schemeClr val="bg1">
                      <a:lumMod val="75000"/>
                    </a:schemeClr>
                  </a:solidFill>
                  <a:latin typeface="Trebuchet MS" pitchFamily="34" charset="0"/>
                </a:rPr>
                <a:t>disproportionally.</a:t>
              </a:r>
            </a:p>
            <a:p>
              <a:pPr algn="l" defTabSz="896441"/>
              <a:endParaRPr lang="en-US" sz="2200" b="0" baseline="0" dirty="0" smtClean="0">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r>
                <a:rPr lang="en-US" sz="2933" b="1" baseline="0" dirty="0" smtClean="0">
                  <a:solidFill>
                    <a:srgbClr val="FFC000"/>
                  </a:solidFill>
                  <a:latin typeface="Trebuchet MS" pitchFamily="34" charset="0"/>
                </a:rPr>
                <a:t>Image Quality Check</a:t>
              </a:r>
            </a:p>
            <a:p>
              <a:pPr lvl="0" algn="l" defTabSz="896441"/>
              <a:r>
                <a:rPr lang="en-US" sz="2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567"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5"/>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6"/>
            <a:stretch>
              <a:fillRect/>
            </a:stretch>
          </p:blipFill>
          <p:spPr>
            <a:xfrm>
              <a:off x="-10732765" y="15696927"/>
              <a:ext cx="9986808" cy="1053596"/>
            </a:xfrm>
            <a:prstGeom prst="rect">
              <a:avLst/>
            </a:prstGeom>
          </p:spPr>
        </p:pic>
        <p:grpSp>
          <p:nvGrpSpPr>
            <p:cNvPr id="38" name="Group 37"/>
            <p:cNvGrpSpPr/>
            <p:nvPr userDrawn="1"/>
          </p:nvGrpSpPr>
          <p:grpSpPr>
            <a:xfrm>
              <a:off x="-9744993" y="23540954"/>
              <a:ext cx="7531182" cy="2351843"/>
              <a:chOff x="-4470427" y="11016658"/>
              <a:chExt cx="3470785" cy="1080537"/>
            </a:xfrm>
          </p:grpSpPr>
          <p:grpSp>
            <p:nvGrpSpPr>
              <p:cNvPr id="46" name="Group 45"/>
              <p:cNvGrpSpPr/>
              <p:nvPr userDrawn="1"/>
            </p:nvGrpSpPr>
            <p:grpSpPr>
              <a:xfrm>
                <a:off x="-2783495" y="11060884"/>
                <a:ext cx="624431" cy="889525"/>
                <a:chOff x="-3958697" y="11117435"/>
                <a:chExt cx="779338" cy="1274684"/>
              </a:xfrm>
            </p:grpSpPr>
            <p:pic>
              <p:nvPicPr>
                <p:cNvPr id="52" name="Picture 51"/>
                <p:cNvPicPr>
                  <a:picLocks noChangeAspect="1"/>
                </p:cNvPicPr>
                <p:nvPr userDrawn="1"/>
              </p:nvPicPr>
              <p:blipFill>
                <a:blip r:embed="rId7"/>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77941"/>
                </a:xfrm>
                <a:prstGeom prst="rect">
                  <a:avLst/>
                </a:prstGeom>
                <a:solidFill>
                  <a:schemeClr val="accent1"/>
                </a:solidFill>
                <a:ln>
                  <a:noFill/>
                </a:ln>
              </p:spPr>
              <p:txBody>
                <a:bodyPr wrap="square" lIns="91440" tIns="91440" rIns="91440" bIns="91440" rtlCol="0">
                  <a:spAutoFit/>
                </a:bodyPr>
                <a:lstStyle/>
                <a:p>
                  <a:pPr algn="ctr"/>
                  <a:r>
                    <a:rPr lang="en-US" sz="1467" b="1" dirty="0" smtClean="0">
                      <a:solidFill>
                        <a:schemeClr val="tx1"/>
                      </a:solidFill>
                    </a:rPr>
                    <a:t>ORIGINAL</a:t>
                  </a:r>
                  <a:endParaRPr lang="en-US" sz="1467" b="1" dirty="0">
                    <a:solidFill>
                      <a:schemeClr val="tx1"/>
                    </a:solidFill>
                  </a:endParaRPr>
                </a:p>
              </p:txBody>
            </p:sp>
          </p:grpSp>
          <p:grpSp>
            <p:nvGrpSpPr>
              <p:cNvPr id="47" name="Group 46"/>
              <p:cNvGrpSpPr/>
              <p:nvPr userDrawn="1"/>
            </p:nvGrpSpPr>
            <p:grpSpPr>
              <a:xfrm>
                <a:off x="-2033159" y="11060888"/>
                <a:ext cx="1033517" cy="890271"/>
                <a:chOff x="-2921738" y="11200127"/>
                <a:chExt cx="1420279" cy="1223427"/>
              </a:xfrm>
            </p:grpSpPr>
            <p:pic>
              <p:nvPicPr>
                <p:cNvPr id="50" name="Picture 49"/>
                <p:cNvPicPr>
                  <a:picLocks noChangeAspect="1"/>
                </p:cNvPicPr>
                <p:nvPr userDrawn="1"/>
              </p:nvPicPr>
              <p:blipFill>
                <a:blip r:embed="rId7"/>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48136"/>
                </a:xfrm>
                <a:prstGeom prst="rect">
                  <a:avLst/>
                </a:prstGeom>
                <a:solidFill>
                  <a:srgbClr val="FF0000"/>
                </a:solidFill>
              </p:spPr>
              <p:txBody>
                <a:bodyPr wrap="square" lIns="457200" tIns="91440" rIns="457200" bIns="91440" rtlCol="0">
                  <a:spAutoFit/>
                </a:bodyPr>
                <a:lstStyle/>
                <a:p>
                  <a:pPr algn="ctr"/>
                  <a:r>
                    <a:rPr lang="en-US" sz="1283" b="1" dirty="0" smtClean="0">
                      <a:solidFill>
                        <a:schemeClr val="bg1"/>
                      </a:solidFill>
                    </a:rPr>
                    <a:t>DISTORTED</a:t>
                  </a:r>
                  <a:endParaRPr lang="en-US" sz="642" b="1" dirty="0">
                    <a:solidFill>
                      <a:schemeClr val="bg1"/>
                    </a:solidFill>
                  </a:endParaRPr>
                </a:p>
              </p:txBody>
            </p:sp>
          </p:grpSp>
          <p:pic>
            <p:nvPicPr>
              <p:cNvPr id="48" name="Picture 47"/>
              <p:cNvPicPr>
                <a:picLocks noChangeAspect="1"/>
              </p:cNvPicPr>
              <p:nvPr userDrawn="1"/>
            </p:nvPicPr>
            <p:blipFill>
              <a:blip r:embed="rId8"/>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431550"/>
              </a:xfrm>
              <a:prstGeom prst="rect">
                <a:avLst/>
              </a:prstGeom>
              <a:noFill/>
            </p:spPr>
            <p:txBody>
              <a:bodyPr wrap="square" lIns="457200" tIns="457200" rIns="457200" bIns="0" rtlCol="0">
                <a:spAutoFit/>
              </a:bodyPr>
              <a:lstStyle/>
              <a:p>
                <a:pPr algn="ctr"/>
                <a:r>
                  <a:rPr lang="en-US" sz="1467" dirty="0" smtClean="0">
                    <a:solidFill>
                      <a:schemeClr val="bg1"/>
                    </a:solidFill>
                  </a:rPr>
                  <a:t>Corner</a:t>
                </a:r>
                <a:r>
                  <a:rPr lang="en-US" sz="1467" baseline="0" dirty="0" smtClean="0">
                    <a:solidFill>
                      <a:schemeClr val="bg1"/>
                    </a:solidFill>
                  </a:rPr>
                  <a:t> handles</a:t>
                </a:r>
                <a:endParaRPr lang="en-US" sz="1467" dirty="0">
                  <a:solidFill>
                    <a:schemeClr val="bg1"/>
                  </a:solidFill>
                </a:endParaRPr>
              </a:p>
            </p:txBody>
          </p:sp>
        </p:grpSp>
        <p:grpSp>
          <p:nvGrpSpPr>
            <p:cNvPr id="39" name="Group 38"/>
            <p:cNvGrpSpPr/>
            <p:nvPr userDrawn="1"/>
          </p:nvGrpSpPr>
          <p:grpSpPr>
            <a:xfrm>
              <a:off x="-10403026" y="27751412"/>
              <a:ext cx="9331476" cy="2453251"/>
              <a:chOff x="-4756947" y="12734137"/>
              <a:chExt cx="4300460"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98" name="Image" r:id="rId9" imgW="1828440" imgH="1117440" progId="Photoshop.Image.13">
                      <p:embed/>
                    </p:oleObj>
                  </mc:Choice>
                  <mc:Fallback>
                    <p:oleObj name="Image" r:id="rId9" imgW="1828440" imgH="1117440" progId="Photoshop.Image.13">
                      <p:embed/>
                      <p:pic>
                        <p:nvPicPr>
                          <p:cNvPr id="0" name=""/>
                          <p:cNvPicPr/>
                          <p:nvPr/>
                        </p:nvPicPr>
                        <p:blipFill>
                          <a:blip r:embed="rId10"/>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99" name="Image" r:id="rId11" imgW="1828440" imgH="1117440" progId="Photoshop.Image.13">
                      <p:embed/>
                    </p:oleObj>
                  </mc:Choice>
                  <mc:Fallback>
                    <p:oleObj name="Image" r:id="rId11" imgW="1828440" imgH="1117440" progId="Photoshop.Image.13">
                      <p:embed/>
                      <p:pic>
                        <p:nvPicPr>
                          <p:cNvPr id="0" name=""/>
                          <p:cNvPicPr/>
                          <p:nvPr/>
                        </p:nvPicPr>
                        <p:blipFill>
                          <a:blip r:embed="rId12"/>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2975"/>
                <a:ext cx="1117601" cy="159925"/>
              </a:xfrm>
              <a:prstGeom prst="rect">
                <a:avLst/>
              </a:prstGeom>
              <a:noFill/>
            </p:spPr>
            <p:txBody>
              <a:bodyPr wrap="square" lIns="91440" tIns="91440" rIns="91440" bIns="0" rtlCol="0">
                <a:spAutoFit/>
              </a:bodyPr>
              <a:lstStyle/>
              <a:p>
                <a:pPr algn="ctr"/>
                <a:r>
                  <a:rPr lang="en-US" sz="1467" dirty="0" smtClean="0">
                    <a:solidFill>
                      <a:srgbClr val="92D050"/>
                    </a:solidFill>
                  </a:rPr>
                  <a:t>Good</a:t>
                </a:r>
                <a:r>
                  <a:rPr lang="en-US" sz="1467" baseline="0" dirty="0" smtClean="0">
                    <a:solidFill>
                      <a:srgbClr val="92D050"/>
                    </a:solidFill>
                  </a:rPr>
                  <a:t> </a:t>
                </a:r>
                <a:r>
                  <a:rPr lang="en-US" sz="1467" baseline="0" dirty="0" smtClean="0">
                    <a:solidFill>
                      <a:schemeClr val="bg1"/>
                    </a:solidFill>
                  </a:rPr>
                  <a:t>printing quality</a:t>
                </a:r>
                <a:endParaRPr lang="en-US" sz="1467" dirty="0">
                  <a:solidFill>
                    <a:schemeClr val="bg1"/>
                  </a:solidFill>
                </a:endParaRPr>
              </a:p>
            </p:txBody>
          </p:sp>
          <p:sp>
            <p:nvSpPr>
              <p:cNvPr id="45" name="TextBox 44"/>
              <p:cNvSpPr txBox="1"/>
              <p:nvPr userDrawn="1"/>
            </p:nvSpPr>
            <p:spPr>
              <a:xfrm rot="16200000">
                <a:off x="-1095250" y="13222502"/>
                <a:ext cx="1117601" cy="159925"/>
              </a:xfrm>
              <a:prstGeom prst="rect">
                <a:avLst/>
              </a:prstGeom>
              <a:noFill/>
            </p:spPr>
            <p:txBody>
              <a:bodyPr wrap="square" lIns="91440" tIns="91440" rIns="91440" bIns="0" rtlCol="0">
                <a:spAutoFit/>
              </a:bodyPr>
              <a:lstStyle/>
              <a:p>
                <a:pPr algn="ctr"/>
                <a:r>
                  <a:rPr lang="en-US" sz="1467" dirty="0" smtClean="0">
                    <a:solidFill>
                      <a:srgbClr val="FF0000"/>
                    </a:solidFill>
                  </a:rPr>
                  <a:t>Bad </a:t>
                </a:r>
                <a:r>
                  <a:rPr lang="en-US" sz="1467" dirty="0" smtClean="0">
                    <a:solidFill>
                      <a:schemeClr val="bg1"/>
                    </a:solidFill>
                  </a:rPr>
                  <a:t>printing quality</a:t>
                </a:r>
                <a:endParaRPr lang="en-US" sz="1467" dirty="0">
                  <a:solidFill>
                    <a:schemeClr val="bg1"/>
                  </a:solidFill>
                </a:endParaRPr>
              </a:p>
            </p:txBody>
          </p:sp>
        </p:grpSp>
      </p:grpSp>
      <p:grpSp>
        <p:nvGrpSpPr>
          <p:cNvPr id="54" name="Group 53"/>
          <p:cNvGrpSpPr/>
          <p:nvPr userDrawn="1"/>
        </p:nvGrpSpPr>
        <p:grpSpPr>
          <a:xfrm>
            <a:off x="40478020" y="-53535"/>
            <a:ext cx="10140294" cy="3205753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667" b="1" spc="550" dirty="0" smtClean="0">
                  <a:solidFill>
                    <a:schemeClr val="bg1"/>
                  </a:solidFill>
                  <a:latin typeface="Trebuchet MS" pitchFamily="34" charset="0"/>
                </a:rPr>
                <a:t>QUICK START (cont.)</a:t>
              </a:r>
            </a:p>
            <a:p>
              <a:pPr algn="ctr"/>
              <a:endParaRPr lang="en-US" sz="3300" b="1"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How to change the template color theme</a:t>
              </a:r>
            </a:p>
            <a:p>
              <a:pPr marL="0" marR="0" lvl="2" indent="0" algn="l" defTabSz="104779" rtl="0" eaLnBrk="1" fontAlgn="auto" latinLnBrk="0" hangingPunct="1">
                <a:lnSpc>
                  <a:spcPct val="100000"/>
                </a:lnSpc>
                <a:spcBef>
                  <a:spcPts val="0"/>
                </a:spcBef>
                <a:spcAft>
                  <a:spcPts val="0"/>
                </a:spcAft>
                <a:buClrTx/>
                <a:buSzTx/>
                <a:buFontTx/>
                <a:buNone/>
                <a:tabLst/>
                <a:defRPr/>
              </a:pPr>
              <a:r>
                <a:rPr lang="en-US" sz="2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200" b="0" spc="0" baseline="0" dirty="0" smtClean="0">
                  <a:solidFill>
                    <a:schemeClr val="bg1">
                      <a:lumMod val="75000"/>
                    </a:schemeClr>
                  </a:solidFill>
                  <a:latin typeface="Trebuchet MS" pitchFamily="34" charset="0"/>
                </a:rPr>
                <a:t>also create your own color theme.</a:t>
              </a:r>
            </a:p>
            <a:p>
              <a:pPr marL="0" marR="0" lvl="2" indent="0" algn="l" defTabSz="104779" rtl="0" eaLnBrk="1" fontAlgn="auto" latinLnBrk="0" hangingPunct="1">
                <a:lnSpc>
                  <a:spcPct val="100000"/>
                </a:lnSpc>
                <a:spcBef>
                  <a:spcPts val="0"/>
                </a:spcBef>
                <a:spcAft>
                  <a:spcPts val="0"/>
                </a:spcAft>
                <a:buClrTx/>
                <a:buSzTx/>
                <a:buFontTx/>
                <a:buNone/>
                <a:tabLst/>
                <a:defRPr/>
              </a:pPr>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r>
                <a:rPr lang="en-US" sz="2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4779"/>
              <a:endParaRPr lang="en-US" sz="2200" b="0" baseline="0" dirty="0" smtClean="0">
                <a:solidFill>
                  <a:schemeClr val="bg1">
                    <a:lumMod val="75000"/>
                  </a:schemeClr>
                </a:solidFill>
                <a:latin typeface="Trebuchet MS" pitchFamily="34" charset="0"/>
              </a:endParaRPr>
            </a:p>
            <a:p>
              <a:pPr algn="ctr"/>
              <a:r>
                <a:rPr lang="en-US" sz="2933" b="1" baseline="0" dirty="0" smtClean="0">
                  <a:solidFill>
                    <a:srgbClr val="FFC000"/>
                  </a:solidFill>
                  <a:latin typeface="Trebuchet MS" pitchFamily="34" charset="0"/>
                </a:rPr>
                <a:t>How to add Text</a:t>
              </a:r>
            </a:p>
            <a:p>
              <a:pPr marL="2993473" lvl="2" indent="0" algn="l" defTabSz="104779"/>
              <a:r>
                <a:rPr lang="en-US" sz="2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91863" lvl="2" indent="0" algn="l" defTabSz="104779"/>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lang="en-US" sz="2200" b="0" baseline="0" dirty="0" smtClean="0">
                  <a:solidFill>
                    <a:schemeClr val="bg1">
                      <a:lumMod val="75000"/>
                    </a:schemeClr>
                  </a:solidFill>
                  <a:latin typeface="Trebuchet MS" pitchFamily="34" charset="0"/>
                </a:rPr>
                <a:t> </a:t>
              </a:r>
              <a:r>
                <a:rPr kumimoji="0" lang="en-US" sz="2933"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200" b="0" baseline="0" dirty="0" smtClean="0">
                <a:solidFill>
                  <a:schemeClr val="bg1">
                    <a:lumMod val="75000"/>
                  </a:schemeClr>
                </a:solidFill>
                <a:latin typeface="Trebuchet MS" pitchFamily="34" charset="0"/>
              </a:endParaRPr>
            </a:p>
            <a:p>
              <a:pPr marL="1391863" lvl="2" indent="0" algn="l" defTabSz="104779"/>
              <a:endParaRPr lang="en-US" sz="2200" b="0" baseline="0" dirty="0" smtClean="0">
                <a:solidFill>
                  <a:schemeClr val="bg1">
                    <a:lumMod val="75000"/>
                  </a:schemeClr>
                </a:solidFill>
                <a:latin typeface="Trebuchet MS" pitchFamily="34" charset="0"/>
              </a:endParaRPr>
            </a:p>
            <a:p>
              <a:pPr algn="ctr"/>
              <a:r>
                <a:rPr lang="en-US" sz="2933" b="1" baseline="0" dirty="0" smtClean="0">
                  <a:solidFill>
                    <a:srgbClr val="FFC000"/>
                  </a:solidFill>
                  <a:latin typeface="Trebuchet MS" pitchFamily="34" charset="0"/>
                </a:rPr>
                <a:t>How to add Tables</a:t>
              </a:r>
            </a:p>
            <a:p>
              <a:pPr marL="1586235" lvl="1" indent="0" algn="l" defTabSz="104779"/>
              <a:r>
                <a:rPr lang="en-US" sz="2200" b="0" baseline="0" dirty="0" smtClean="0">
                  <a:solidFill>
                    <a:schemeClr val="bg1">
                      <a:lumMod val="75000"/>
                    </a:schemeClr>
                  </a:solidFill>
                  <a:latin typeface="Trebuchet MS" pitchFamily="34" charset="0"/>
                </a:rPr>
                <a:t>To add a table from scratch go to the INSERT menu and </a:t>
              </a:r>
              <a:br>
                <a:rPr lang="en-US" sz="2200" b="0" baseline="0" dirty="0" smtClean="0">
                  <a:solidFill>
                    <a:schemeClr val="bg1">
                      <a:lumMod val="75000"/>
                    </a:schemeClr>
                  </a:solidFill>
                  <a:latin typeface="Trebuchet MS" pitchFamily="34" charset="0"/>
                </a:rPr>
              </a:br>
              <a:r>
                <a:rPr lang="en-US" sz="2200" b="0" baseline="0" dirty="0" smtClean="0">
                  <a:solidFill>
                    <a:schemeClr val="bg1">
                      <a:lumMod val="75000"/>
                    </a:schemeClr>
                  </a:solidFill>
                  <a:latin typeface="Trebuchet MS" pitchFamily="34" charset="0"/>
                </a:rPr>
                <a:t>click on TABLE. A drop-down box will help you select rows and columns. </a:t>
              </a:r>
            </a:p>
            <a:p>
              <a:pPr marL="0" lvl="0" indent="0" algn="l" defTabSz="104779"/>
              <a:r>
                <a:rPr lang="en-US" sz="2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4779"/>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91863" rtl="0" eaLnBrk="1" fontAlgn="auto" latinLnBrk="0" hangingPunct="1">
                <a:lnSpc>
                  <a:spcPct val="100000"/>
                </a:lnSpc>
                <a:spcBef>
                  <a:spcPts val="0"/>
                </a:spcBef>
                <a:spcAft>
                  <a:spcPts val="0"/>
                </a:spcAft>
                <a:buClrTx/>
                <a:buSzTx/>
                <a:buFontTx/>
                <a:buNone/>
                <a:tabLst/>
                <a:defRPr/>
              </a:pPr>
              <a:endParaRPr kumimoji="0" lang="en-US" sz="2933"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4779" rtl="0" eaLnBrk="1" fontAlgn="auto" latinLnBrk="0" hangingPunct="1">
                <a:lnSpc>
                  <a:spcPct val="100000"/>
                </a:lnSpc>
                <a:spcBef>
                  <a:spcPts val="0"/>
                </a:spcBef>
                <a:spcAft>
                  <a:spcPts val="0"/>
                </a:spcAft>
                <a:buClrTx/>
                <a:buSzTx/>
                <a:buFontTx/>
                <a:buNone/>
                <a:tabLst/>
                <a:defRPr/>
              </a:pPr>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56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400" name="Image" r:id="rId13" imgW="4571280" imgH="1688760" progId="Photoshop.Image.13">
                    <p:embed/>
                  </p:oleObj>
                </mc:Choice>
                <mc:Fallback>
                  <p:oleObj name="Image" r:id="rId13" imgW="4571280" imgH="1688760" progId="Photoshop.Image.13">
                    <p:embed/>
                    <p:pic>
                      <p:nvPicPr>
                        <p:cNvPr id="0" name=""/>
                        <p:cNvPicPr/>
                        <p:nvPr/>
                      </p:nvPicPr>
                      <p:blipFill>
                        <a:blip r:embed="rId14"/>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5"/>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401" name="Image" r:id="rId16" imgW="1574280" imgH="1053720" progId="Photoshop.Image.13">
                    <p:embed/>
                  </p:oleObj>
                </mc:Choice>
                <mc:Fallback>
                  <p:oleObj name="Image" r:id="rId16" imgW="1574280" imgH="1053720" progId="Photoshop.Image.13">
                    <p:embed/>
                    <p:pic>
                      <p:nvPicPr>
                        <p:cNvPr id="0" name=""/>
                        <p:cNvPicPr/>
                        <p:nvPr/>
                      </p:nvPicPr>
                      <p:blipFill>
                        <a:blip r:embed="rId17"/>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pic>
            <p:nvPicPr>
              <p:cNvPr id="62" name="Picture 7" descr="http://t2.gstatic.com/images?q=tbn:ANd9GcR4APHC6TT9w54M2zn_pvCiBxUNcspYPoVxirLRphBoJabfSvu7zw">
                <a:hlinkClick r:id="rId18"/>
              </p:cNvPr>
              <p:cNvPicPr>
                <a:picLocks noChangeAspect="1" noChangeArrowheads="1"/>
              </p:cNvPicPr>
              <p:nvPr userDrawn="1"/>
            </p:nvPicPr>
            <p:blipFill>
              <a:blip r:embed="rId19"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681999"/>
              </a:xfrm>
              <a:prstGeom prst="rect">
                <a:avLst/>
              </a:prstGeom>
              <a:noFill/>
              <a:ln>
                <a:noFill/>
              </a:ln>
            </p:spPr>
            <p:txBody>
              <a:bodyPr wrap="square" rtlCol="0">
                <a:spAutoFit/>
              </a:bodyPr>
              <a:lstStyle/>
              <a:p>
                <a:r>
                  <a:rPr lang="en-US" sz="2200" dirty="0" smtClean="0">
                    <a:solidFill>
                      <a:schemeClr val="tx2"/>
                    </a:solidFill>
                    <a:latin typeface="Trebuchet MS" pitchFamily="34" charset="0"/>
                  </a:rPr>
                  <a:t>Student</a:t>
                </a:r>
                <a:r>
                  <a:rPr lang="en-US" sz="2200" baseline="0" dirty="0" smtClean="0">
                    <a:solidFill>
                      <a:schemeClr val="tx2"/>
                    </a:solidFill>
                    <a:latin typeface="Trebuchet MS" pitchFamily="34" charset="0"/>
                  </a:rPr>
                  <a:t> discounts are available on our </a:t>
                </a:r>
                <a:r>
                  <a:rPr lang="en-US" sz="2200" baseline="0" dirty="0" err="1" smtClean="0">
                    <a:solidFill>
                      <a:schemeClr val="tx2"/>
                    </a:solidFill>
                    <a:latin typeface="Trebuchet MS" pitchFamily="34" charset="0"/>
                  </a:rPr>
                  <a:t>Facebook</a:t>
                </a:r>
                <a:r>
                  <a:rPr lang="en-US" sz="2200" baseline="0" dirty="0" smtClean="0">
                    <a:solidFill>
                      <a:schemeClr val="tx2"/>
                    </a:solidFill>
                    <a:latin typeface="Trebuchet MS" pitchFamily="34" charset="0"/>
                  </a:rPr>
                  <a:t> page.</a:t>
                </a:r>
                <a:br>
                  <a:rPr lang="en-US" sz="2200" baseline="0" dirty="0" smtClean="0">
                    <a:solidFill>
                      <a:schemeClr val="tx2"/>
                    </a:solidFill>
                    <a:latin typeface="Trebuchet MS" pitchFamily="34" charset="0"/>
                  </a:rPr>
                </a:br>
                <a:r>
                  <a:rPr lang="en-US" sz="2200" baseline="0" dirty="0" smtClean="0">
                    <a:solidFill>
                      <a:schemeClr val="tx2"/>
                    </a:solidFill>
                    <a:latin typeface="Trebuchet MS" pitchFamily="34" charset="0"/>
                  </a:rPr>
                  <a:t>Go to </a:t>
                </a:r>
                <a:r>
                  <a:rPr lang="en-US" sz="2200" u="sng" baseline="0" dirty="0" smtClean="0">
                    <a:solidFill>
                      <a:schemeClr val="tx2"/>
                    </a:solidFill>
                    <a:latin typeface="Trebuchet MS" pitchFamily="34" charset="0"/>
                  </a:rPr>
                  <a:t>PosterPresentations.com</a:t>
                </a:r>
                <a:r>
                  <a:rPr lang="en-US" sz="2200" baseline="0" dirty="0" smtClean="0">
                    <a:solidFill>
                      <a:schemeClr val="tx2"/>
                    </a:solidFill>
                    <a:latin typeface="Trebuchet MS" pitchFamily="34" charset="0"/>
                  </a:rPr>
                  <a:t> and click on the FB icon. </a:t>
                </a:r>
                <a:endParaRPr lang="en-US" sz="2200" dirty="0">
                  <a:solidFill>
                    <a:schemeClr val="tx2"/>
                  </a:solidFill>
                  <a:latin typeface="Trebuchet MS" pitchFamily="34" charset="0"/>
                </a:endParaRPr>
              </a:p>
            </p:txBody>
          </p:sp>
        </p:grpSp>
      </p:grpSp>
      <p:sp>
        <p:nvSpPr>
          <p:cNvPr id="40" name="TextBox 59"/>
          <p:cNvSpPr txBox="1"/>
          <p:nvPr userDrawn="1"/>
        </p:nvSpPr>
        <p:spPr>
          <a:xfrm>
            <a:off x="40779940" y="30384724"/>
            <a:ext cx="6993779" cy="1291551"/>
          </a:xfrm>
          <a:prstGeom prst="rect">
            <a:avLst/>
          </a:prstGeom>
          <a:noFill/>
        </p:spPr>
        <p:txBody>
          <a:bodyPr wrap="square" lIns="59862" tIns="29930" rIns="59862" bIns="29930"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marL="257582" indent="-257582">
              <a:lnSpc>
                <a:spcPts val="2383"/>
              </a:lnSpc>
            </a:pPr>
            <a:r>
              <a:rPr lang="en-US" sz="2567" dirty="0" smtClean="0">
                <a:solidFill>
                  <a:schemeClr val="bg1"/>
                </a:solidFill>
              </a:rPr>
              <a:t>©2015</a:t>
            </a:r>
            <a:r>
              <a:rPr lang="en-US" sz="2567" baseline="0" dirty="0" smtClean="0">
                <a:solidFill>
                  <a:schemeClr val="bg1"/>
                </a:solidFill>
              </a:rPr>
              <a:t> </a:t>
            </a:r>
            <a:r>
              <a:rPr lang="en-US" sz="2567" dirty="0" smtClean="0">
                <a:solidFill>
                  <a:schemeClr val="bg1"/>
                </a:solidFill>
              </a:rPr>
              <a:t>PosterPresentations.com</a:t>
            </a:r>
            <a:br>
              <a:rPr lang="en-US" sz="2567" dirty="0" smtClean="0">
                <a:solidFill>
                  <a:schemeClr val="bg1"/>
                </a:solidFill>
              </a:rPr>
            </a:br>
            <a:r>
              <a:rPr lang="en-US" sz="2200" dirty="0" smtClean="0">
                <a:solidFill>
                  <a:schemeClr val="bg1"/>
                </a:solidFill>
              </a:rPr>
              <a:t>2117 Fourth Street ,</a:t>
            </a:r>
            <a:r>
              <a:rPr lang="en-US" sz="2200" baseline="0" dirty="0" smtClean="0">
                <a:solidFill>
                  <a:schemeClr val="bg1"/>
                </a:solidFill>
              </a:rPr>
              <a:t> Unit C        </a:t>
            </a:r>
          </a:p>
          <a:p>
            <a:pPr marL="257582" indent="0">
              <a:lnSpc>
                <a:spcPts val="2383"/>
              </a:lnSpc>
            </a:pPr>
            <a:r>
              <a:rPr lang="en-US" sz="2200" baseline="0" dirty="0" smtClean="0">
                <a:solidFill>
                  <a:schemeClr val="bg1"/>
                </a:solidFill>
              </a:rPr>
              <a:t>Berkeley CA </a:t>
            </a:r>
            <a:r>
              <a:rPr lang="en-US" sz="1833" baseline="0" dirty="0" smtClean="0">
                <a:solidFill>
                  <a:schemeClr val="bg1"/>
                </a:solidFill>
              </a:rPr>
              <a:t>94710</a:t>
            </a:r>
            <a:r>
              <a:rPr lang="en-US" sz="2200" baseline="0" dirty="0" smtClean="0">
                <a:solidFill>
                  <a:schemeClr val="bg1"/>
                </a:solidFill>
              </a:rPr>
              <a:t/>
            </a:r>
            <a:br>
              <a:rPr lang="en-US" sz="2200" baseline="0" dirty="0" smtClean="0">
                <a:solidFill>
                  <a:schemeClr val="bg1"/>
                </a:solidFill>
              </a:rPr>
            </a:br>
            <a:r>
              <a:rPr lang="en-US" sz="2200" b="1" baseline="0" dirty="0" smtClean="0">
                <a:solidFill>
                  <a:srgbClr val="FFFF00"/>
                </a:solidFill>
              </a:rPr>
              <a:t>posterpresenter@gmail.com</a:t>
            </a:r>
            <a:endParaRPr lang="en-US" sz="2567" b="1" dirty="0">
              <a:solidFill>
                <a:srgbClr val="FFFF00"/>
              </a:solidFill>
            </a:endParaRPr>
          </a:p>
        </p:txBody>
      </p:sp>
      <p:grpSp>
        <p:nvGrpSpPr>
          <p:cNvPr id="60" name="Group 59"/>
          <p:cNvGrpSpPr/>
          <p:nvPr userDrawn="1"/>
        </p:nvGrpSpPr>
        <p:grpSpPr>
          <a:xfrm>
            <a:off x="-112569" y="-100024"/>
            <a:ext cx="40676041" cy="32156319"/>
            <a:chOff x="-109728" y="0"/>
            <a:chExt cx="44267567" cy="32991552"/>
          </a:xfrm>
        </p:grpSpPr>
        <p:sp>
          <p:nvSpPr>
            <p:cNvPr id="64" name="Freeform 63"/>
            <p:cNvSpPr/>
            <p:nvPr userDrawn="1"/>
          </p:nvSpPr>
          <p:spPr>
            <a:xfrm>
              <a:off x="-38239" y="18087"/>
              <a:ext cx="43929439" cy="3297346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2">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dirty="0"/>
            </a:p>
          </p:txBody>
        </p:sp>
        <p:sp>
          <p:nvSpPr>
            <p:cNvPr id="65" name="Freeform 64"/>
            <p:cNvSpPr/>
            <p:nvPr userDrawn="1"/>
          </p:nvSpPr>
          <p:spPr>
            <a:xfrm flipH="1" flipV="1">
              <a:off x="-38240" y="18087"/>
              <a:ext cx="43929437" cy="329564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66" name="Freeform 65"/>
            <p:cNvSpPr/>
            <p:nvPr userDrawn="1"/>
          </p:nvSpPr>
          <p:spPr>
            <a:xfrm>
              <a:off x="-109728" y="0"/>
              <a:ext cx="44000928" cy="32991552"/>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67" name="Rectangle 36"/>
            <p:cNvSpPr>
              <a:spLocks noChangeArrowheads="1"/>
            </p:cNvSpPr>
            <p:nvPr/>
          </p:nvSpPr>
          <p:spPr bwMode="auto">
            <a:xfrm>
              <a:off x="266639" y="339852"/>
              <a:ext cx="43891200" cy="4800600"/>
            </a:xfrm>
            <a:prstGeom prst="rect">
              <a:avLst/>
            </a:prstGeom>
            <a:noFill/>
            <a:ln w="9525">
              <a:noFill/>
              <a:miter lim="800000"/>
              <a:headEnd/>
              <a:tailEnd/>
            </a:ln>
            <a:effectLst/>
          </p:spPr>
          <p:txBody>
            <a:bodyPr wrap="none" lIns="91436" tIns="45717" rIns="91436" bIns="45717" anchor="ctr"/>
            <a:lstStyle/>
            <a:p>
              <a:pPr>
                <a:defRPr/>
              </a:pPr>
              <a:endParaRPr lang="en-US" sz="7413" dirty="0"/>
            </a:p>
          </p:txBody>
        </p:sp>
      </p:grpSp>
      <p:sp>
        <p:nvSpPr>
          <p:cNvPr id="68" name="Text Box 14"/>
          <p:cNvSpPr txBox="1">
            <a:spLocks noChangeArrowheads="1"/>
          </p:cNvSpPr>
          <p:nvPr userDrawn="1"/>
        </p:nvSpPr>
        <p:spPr bwMode="auto">
          <a:xfrm>
            <a:off x="1470224" y="31280173"/>
            <a:ext cx="2305050" cy="325469"/>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642" b="1" dirty="0" smtClean="0">
                <a:solidFill>
                  <a:schemeClr val="bg1">
                    <a:lumMod val="75000"/>
                  </a:schemeClr>
                </a:solidFill>
                <a:latin typeface="Arial" charset="0"/>
              </a:rPr>
              <a:t>RESEARCH POSTER PRESENTATION </a:t>
            </a:r>
            <a:r>
              <a:rPr lang="en-US" sz="642" b="1" dirty="0">
                <a:solidFill>
                  <a:schemeClr val="bg1">
                    <a:lumMod val="75000"/>
                  </a:schemeClr>
                </a:solidFill>
                <a:latin typeface="Arial" charset="0"/>
              </a:rPr>
              <a:t>DESIGN © </a:t>
            </a:r>
            <a:r>
              <a:rPr lang="en-US" sz="642" b="1" dirty="0" smtClean="0">
                <a:solidFill>
                  <a:schemeClr val="bg1">
                    <a:lumMod val="75000"/>
                  </a:schemeClr>
                </a:solidFill>
                <a:latin typeface="Arial" charset="0"/>
              </a:rPr>
              <a:t>2015</a:t>
            </a:r>
            <a:endParaRPr lang="en-US" sz="642" b="1" dirty="0">
              <a:solidFill>
                <a:schemeClr val="bg1">
                  <a:lumMod val="75000"/>
                </a:schemeClr>
              </a:solidFill>
              <a:latin typeface="Arial" charset="0"/>
            </a:endParaRP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3" userDrawn="1">
          <p15:clr>
            <a:srgbClr val="F26B43"/>
          </p15:clr>
        </p15:guide>
        <p15:guide id="2" pos="6512" userDrawn="1">
          <p15:clr>
            <a:srgbClr val="F26B43"/>
          </p15:clr>
        </p15:guide>
        <p15:guide id="3" pos="12672" userDrawn="1">
          <p15:clr>
            <a:srgbClr val="F26B43"/>
          </p15:clr>
        </p15:guide>
        <p15:guide id="4" pos="188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5000"/>
            <a:lum/>
          </a:blip>
          <a:srcRect/>
          <a:stretch>
            <a:fillRect l="-14000" r="-14000"/>
          </a:stretch>
        </a:blip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2784384" y="11205948"/>
            <a:ext cx="12445983" cy="7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0478020" y="-53535"/>
            <a:ext cx="10140294" cy="3205753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667" b="1" spc="550" dirty="0" smtClean="0">
                  <a:solidFill>
                    <a:schemeClr val="bg1"/>
                  </a:solidFill>
                  <a:latin typeface="Trebuchet MS" pitchFamily="34" charset="0"/>
                </a:rPr>
                <a:t>QUICK START (cont.)</a:t>
              </a:r>
            </a:p>
            <a:p>
              <a:pPr algn="ctr"/>
              <a:endParaRPr lang="en-US" sz="3300" b="1"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How to change the template color theme</a:t>
              </a:r>
            </a:p>
            <a:p>
              <a:pPr marL="0" marR="0" lvl="2" indent="0" algn="l" defTabSz="104779" rtl="0" eaLnBrk="1" fontAlgn="auto" latinLnBrk="0" hangingPunct="1">
                <a:lnSpc>
                  <a:spcPct val="100000"/>
                </a:lnSpc>
                <a:spcBef>
                  <a:spcPts val="0"/>
                </a:spcBef>
                <a:spcAft>
                  <a:spcPts val="0"/>
                </a:spcAft>
                <a:buClrTx/>
                <a:buSzTx/>
                <a:buFontTx/>
                <a:buNone/>
                <a:tabLst/>
                <a:defRPr/>
              </a:pPr>
              <a:r>
                <a:rPr lang="en-US" sz="2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200" b="0" spc="0" baseline="0" dirty="0" smtClean="0">
                  <a:solidFill>
                    <a:schemeClr val="bg1">
                      <a:lumMod val="75000"/>
                    </a:schemeClr>
                  </a:solidFill>
                  <a:latin typeface="Trebuchet MS" pitchFamily="34" charset="0"/>
                </a:rPr>
                <a:t>also create your own color theme.</a:t>
              </a:r>
            </a:p>
            <a:p>
              <a:pPr marL="0" marR="0" lvl="2" indent="0" algn="l" defTabSz="104779" rtl="0" eaLnBrk="1" fontAlgn="auto" latinLnBrk="0" hangingPunct="1">
                <a:lnSpc>
                  <a:spcPct val="100000"/>
                </a:lnSpc>
                <a:spcBef>
                  <a:spcPts val="0"/>
                </a:spcBef>
                <a:spcAft>
                  <a:spcPts val="0"/>
                </a:spcAft>
                <a:buClrTx/>
                <a:buSzTx/>
                <a:buFontTx/>
                <a:buNone/>
                <a:tabLst/>
                <a:defRPr/>
              </a:pPr>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r>
                <a:rPr lang="en-US" sz="2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4779"/>
              <a:endParaRPr lang="en-US" sz="2200" b="0" baseline="0" dirty="0" smtClean="0">
                <a:solidFill>
                  <a:schemeClr val="bg1">
                    <a:lumMod val="75000"/>
                  </a:schemeClr>
                </a:solidFill>
                <a:latin typeface="Trebuchet MS" pitchFamily="34" charset="0"/>
              </a:endParaRPr>
            </a:p>
            <a:p>
              <a:pPr algn="ctr"/>
              <a:r>
                <a:rPr lang="en-US" sz="2933" b="1" baseline="0" dirty="0" smtClean="0">
                  <a:solidFill>
                    <a:srgbClr val="FFC000"/>
                  </a:solidFill>
                  <a:latin typeface="Trebuchet MS" pitchFamily="34" charset="0"/>
                </a:rPr>
                <a:t>How to add Text</a:t>
              </a:r>
            </a:p>
            <a:p>
              <a:pPr marL="2993473" lvl="2" indent="0" algn="l" defTabSz="104779"/>
              <a:r>
                <a:rPr lang="en-US" sz="2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91863" lvl="2" indent="0" algn="l" defTabSz="104779"/>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lang="en-US" sz="2200" b="0" baseline="0" dirty="0" smtClean="0">
                  <a:solidFill>
                    <a:schemeClr val="bg1">
                      <a:lumMod val="75000"/>
                    </a:schemeClr>
                  </a:solidFill>
                  <a:latin typeface="Trebuchet MS" pitchFamily="34" charset="0"/>
                </a:rPr>
                <a:t> </a:t>
              </a:r>
              <a:r>
                <a:rPr kumimoji="0" lang="en-US" sz="2933"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200" b="0" baseline="0" dirty="0" smtClean="0">
                <a:solidFill>
                  <a:schemeClr val="bg1">
                    <a:lumMod val="75000"/>
                  </a:schemeClr>
                </a:solidFill>
                <a:latin typeface="Trebuchet MS" pitchFamily="34" charset="0"/>
              </a:endParaRPr>
            </a:p>
            <a:p>
              <a:pPr marL="1391863" lvl="2" indent="0" algn="l" defTabSz="104779"/>
              <a:endParaRPr lang="en-US" sz="2200" b="0" baseline="0" dirty="0" smtClean="0">
                <a:solidFill>
                  <a:schemeClr val="bg1">
                    <a:lumMod val="75000"/>
                  </a:schemeClr>
                </a:solidFill>
                <a:latin typeface="Trebuchet MS" pitchFamily="34" charset="0"/>
              </a:endParaRPr>
            </a:p>
            <a:p>
              <a:pPr algn="ctr"/>
              <a:r>
                <a:rPr lang="en-US" sz="2933" b="1" baseline="0" dirty="0" smtClean="0">
                  <a:solidFill>
                    <a:srgbClr val="FFC000"/>
                  </a:solidFill>
                  <a:latin typeface="Trebuchet MS" pitchFamily="34" charset="0"/>
                </a:rPr>
                <a:t>How to add Tables</a:t>
              </a:r>
            </a:p>
            <a:p>
              <a:pPr marL="1586235" lvl="1" indent="0" algn="l" defTabSz="104779"/>
              <a:r>
                <a:rPr lang="en-US" sz="2200" b="0" baseline="0" dirty="0" smtClean="0">
                  <a:solidFill>
                    <a:schemeClr val="bg1">
                      <a:lumMod val="75000"/>
                    </a:schemeClr>
                  </a:solidFill>
                  <a:latin typeface="Trebuchet MS" pitchFamily="34" charset="0"/>
                </a:rPr>
                <a:t>To add a table from scratch go to the INSERT menu and </a:t>
              </a:r>
              <a:br>
                <a:rPr lang="en-US" sz="2200" b="0" baseline="0" dirty="0" smtClean="0">
                  <a:solidFill>
                    <a:schemeClr val="bg1">
                      <a:lumMod val="75000"/>
                    </a:schemeClr>
                  </a:solidFill>
                  <a:latin typeface="Trebuchet MS" pitchFamily="34" charset="0"/>
                </a:rPr>
              </a:br>
              <a:r>
                <a:rPr lang="en-US" sz="2200" b="0" baseline="0" dirty="0" smtClean="0">
                  <a:solidFill>
                    <a:schemeClr val="bg1">
                      <a:lumMod val="75000"/>
                    </a:schemeClr>
                  </a:solidFill>
                  <a:latin typeface="Trebuchet MS" pitchFamily="34" charset="0"/>
                </a:rPr>
                <a:t>click on TABLE. A drop-down box will help you select rows and columns. </a:t>
              </a:r>
            </a:p>
            <a:p>
              <a:pPr marL="0" lvl="0" indent="0" algn="l" defTabSz="104779"/>
              <a:r>
                <a:rPr lang="en-US" sz="2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4779"/>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91863" rtl="0" eaLnBrk="1" fontAlgn="auto" latinLnBrk="0" hangingPunct="1">
                <a:lnSpc>
                  <a:spcPct val="100000"/>
                </a:lnSpc>
                <a:spcBef>
                  <a:spcPts val="0"/>
                </a:spcBef>
                <a:spcAft>
                  <a:spcPts val="0"/>
                </a:spcAft>
                <a:buClrTx/>
                <a:buSzTx/>
                <a:buFontTx/>
                <a:buNone/>
                <a:tabLst/>
                <a:defRPr/>
              </a:pPr>
              <a:endParaRPr kumimoji="0" lang="en-US" sz="2933"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4779" rtl="0" eaLnBrk="1" fontAlgn="auto" latinLnBrk="0" hangingPunct="1">
                <a:lnSpc>
                  <a:spcPct val="100000"/>
                </a:lnSpc>
                <a:spcBef>
                  <a:spcPts val="0"/>
                </a:spcBef>
                <a:spcAft>
                  <a:spcPts val="0"/>
                </a:spcAft>
                <a:buClrTx/>
                <a:buSzTx/>
                <a:buFontTx/>
                <a:buNone/>
                <a:tabLst/>
                <a:defRPr/>
              </a:pPr>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56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418" name="Image" r:id="rId5" imgW="4571280" imgH="1688760" progId="Photoshop.Image.13">
                    <p:embed/>
                  </p:oleObj>
                </mc:Choice>
                <mc:Fallback>
                  <p:oleObj name="Image" r:id="rId5" imgW="4571280" imgH="1688760" progId="Photoshop.Image.13">
                    <p:embed/>
                    <p:pic>
                      <p:nvPicPr>
                        <p:cNvPr id="0" name=""/>
                        <p:cNvPicPr/>
                        <p:nvPr/>
                      </p:nvPicPr>
                      <p:blipFill>
                        <a:blip r:embed="rId6"/>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7"/>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419" name="Image" r:id="rId8" imgW="1574280" imgH="1053720" progId="Photoshop.Image.13">
                    <p:embed/>
                  </p:oleObj>
                </mc:Choice>
                <mc:Fallback>
                  <p:oleObj name="Image" r:id="rId8" imgW="1574280" imgH="1053720" progId="Photoshop.Image.13">
                    <p:embed/>
                    <p:pic>
                      <p:nvPicPr>
                        <p:cNvPr id="0" name=""/>
                        <p:cNvPicPr/>
                        <p:nvPr/>
                      </p:nvPicPr>
                      <p:blipFill>
                        <a:blip r:embed="rId9"/>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pic>
            <p:nvPicPr>
              <p:cNvPr id="52" name="Picture 7" descr="http://t2.gstatic.com/images?q=tbn:ANd9GcR4APHC6TT9w54M2zn_pvCiBxUNcspYPoVxirLRphBoJabfSvu7zw">
                <a:hlinkClick r:id="rId10"/>
              </p:cNvPr>
              <p:cNvPicPr>
                <a:picLocks noChangeAspect="1" noChangeArrowheads="1"/>
              </p:cNvPicPr>
              <p:nvPr userDrawn="1"/>
            </p:nvPicPr>
            <p:blipFill>
              <a:blip r:embed="rId11"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81999"/>
              </a:xfrm>
              <a:prstGeom prst="rect">
                <a:avLst/>
              </a:prstGeom>
              <a:noFill/>
              <a:ln>
                <a:noFill/>
              </a:ln>
            </p:spPr>
            <p:txBody>
              <a:bodyPr wrap="square" rtlCol="0">
                <a:spAutoFit/>
              </a:bodyPr>
              <a:lstStyle/>
              <a:p>
                <a:r>
                  <a:rPr lang="en-US" sz="2200" dirty="0" smtClean="0">
                    <a:solidFill>
                      <a:schemeClr val="tx2"/>
                    </a:solidFill>
                    <a:latin typeface="Trebuchet MS" pitchFamily="34" charset="0"/>
                  </a:rPr>
                  <a:t>Student</a:t>
                </a:r>
                <a:r>
                  <a:rPr lang="en-US" sz="2200" baseline="0" dirty="0" smtClean="0">
                    <a:solidFill>
                      <a:schemeClr val="tx2"/>
                    </a:solidFill>
                    <a:latin typeface="Trebuchet MS" pitchFamily="34" charset="0"/>
                  </a:rPr>
                  <a:t> discounts are available on our </a:t>
                </a:r>
                <a:r>
                  <a:rPr lang="en-US" sz="2200" baseline="0" dirty="0" err="1" smtClean="0">
                    <a:solidFill>
                      <a:schemeClr val="tx2"/>
                    </a:solidFill>
                    <a:latin typeface="Trebuchet MS" pitchFamily="34" charset="0"/>
                  </a:rPr>
                  <a:t>Facebook</a:t>
                </a:r>
                <a:r>
                  <a:rPr lang="en-US" sz="2200" baseline="0" dirty="0" smtClean="0">
                    <a:solidFill>
                      <a:schemeClr val="tx2"/>
                    </a:solidFill>
                    <a:latin typeface="Trebuchet MS" pitchFamily="34" charset="0"/>
                  </a:rPr>
                  <a:t> page.</a:t>
                </a:r>
                <a:br>
                  <a:rPr lang="en-US" sz="2200" baseline="0" dirty="0" smtClean="0">
                    <a:solidFill>
                      <a:schemeClr val="tx2"/>
                    </a:solidFill>
                    <a:latin typeface="Trebuchet MS" pitchFamily="34" charset="0"/>
                  </a:rPr>
                </a:br>
                <a:r>
                  <a:rPr lang="en-US" sz="2200" baseline="0" dirty="0" smtClean="0">
                    <a:solidFill>
                      <a:schemeClr val="tx2"/>
                    </a:solidFill>
                    <a:latin typeface="Trebuchet MS" pitchFamily="34" charset="0"/>
                  </a:rPr>
                  <a:t>Go to </a:t>
                </a:r>
                <a:r>
                  <a:rPr lang="en-US" sz="2200" u="sng" baseline="0" dirty="0" smtClean="0">
                    <a:solidFill>
                      <a:schemeClr val="tx2"/>
                    </a:solidFill>
                    <a:latin typeface="Trebuchet MS" pitchFamily="34" charset="0"/>
                  </a:rPr>
                  <a:t>PosterPresentations.com</a:t>
                </a:r>
                <a:r>
                  <a:rPr lang="en-US" sz="2200" baseline="0" dirty="0" smtClean="0">
                    <a:solidFill>
                      <a:schemeClr val="tx2"/>
                    </a:solidFill>
                    <a:latin typeface="Trebuchet MS" pitchFamily="34" charset="0"/>
                  </a:rPr>
                  <a:t> and click on the FB icon. </a:t>
                </a:r>
                <a:endParaRPr lang="en-US" sz="2200" dirty="0">
                  <a:solidFill>
                    <a:schemeClr val="tx2"/>
                  </a:solidFill>
                  <a:latin typeface="Trebuchet MS" pitchFamily="34" charset="0"/>
                </a:endParaRPr>
              </a:p>
            </p:txBody>
          </p:sp>
        </p:grpSp>
      </p:grpSp>
      <p:grpSp>
        <p:nvGrpSpPr>
          <p:cNvPr id="148" name="Group 147"/>
          <p:cNvGrpSpPr/>
          <p:nvPr userDrawn="1"/>
        </p:nvGrpSpPr>
        <p:grpSpPr>
          <a:xfrm>
            <a:off x="-10352712" y="-26769"/>
            <a:ext cx="10100626" cy="32004001"/>
            <a:chOff x="-11225189" y="-1"/>
            <a:chExt cx="11018865" cy="32918401"/>
          </a:xfrm>
        </p:grpSpPr>
        <p:sp>
          <p:nvSpPr>
            <p:cNvPr id="149" name="Rectangle 148"/>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91863" rtl="0" eaLnBrk="1" fontAlgn="auto" latinLnBrk="0" hangingPunct="1">
                <a:lnSpc>
                  <a:spcPct val="100000"/>
                </a:lnSpc>
                <a:spcBef>
                  <a:spcPts val="0"/>
                </a:spcBef>
                <a:spcAft>
                  <a:spcPts val="0"/>
                </a:spcAft>
                <a:buClrTx/>
                <a:buSzTx/>
                <a:buFontTx/>
                <a:buNone/>
                <a:tabLst/>
                <a:defRPr/>
              </a:pPr>
              <a:r>
                <a:rPr lang="en-US" sz="2933" b="1" spc="0" dirty="0" smtClean="0">
                  <a:solidFill>
                    <a:srgbClr val="FF0000"/>
                  </a:solidFill>
                  <a:latin typeface="Trebuchet MS" pitchFamily="34" charset="0"/>
                </a:rPr>
                <a:t>(—THIS SIDEBAR DOES NOT PRINT—)</a:t>
              </a:r>
              <a:endParaRPr lang="en-US" sz="2933" b="1" spc="550" dirty="0" smtClean="0">
                <a:solidFill>
                  <a:schemeClr val="bg1"/>
                </a:solidFill>
                <a:latin typeface="Trebuchet MS" pitchFamily="34" charset="0"/>
              </a:endParaRPr>
            </a:p>
            <a:p>
              <a:pPr algn="ctr"/>
              <a:r>
                <a:rPr lang="en-US" sz="3667" b="1" spc="550" dirty="0" smtClean="0">
                  <a:solidFill>
                    <a:schemeClr val="bg1"/>
                  </a:solidFill>
                  <a:latin typeface="Trebuchet MS" pitchFamily="34" charset="0"/>
                </a:rPr>
                <a:t>DESIGN</a:t>
              </a:r>
              <a:r>
                <a:rPr lang="en-US" sz="3667" b="1" spc="550" baseline="0" dirty="0" smtClean="0">
                  <a:solidFill>
                    <a:schemeClr val="bg1"/>
                  </a:solidFill>
                  <a:latin typeface="Trebuchet MS" pitchFamily="34" charset="0"/>
                </a:rPr>
                <a:t> </a:t>
              </a:r>
              <a:r>
                <a:rPr lang="en-US" sz="3667" b="1" spc="550" dirty="0" smtClean="0">
                  <a:solidFill>
                    <a:schemeClr val="bg1"/>
                  </a:solidFill>
                  <a:latin typeface="Trebuchet MS" pitchFamily="34" charset="0"/>
                </a:rPr>
                <a:t>GUIDE</a:t>
              </a:r>
            </a:p>
            <a:p>
              <a:pPr algn="ctr"/>
              <a:endParaRPr lang="en-US" sz="2567" b="1" dirty="0" smtClean="0">
                <a:latin typeface="Trebuchet MS" pitchFamily="34" charset="0"/>
              </a:endParaRPr>
            </a:p>
            <a:p>
              <a:pPr defTabSz="3451961"/>
              <a:r>
                <a:rPr lang="en-US" sz="2567" i="0" dirty="0" smtClean="0">
                  <a:latin typeface="Trebuchet MS" pitchFamily="34" charset="0"/>
                </a:rPr>
                <a:t>This PowerPoint</a:t>
              </a:r>
              <a:r>
                <a:rPr lang="en-US" sz="2567" i="0" baseline="0" dirty="0" smtClean="0">
                  <a:latin typeface="Trebuchet MS" pitchFamily="34" charset="0"/>
                </a:rPr>
                <a:t> </a:t>
              </a:r>
              <a:r>
                <a:rPr lang="en-US" sz="2567" i="0" dirty="0" smtClean="0">
                  <a:latin typeface="Trebuchet MS" pitchFamily="34" charset="0"/>
                </a:rPr>
                <a:t>2007 template produces</a:t>
              </a:r>
              <a:r>
                <a:rPr lang="en-US" sz="2567" i="0" baseline="0" dirty="0" smtClean="0">
                  <a:latin typeface="Trebuchet MS" pitchFamily="34" charset="0"/>
                </a:rPr>
                <a:t> </a:t>
              </a:r>
              <a:r>
                <a:rPr lang="en-US" sz="2567" i="0" dirty="0" smtClean="0">
                  <a:latin typeface="Trebuchet MS" pitchFamily="34" charset="0"/>
                </a:rPr>
                <a:t>a 36”x48” presentation poster. </a:t>
              </a:r>
              <a:r>
                <a:rPr lang="en-US" sz="2567" dirty="0" smtClean="0">
                  <a:latin typeface="Trebuchet MS" pitchFamily="34" charset="0"/>
                </a:rPr>
                <a:t>You</a:t>
              </a:r>
              <a:r>
                <a:rPr lang="en-US" sz="2567" baseline="0" dirty="0" smtClean="0">
                  <a:latin typeface="Trebuchet MS" pitchFamily="34" charset="0"/>
                </a:rPr>
                <a:t> can u</a:t>
              </a:r>
              <a:r>
                <a:rPr lang="en-US" sz="2567" dirty="0" smtClean="0">
                  <a:latin typeface="Trebuchet MS" pitchFamily="34" charset="0"/>
                </a:rPr>
                <a:t>se</a:t>
              </a:r>
              <a:r>
                <a:rPr lang="en-US" sz="2567" baseline="0" dirty="0" smtClean="0">
                  <a:latin typeface="Trebuchet MS" pitchFamily="34" charset="0"/>
                </a:rPr>
                <a:t> it to create your research poster and </a:t>
              </a:r>
              <a:r>
                <a:rPr lang="en-US" sz="2567" dirty="0" smtClean="0">
                  <a:latin typeface="Trebuchet MS" pitchFamily="34" charset="0"/>
                </a:rPr>
                <a:t>save valuable time placing titles, subtitles,</a:t>
              </a:r>
              <a:r>
                <a:rPr lang="en-US" sz="2567" baseline="0" dirty="0" smtClean="0">
                  <a:latin typeface="Trebuchet MS" pitchFamily="34" charset="0"/>
                </a:rPr>
                <a:t> text, and graphics</a:t>
              </a:r>
              <a:r>
                <a:rPr lang="en-US" sz="2567" dirty="0" smtClean="0">
                  <a:latin typeface="Trebuchet MS" pitchFamily="34" charset="0"/>
                </a:rPr>
                <a:t>. </a:t>
              </a:r>
            </a:p>
            <a:p>
              <a:pPr defTabSz="3451961"/>
              <a:endParaRPr lang="en-US" sz="2567" dirty="0" smtClean="0">
                <a:latin typeface="Trebuchet MS" pitchFamily="34" charset="0"/>
              </a:endParaRPr>
            </a:p>
            <a:p>
              <a:pPr defTabSz="4023597"/>
              <a:r>
                <a:rPr lang="en-US" sz="2567"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567" b="1" dirty="0" smtClean="0">
                  <a:solidFill>
                    <a:srgbClr val="FFC000"/>
                  </a:solidFill>
                  <a:latin typeface="Trebuchet MS" pitchFamily="34" charset="0"/>
                </a:rPr>
                <a:t>PosterPresentations.com</a:t>
              </a:r>
              <a:r>
                <a:rPr lang="en-US" sz="2567" b="1" dirty="0" smtClean="0">
                  <a:solidFill>
                    <a:schemeClr val="bg1"/>
                  </a:solidFill>
                  <a:latin typeface="Trebuchet MS" pitchFamily="34" charset="0"/>
                </a:rPr>
                <a:t> </a:t>
              </a:r>
              <a:r>
                <a:rPr lang="en-US" sz="2567" dirty="0" smtClean="0">
                  <a:solidFill>
                    <a:schemeClr val="bg1"/>
                  </a:solidFill>
                  <a:latin typeface="Trebuchet MS" pitchFamily="34" charset="0"/>
                </a:rPr>
                <a:t>and click on HELP DESK.</a:t>
              </a:r>
            </a:p>
            <a:p>
              <a:pPr defTabSz="4023597"/>
              <a:endParaRPr lang="en-US" sz="2567" dirty="0" smtClean="0">
                <a:latin typeface="Trebuchet MS" pitchFamily="34" charset="0"/>
              </a:endParaRPr>
            </a:p>
            <a:p>
              <a:pPr defTabSz="4023597"/>
              <a:r>
                <a:rPr lang="en-US" sz="2567" dirty="0" smtClean="0">
                  <a:solidFill>
                    <a:schemeClr val="bg1"/>
                  </a:solidFill>
                  <a:latin typeface="Trebuchet MS" pitchFamily="34" charset="0"/>
                </a:rPr>
                <a:t>When</a:t>
              </a:r>
              <a:r>
                <a:rPr lang="en-US" sz="2567" baseline="0" dirty="0" smtClean="0">
                  <a:solidFill>
                    <a:schemeClr val="bg1"/>
                  </a:solidFill>
                  <a:latin typeface="Trebuchet MS" pitchFamily="34" charset="0"/>
                </a:rPr>
                <a:t> you are ready to print your poster</a:t>
              </a:r>
              <a:r>
                <a:rPr lang="en-US" sz="2567" dirty="0" smtClean="0">
                  <a:solidFill>
                    <a:schemeClr val="bg1"/>
                  </a:solidFill>
                  <a:latin typeface="Trebuchet MS" pitchFamily="34" charset="0"/>
                </a:rPr>
                <a:t>,</a:t>
              </a:r>
              <a:r>
                <a:rPr lang="en-US" sz="2567" baseline="0" dirty="0" smtClean="0">
                  <a:solidFill>
                    <a:schemeClr val="bg1"/>
                  </a:solidFill>
                  <a:latin typeface="Trebuchet MS" pitchFamily="34" charset="0"/>
                </a:rPr>
                <a:t> go online to </a:t>
              </a:r>
              <a:r>
                <a:rPr lang="en-US" sz="2567" b="0" dirty="0" smtClean="0">
                  <a:solidFill>
                    <a:schemeClr val="bg1"/>
                  </a:solidFill>
                  <a:latin typeface="Trebuchet MS" pitchFamily="34" charset="0"/>
                </a:rPr>
                <a:t>PosterPresentations.com</a:t>
              </a:r>
              <a:r>
                <a:rPr lang="en-US" sz="2567" dirty="0" smtClean="0">
                  <a:solidFill>
                    <a:schemeClr val="bg1"/>
                  </a:solidFill>
                  <a:latin typeface="Trebuchet MS" pitchFamily="34" charset="0"/>
                </a:rPr>
                <a:t/>
              </a:r>
              <a:br>
                <a:rPr lang="en-US" sz="2567" dirty="0" smtClean="0">
                  <a:solidFill>
                    <a:schemeClr val="bg1"/>
                  </a:solidFill>
                  <a:latin typeface="Trebuchet MS" pitchFamily="34" charset="0"/>
                </a:rPr>
              </a:br>
              <a:endParaRPr lang="en-US" sz="2567" dirty="0" smtClean="0">
                <a:solidFill>
                  <a:schemeClr val="bg1"/>
                </a:solidFill>
                <a:latin typeface="Trebuchet MS" pitchFamily="34" charset="0"/>
              </a:endParaRPr>
            </a:p>
            <a:p>
              <a:pPr algn="l" defTabSz="3451961"/>
              <a:r>
                <a:rPr lang="en-US" sz="2567" b="0" dirty="0" smtClean="0">
                  <a:solidFill>
                    <a:schemeClr val="bg1"/>
                  </a:solidFill>
                  <a:latin typeface="Trebuchet MS" pitchFamily="34" charset="0"/>
                </a:rPr>
                <a:t>Need</a:t>
              </a:r>
              <a:r>
                <a:rPr lang="en-US" sz="2567" b="0" baseline="0" dirty="0" smtClean="0">
                  <a:solidFill>
                    <a:schemeClr val="bg1"/>
                  </a:solidFill>
                  <a:latin typeface="Trebuchet MS" pitchFamily="34" charset="0"/>
                </a:rPr>
                <a:t> assistance? Call us at </a:t>
              </a:r>
              <a:r>
                <a:rPr lang="en-US" sz="2567" b="0" dirty="0" smtClean="0">
                  <a:solidFill>
                    <a:srgbClr val="FFC000"/>
                  </a:solidFill>
                  <a:latin typeface="Trebuchet MS" pitchFamily="34" charset="0"/>
                </a:rPr>
                <a:t>1.510.649.3001</a:t>
              </a:r>
            </a:p>
            <a:p>
              <a:pPr algn="l" defTabSz="3451961"/>
              <a:endParaRPr lang="en-US" sz="3300" b="1" dirty="0" smtClean="0">
                <a:solidFill>
                  <a:srgbClr val="FFFF00"/>
                </a:solidFill>
                <a:latin typeface="Trebuchet MS" pitchFamily="34" charset="0"/>
              </a:endParaRPr>
            </a:p>
            <a:p>
              <a:pPr algn="ctr"/>
              <a:endParaRPr lang="en-US" sz="2200" b="1" dirty="0" smtClean="0">
                <a:solidFill>
                  <a:schemeClr val="bg1"/>
                </a:solidFill>
                <a:latin typeface="Trebuchet MS" pitchFamily="34" charset="0"/>
              </a:endParaRPr>
            </a:p>
            <a:p>
              <a:pPr algn="ctr"/>
              <a:r>
                <a:rPr lang="en-US" sz="3667" b="1" spc="550" dirty="0" smtClean="0">
                  <a:solidFill>
                    <a:schemeClr val="bg1"/>
                  </a:solidFill>
                  <a:latin typeface="Trebuchet MS" pitchFamily="34" charset="0"/>
                </a:rPr>
                <a:t>QUICK START</a:t>
              </a:r>
            </a:p>
            <a:p>
              <a:pPr algn="ctr"/>
              <a:endParaRPr lang="en-US" sz="2933" b="1"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Zoom in and out</a:t>
              </a:r>
            </a:p>
            <a:p>
              <a:pPr marL="1734671" indent="-1734671" algn="l" defTabSz="780020"/>
              <a:r>
                <a:rPr lang="en-US" sz="2200" b="0" baseline="0" dirty="0" smtClean="0">
                  <a:solidFill>
                    <a:schemeClr val="bg1"/>
                  </a:solidFill>
                  <a:latin typeface="Trebuchet MS" pitchFamily="34" charset="0"/>
                </a:rPr>
                <a:t>	</a:t>
              </a:r>
              <a:r>
                <a:rPr lang="en-US" sz="2200" b="0" baseline="0" dirty="0" smtClean="0">
                  <a:solidFill>
                    <a:schemeClr val="bg1">
                      <a:lumMod val="75000"/>
                    </a:schemeClr>
                  </a:solidFill>
                  <a:latin typeface="Trebuchet MS" pitchFamily="34" charset="0"/>
                </a:rPr>
                <a:t>As you work on your poster zoom in and out to the level that is more comfortable to you. </a:t>
              </a:r>
            </a:p>
            <a:p>
              <a:pPr marL="1734671" indent="-1734671" algn="l" defTabSz="780020"/>
              <a:r>
                <a:rPr lang="en-US" sz="2200" b="1" baseline="0" dirty="0" smtClean="0">
                  <a:solidFill>
                    <a:schemeClr val="bg1">
                      <a:lumMod val="75000"/>
                    </a:schemeClr>
                  </a:solidFill>
                  <a:latin typeface="Trebuchet MS" pitchFamily="34" charset="0"/>
                </a:rPr>
                <a:t>	</a:t>
              </a:r>
              <a:r>
                <a:rPr lang="en-US" sz="2200" b="0" baseline="0" dirty="0" smtClean="0">
                  <a:solidFill>
                    <a:schemeClr val="bg1">
                      <a:lumMod val="75000"/>
                    </a:schemeClr>
                  </a:solidFill>
                  <a:latin typeface="Trebuchet MS" pitchFamily="34" charset="0"/>
                </a:rPr>
                <a:t>Go to VIEW &gt; ZOOM.</a:t>
              </a:r>
            </a:p>
            <a:p>
              <a:pPr algn="l"/>
              <a:endParaRPr lang="en-US" sz="2567" b="0"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Title, Authors, and Affiliations</a:t>
              </a:r>
            </a:p>
            <a:p>
              <a:pPr algn="l"/>
              <a:r>
                <a:rPr lang="en-US" sz="2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200" b="0" spc="0" baseline="0" dirty="0" smtClean="0">
                <a:solidFill>
                  <a:schemeClr val="bg1">
                    <a:lumMod val="75000"/>
                  </a:schemeClr>
                </a:solidFill>
                <a:latin typeface="Trebuchet MS" pitchFamily="34" charset="0"/>
              </a:endParaRPr>
            </a:p>
            <a:p>
              <a:pPr algn="l"/>
              <a:r>
                <a:rPr lang="en-US" sz="2200" b="1" spc="275" baseline="0" dirty="0" smtClean="0">
                  <a:solidFill>
                    <a:srgbClr val="FFC000"/>
                  </a:solidFill>
                  <a:latin typeface="Trebuchet MS" pitchFamily="34" charset="0"/>
                </a:rPr>
                <a:t>TIP</a:t>
              </a:r>
              <a:r>
                <a:rPr lang="en-US" sz="2200" b="1" baseline="0" dirty="0" smtClean="0">
                  <a:solidFill>
                    <a:srgbClr val="FFC000"/>
                  </a:solidFill>
                  <a:latin typeface="Trebuchet MS" pitchFamily="34" charset="0"/>
                </a:rPr>
                <a:t>: </a:t>
              </a:r>
              <a:r>
                <a:rPr lang="en-US" sz="2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567" b="1" baseline="0" dirty="0" smtClean="0">
                  <a:solidFill>
                    <a:schemeClr val="bg1"/>
                  </a:solidFill>
                  <a:latin typeface="Trebuchet MS" pitchFamily="34" charset="0"/>
                </a:rPr>
                <a:t/>
              </a:r>
              <a:br>
                <a:rPr lang="en-US" sz="2567" b="1" baseline="0" dirty="0" smtClean="0">
                  <a:solidFill>
                    <a:schemeClr val="bg1"/>
                  </a:solidFill>
                  <a:latin typeface="Trebuchet MS" pitchFamily="34" charset="0"/>
                </a:rPr>
              </a:br>
              <a:endParaRPr lang="en-US" sz="2567" b="1" dirty="0" smtClean="0">
                <a:solidFill>
                  <a:schemeClr val="bg1"/>
                </a:solidFill>
                <a:latin typeface="Trebuchet MS" pitchFamily="34" charset="0"/>
              </a:endParaRPr>
            </a:p>
            <a:p>
              <a:pPr algn="ctr"/>
              <a:endParaRPr lang="en-US" sz="2567" b="1" dirty="0" smtClean="0">
                <a:solidFill>
                  <a:srgbClr val="FFC000"/>
                </a:solidFill>
                <a:latin typeface="Trebuchet MS" pitchFamily="34" charset="0"/>
              </a:endParaRPr>
            </a:p>
            <a:p>
              <a:pPr algn="ctr"/>
              <a:endParaRPr lang="en-US" sz="2567" b="1" dirty="0" smtClean="0">
                <a:solidFill>
                  <a:srgbClr val="FFC000"/>
                </a:solidFill>
                <a:latin typeface="Trebuchet MS" pitchFamily="34" charset="0"/>
              </a:endParaRPr>
            </a:p>
            <a:p>
              <a:pPr algn="ctr"/>
              <a:r>
                <a:rPr lang="en-US" sz="2933" b="1" dirty="0" smtClean="0">
                  <a:solidFill>
                    <a:srgbClr val="FFC000"/>
                  </a:solidFill>
                  <a:latin typeface="Trebuchet MS" pitchFamily="34" charset="0"/>
                </a:rPr>
                <a:t>Adding Logos</a:t>
              </a:r>
              <a:r>
                <a:rPr lang="en-US" sz="2933" b="1" baseline="0" dirty="0" smtClean="0">
                  <a:solidFill>
                    <a:srgbClr val="FFC000"/>
                  </a:solidFill>
                  <a:latin typeface="Trebuchet MS" pitchFamily="34" charset="0"/>
                </a:rPr>
                <a:t> / Seals</a:t>
              </a:r>
            </a:p>
            <a:p>
              <a:pPr algn="l"/>
              <a:r>
                <a:rPr lang="en-US" sz="2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200" b="0" spc="275" baseline="0" dirty="0" smtClean="0">
                <a:solidFill>
                  <a:schemeClr val="bg1">
                    <a:lumMod val="75000"/>
                  </a:schemeClr>
                </a:solidFill>
                <a:latin typeface="Trebuchet MS" pitchFamily="34" charset="0"/>
              </a:endParaRPr>
            </a:p>
            <a:p>
              <a:pPr algn="l"/>
              <a:r>
                <a:rPr lang="en-US" sz="2200" b="1" spc="275" baseline="0" dirty="0" smtClean="0">
                  <a:solidFill>
                    <a:srgbClr val="FFC000"/>
                  </a:solidFill>
                  <a:latin typeface="Trebuchet MS" pitchFamily="34" charset="0"/>
                </a:rPr>
                <a:t>TIP:</a:t>
              </a:r>
              <a:r>
                <a:rPr lang="en-US" sz="2200" b="1" spc="0" baseline="0" dirty="0" smtClean="0">
                  <a:solidFill>
                    <a:srgbClr val="FFC000"/>
                  </a:solidFill>
                  <a:latin typeface="Trebuchet MS" pitchFamily="34" charset="0"/>
                </a:rPr>
                <a:t> </a:t>
              </a:r>
              <a:r>
                <a:rPr lang="en-US" sz="2200" b="0" baseline="0" dirty="0" smtClean="0">
                  <a:solidFill>
                    <a:schemeClr val="bg1">
                      <a:lumMod val="75000"/>
                    </a:schemeClr>
                  </a:solidFill>
                  <a:latin typeface="Trebuchet MS" pitchFamily="34" charset="0"/>
                </a:rPr>
                <a:t>See if your school’s logo is available on our free poster templates page.</a:t>
              </a:r>
            </a:p>
            <a:p>
              <a:pPr algn="l"/>
              <a:endParaRPr lang="en-US" sz="2200" b="0" baseline="0" dirty="0" smtClean="0">
                <a:latin typeface="Trebuchet MS" pitchFamily="34" charset="0"/>
              </a:endParaRPr>
            </a:p>
            <a:p>
              <a:pPr algn="ctr"/>
              <a:r>
                <a:rPr lang="en-US" sz="2933" b="1" baseline="0" dirty="0" smtClean="0">
                  <a:solidFill>
                    <a:srgbClr val="FFC000"/>
                  </a:solidFill>
                  <a:latin typeface="Trebuchet MS" pitchFamily="34" charset="0"/>
                </a:rPr>
                <a:t>Photographs / Graphics</a:t>
              </a:r>
            </a:p>
            <a:p>
              <a:pPr algn="l" defTabSz="896441"/>
              <a:r>
                <a:rPr lang="en-US" sz="2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200" b="0" spc="0" baseline="0" dirty="0" smtClean="0">
                  <a:solidFill>
                    <a:schemeClr val="bg1">
                      <a:lumMod val="75000"/>
                    </a:schemeClr>
                  </a:solidFill>
                  <a:latin typeface="Trebuchet MS" pitchFamily="34" charset="0"/>
                </a:rPr>
                <a:t>disproportionally.</a:t>
              </a:r>
            </a:p>
            <a:p>
              <a:pPr algn="l" defTabSz="896441"/>
              <a:endParaRPr lang="en-US" sz="2200" b="0" baseline="0" dirty="0" smtClean="0">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r>
                <a:rPr lang="en-US" sz="2933" b="1" baseline="0" dirty="0" smtClean="0">
                  <a:solidFill>
                    <a:srgbClr val="FFC000"/>
                  </a:solidFill>
                  <a:latin typeface="Trebuchet MS" pitchFamily="34" charset="0"/>
                </a:rPr>
                <a:t>Image Quality Check</a:t>
              </a:r>
            </a:p>
            <a:p>
              <a:pPr lvl="0" algn="l" defTabSz="896441"/>
              <a:r>
                <a:rPr lang="en-US" sz="2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567" b="0" dirty="0" smtClean="0">
                <a:latin typeface="Trebuchet MS" pitchFamily="34" charset="0"/>
              </a:endParaRPr>
            </a:p>
          </p:txBody>
        </p:sp>
        <p:cxnSp>
          <p:nvCxnSpPr>
            <p:cNvPr id="150" name="Straight Connector 149"/>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userDrawn="1"/>
          </p:nvPicPr>
          <p:blipFill>
            <a:blip r:embed="rId12"/>
            <a:stretch>
              <a:fillRect/>
            </a:stretch>
          </p:blipFill>
          <p:spPr>
            <a:xfrm>
              <a:off x="-10740740" y="10261718"/>
              <a:ext cx="1597666" cy="1201935"/>
            </a:xfrm>
            <a:prstGeom prst="rect">
              <a:avLst/>
            </a:prstGeom>
          </p:spPr>
        </p:pic>
        <p:pic>
          <p:nvPicPr>
            <p:cNvPr id="152" name="Picture 151"/>
            <p:cNvPicPr>
              <a:picLocks noChangeAspect="1"/>
            </p:cNvPicPr>
            <p:nvPr userDrawn="1"/>
          </p:nvPicPr>
          <p:blipFill>
            <a:blip r:embed="rId13"/>
            <a:stretch>
              <a:fillRect/>
            </a:stretch>
          </p:blipFill>
          <p:spPr>
            <a:xfrm>
              <a:off x="-10732765" y="15696927"/>
              <a:ext cx="9986808" cy="1053596"/>
            </a:xfrm>
            <a:prstGeom prst="rect">
              <a:avLst/>
            </a:prstGeom>
          </p:spPr>
        </p:pic>
        <p:grpSp>
          <p:nvGrpSpPr>
            <p:cNvPr id="153" name="Group 152"/>
            <p:cNvGrpSpPr/>
            <p:nvPr userDrawn="1"/>
          </p:nvGrpSpPr>
          <p:grpSpPr>
            <a:xfrm>
              <a:off x="-9744993" y="23540954"/>
              <a:ext cx="7531182" cy="2351843"/>
              <a:chOff x="-4470427" y="11016658"/>
              <a:chExt cx="3470785" cy="1080537"/>
            </a:xfrm>
          </p:grpSpPr>
          <p:grpSp>
            <p:nvGrpSpPr>
              <p:cNvPr id="159" name="Group 158"/>
              <p:cNvGrpSpPr/>
              <p:nvPr userDrawn="1"/>
            </p:nvGrpSpPr>
            <p:grpSpPr>
              <a:xfrm>
                <a:off x="-2783495" y="11060884"/>
                <a:ext cx="624431" cy="889525"/>
                <a:chOff x="-3958697" y="11117435"/>
                <a:chExt cx="779338" cy="1274684"/>
              </a:xfrm>
            </p:grpSpPr>
            <p:pic>
              <p:nvPicPr>
                <p:cNvPr id="165" name="Picture 164"/>
                <p:cNvPicPr>
                  <a:picLocks noChangeAspect="1"/>
                </p:cNvPicPr>
                <p:nvPr userDrawn="1"/>
              </p:nvPicPr>
              <p:blipFill>
                <a:blip r:embed="rId14"/>
                <a:stretch>
                  <a:fillRect/>
                </a:stretch>
              </p:blipFill>
              <p:spPr>
                <a:xfrm>
                  <a:off x="-3948160" y="11117435"/>
                  <a:ext cx="768801" cy="1090857"/>
                </a:xfrm>
                <a:prstGeom prst="rect">
                  <a:avLst/>
                </a:prstGeom>
              </p:spPr>
            </p:pic>
            <p:sp>
              <p:nvSpPr>
                <p:cNvPr id="166" name="TextBox 165"/>
                <p:cNvSpPr txBox="1"/>
                <p:nvPr userDrawn="1"/>
              </p:nvSpPr>
              <p:spPr>
                <a:xfrm>
                  <a:off x="-3958697" y="12114178"/>
                  <a:ext cx="779337" cy="277941"/>
                </a:xfrm>
                <a:prstGeom prst="rect">
                  <a:avLst/>
                </a:prstGeom>
                <a:solidFill>
                  <a:schemeClr val="accent1"/>
                </a:solidFill>
                <a:ln>
                  <a:noFill/>
                </a:ln>
              </p:spPr>
              <p:txBody>
                <a:bodyPr wrap="square" lIns="91440" tIns="91440" rIns="91440" bIns="91440" rtlCol="0">
                  <a:spAutoFit/>
                </a:bodyPr>
                <a:lstStyle/>
                <a:p>
                  <a:pPr algn="ctr"/>
                  <a:r>
                    <a:rPr lang="en-US" sz="1467" b="1" dirty="0" smtClean="0">
                      <a:solidFill>
                        <a:schemeClr val="tx1"/>
                      </a:solidFill>
                    </a:rPr>
                    <a:t>ORIGINAL</a:t>
                  </a:r>
                  <a:endParaRPr lang="en-US" sz="1467" b="1" dirty="0">
                    <a:solidFill>
                      <a:schemeClr val="tx1"/>
                    </a:solidFill>
                  </a:endParaRPr>
                </a:p>
              </p:txBody>
            </p:sp>
          </p:grpSp>
          <p:grpSp>
            <p:nvGrpSpPr>
              <p:cNvPr id="160" name="Group 159"/>
              <p:cNvGrpSpPr/>
              <p:nvPr userDrawn="1"/>
            </p:nvGrpSpPr>
            <p:grpSpPr>
              <a:xfrm>
                <a:off x="-2033159" y="11060888"/>
                <a:ext cx="1033517" cy="890271"/>
                <a:chOff x="-2921738" y="11200127"/>
                <a:chExt cx="1420279" cy="1223427"/>
              </a:xfrm>
            </p:grpSpPr>
            <p:pic>
              <p:nvPicPr>
                <p:cNvPr id="163" name="Picture 162"/>
                <p:cNvPicPr>
                  <a:picLocks noChangeAspect="1"/>
                </p:cNvPicPr>
                <p:nvPr userDrawn="1"/>
              </p:nvPicPr>
              <p:blipFill>
                <a:blip r:embed="rId14"/>
                <a:stretch>
                  <a:fillRect/>
                </a:stretch>
              </p:blipFill>
              <p:spPr>
                <a:xfrm>
                  <a:off x="-2921738" y="11200127"/>
                  <a:ext cx="1420279" cy="1029694"/>
                </a:xfrm>
                <a:prstGeom prst="rect">
                  <a:avLst/>
                </a:prstGeom>
              </p:spPr>
            </p:pic>
            <p:sp>
              <p:nvSpPr>
                <p:cNvPr id="164" name="TextBox 163"/>
                <p:cNvSpPr txBox="1"/>
                <p:nvPr userDrawn="1"/>
              </p:nvSpPr>
              <p:spPr>
                <a:xfrm>
                  <a:off x="-2918991" y="12175418"/>
                  <a:ext cx="1417532" cy="248136"/>
                </a:xfrm>
                <a:prstGeom prst="rect">
                  <a:avLst/>
                </a:prstGeom>
                <a:solidFill>
                  <a:srgbClr val="FF0000"/>
                </a:solidFill>
              </p:spPr>
              <p:txBody>
                <a:bodyPr wrap="square" lIns="457200" tIns="91440" rIns="457200" bIns="91440" rtlCol="0">
                  <a:spAutoFit/>
                </a:bodyPr>
                <a:lstStyle/>
                <a:p>
                  <a:pPr algn="ctr"/>
                  <a:r>
                    <a:rPr lang="en-US" sz="1283" b="1" dirty="0" smtClean="0">
                      <a:solidFill>
                        <a:schemeClr val="bg1"/>
                      </a:solidFill>
                    </a:rPr>
                    <a:t>DISTORTED</a:t>
                  </a:r>
                  <a:endParaRPr lang="en-US" sz="642" b="1" dirty="0">
                    <a:solidFill>
                      <a:schemeClr val="bg1"/>
                    </a:solidFill>
                  </a:endParaRPr>
                </a:p>
              </p:txBody>
            </p:sp>
          </p:grpSp>
          <p:pic>
            <p:nvPicPr>
              <p:cNvPr id="161" name="Picture 160"/>
              <p:cNvPicPr>
                <a:picLocks noChangeAspect="1"/>
              </p:cNvPicPr>
              <p:nvPr userDrawn="1"/>
            </p:nvPicPr>
            <p:blipFill>
              <a:blip r:embed="rId15"/>
              <a:stretch>
                <a:fillRect/>
              </a:stretch>
            </p:blipFill>
            <p:spPr>
              <a:xfrm>
                <a:off x="-4470427" y="11016658"/>
                <a:ext cx="1098742" cy="847761"/>
              </a:xfrm>
              <a:prstGeom prst="rect">
                <a:avLst/>
              </a:prstGeom>
            </p:spPr>
          </p:pic>
          <p:sp>
            <p:nvSpPr>
              <p:cNvPr id="162" name="TextBox 161"/>
              <p:cNvSpPr txBox="1"/>
              <p:nvPr userDrawn="1"/>
            </p:nvSpPr>
            <p:spPr>
              <a:xfrm>
                <a:off x="-4440600" y="11665645"/>
                <a:ext cx="1035685" cy="431550"/>
              </a:xfrm>
              <a:prstGeom prst="rect">
                <a:avLst/>
              </a:prstGeom>
              <a:noFill/>
            </p:spPr>
            <p:txBody>
              <a:bodyPr wrap="square" lIns="457200" tIns="457200" rIns="457200" bIns="0" rtlCol="0">
                <a:spAutoFit/>
              </a:bodyPr>
              <a:lstStyle/>
              <a:p>
                <a:pPr algn="ctr"/>
                <a:r>
                  <a:rPr lang="en-US" sz="1467" dirty="0" smtClean="0">
                    <a:solidFill>
                      <a:schemeClr val="bg1"/>
                    </a:solidFill>
                  </a:rPr>
                  <a:t>Corner</a:t>
                </a:r>
                <a:r>
                  <a:rPr lang="en-US" sz="1467" baseline="0" dirty="0" smtClean="0">
                    <a:solidFill>
                      <a:schemeClr val="bg1"/>
                    </a:solidFill>
                  </a:rPr>
                  <a:t> handles</a:t>
                </a:r>
                <a:endParaRPr lang="en-US" sz="1467" dirty="0">
                  <a:solidFill>
                    <a:schemeClr val="bg1"/>
                  </a:solidFill>
                </a:endParaRPr>
              </a:p>
            </p:txBody>
          </p:sp>
        </p:grpSp>
        <p:grpSp>
          <p:nvGrpSpPr>
            <p:cNvPr id="154" name="Group 153"/>
            <p:cNvGrpSpPr/>
            <p:nvPr userDrawn="1"/>
          </p:nvGrpSpPr>
          <p:grpSpPr>
            <a:xfrm>
              <a:off x="-10403026" y="27751412"/>
              <a:ext cx="9331476" cy="2453251"/>
              <a:chOff x="-4756947" y="12734137"/>
              <a:chExt cx="4300460" cy="1127128"/>
            </a:xfrm>
          </p:grpSpPr>
          <p:graphicFrame>
            <p:nvGraphicFramePr>
              <p:cNvPr id="155" name="Object 154"/>
              <p:cNvGraphicFramePr>
                <a:graphicFrameLocks noChangeAspect="1"/>
              </p:cNvGraphicFramePr>
              <p:nvPr userDrawn="1">
                <p:extLst>
                  <p:ext uri="{D42A27DB-BD31-4B8C-83A1-F6EECF244321}">
                    <p14:modId xmlns:p14="http://schemas.microsoft.com/office/powerpoint/2010/main" val="1449971961"/>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420" name="Image" r:id="rId16" imgW="1828440" imgH="1117440" progId="Photoshop.Image.13">
                      <p:embed/>
                    </p:oleObj>
                  </mc:Choice>
                  <mc:Fallback>
                    <p:oleObj name="Image" r:id="rId16" imgW="1828440" imgH="1117440" progId="Photoshop.Image.13">
                      <p:embed/>
                      <p:pic>
                        <p:nvPicPr>
                          <p:cNvPr id="0" name=""/>
                          <p:cNvPicPr/>
                          <p:nvPr/>
                        </p:nvPicPr>
                        <p:blipFill>
                          <a:blip r:embed="rId17"/>
                          <a:stretch>
                            <a:fillRect/>
                          </a:stretch>
                        </p:blipFill>
                        <p:spPr>
                          <a:xfrm>
                            <a:off x="-4533347" y="12734142"/>
                            <a:ext cx="1828800" cy="1117600"/>
                          </a:xfrm>
                          <a:prstGeom prst="rect">
                            <a:avLst/>
                          </a:prstGeom>
                        </p:spPr>
                      </p:pic>
                    </p:oleObj>
                  </mc:Fallback>
                </mc:AlternateContent>
              </a:graphicData>
            </a:graphic>
          </p:graphicFrame>
          <p:graphicFrame>
            <p:nvGraphicFramePr>
              <p:cNvPr id="156" name="Object 155"/>
              <p:cNvGraphicFramePr>
                <a:graphicFrameLocks noChangeAspect="1"/>
              </p:cNvGraphicFramePr>
              <p:nvPr userDrawn="1">
                <p:extLst>
                  <p:ext uri="{D42A27DB-BD31-4B8C-83A1-F6EECF244321}">
                    <p14:modId xmlns:p14="http://schemas.microsoft.com/office/powerpoint/2010/main" val="358709225"/>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421" name="Image" r:id="rId18" imgW="1828440" imgH="1117440" progId="Photoshop.Image.13">
                      <p:embed/>
                    </p:oleObj>
                  </mc:Choice>
                  <mc:Fallback>
                    <p:oleObj name="Image" r:id="rId18" imgW="1828440" imgH="1117440" progId="Photoshop.Image.13">
                      <p:embed/>
                      <p:pic>
                        <p:nvPicPr>
                          <p:cNvPr id="0" name=""/>
                          <p:cNvPicPr/>
                          <p:nvPr/>
                        </p:nvPicPr>
                        <p:blipFill>
                          <a:blip r:embed="rId19"/>
                          <a:stretch>
                            <a:fillRect/>
                          </a:stretch>
                        </p:blipFill>
                        <p:spPr>
                          <a:xfrm>
                            <a:off x="-2456641" y="12737835"/>
                            <a:ext cx="1828800" cy="1117600"/>
                          </a:xfrm>
                          <a:prstGeom prst="rect">
                            <a:avLst/>
                          </a:prstGeom>
                        </p:spPr>
                      </p:pic>
                    </p:oleObj>
                  </mc:Fallback>
                </mc:AlternateContent>
              </a:graphicData>
            </a:graphic>
          </p:graphicFrame>
          <p:sp>
            <p:nvSpPr>
              <p:cNvPr id="157" name="TextBox 156"/>
              <p:cNvSpPr txBox="1"/>
              <p:nvPr userDrawn="1"/>
            </p:nvSpPr>
            <p:spPr>
              <a:xfrm rot="16200000">
                <a:off x="-5235785" y="13212975"/>
                <a:ext cx="1117601" cy="159925"/>
              </a:xfrm>
              <a:prstGeom prst="rect">
                <a:avLst/>
              </a:prstGeom>
              <a:noFill/>
            </p:spPr>
            <p:txBody>
              <a:bodyPr wrap="square" lIns="91440" tIns="91440" rIns="91440" bIns="0" rtlCol="0">
                <a:spAutoFit/>
              </a:bodyPr>
              <a:lstStyle/>
              <a:p>
                <a:pPr algn="ctr"/>
                <a:r>
                  <a:rPr lang="en-US" sz="1467" dirty="0" smtClean="0">
                    <a:solidFill>
                      <a:srgbClr val="92D050"/>
                    </a:solidFill>
                  </a:rPr>
                  <a:t>Good</a:t>
                </a:r>
                <a:r>
                  <a:rPr lang="en-US" sz="1467" baseline="0" dirty="0" smtClean="0">
                    <a:solidFill>
                      <a:srgbClr val="92D050"/>
                    </a:solidFill>
                  </a:rPr>
                  <a:t> </a:t>
                </a:r>
                <a:r>
                  <a:rPr lang="en-US" sz="1467" baseline="0" dirty="0" smtClean="0">
                    <a:solidFill>
                      <a:schemeClr val="bg1"/>
                    </a:solidFill>
                  </a:rPr>
                  <a:t>printing quality</a:t>
                </a:r>
                <a:endParaRPr lang="en-US" sz="1467" dirty="0">
                  <a:solidFill>
                    <a:schemeClr val="bg1"/>
                  </a:solidFill>
                </a:endParaRPr>
              </a:p>
            </p:txBody>
          </p:sp>
          <p:sp>
            <p:nvSpPr>
              <p:cNvPr id="158" name="TextBox 157"/>
              <p:cNvSpPr txBox="1"/>
              <p:nvPr userDrawn="1"/>
            </p:nvSpPr>
            <p:spPr>
              <a:xfrm rot="16200000">
                <a:off x="-1095250" y="13222502"/>
                <a:ext cx="1117601" cy="159925"/>
              </a:xfrm>
              <a:prstGeom prst="rect">
                <a:avLst/>
              </a:prstGeom>
              <a:noFill/>
            </p:spPr>
            <p:txBody>
              <a:bodyPr wrap="square" lIns="91440" tIns="91440" rIns="91440" bIns="0" rtlCol="0">
                <a:spAutoFit/>
              </a:bodyPr>
              <a:lstStyle/>
              <a:p>
                <a:pPr algn="ctr"/>
                <a:r>
                  <a:rPr lang="en-US" sz="1467" dirty="0" smtClean="0">
                    <a:solidFill>
                      <a:srgbClr val="FF0000"/>
                    </a:solidFill>
                  </a:rPr>
                  <a:t>Bad </a:t>
                </a:r>
                <a:r>
                  <a:rPr lang="en-US" sz="1467" dirty="0" smtClean="0">
                    <a:solidFill>
                      <a:schemeClr val="bg1"/>
                    </a:solidFill>
                  </a:rPr>
                  <a:t>printing quality</a:t>
                </a:r>
                <a:endParaRPr lang="en-US" sz="1467" dirty="0">
                  <a:solidFill>
                    <a:schemeClr val="bg1"/>
                  </a:solidFill>
                </a:endParaRPr>
              </a:p>
            </p:txBody>
          </p:sp>
        </p:grpSp>
      </p:grpSp>
      <p:sp>
        <p:nvSpPr>
          <p:cNvPr id="59" name="TextBox 59"/>
          <p:cNvSpPr txBox="1"/>
          <p:nvPr userDrawn="1"/>
        </p:nvSpPr>
        <p:spPr>
          <a:xfrm>
            <a:off x="40779940" y="30384724"/>
            <a:ext cx="6993779" cy="1291551"/>
          </a:xfrm>
          <a:prstGeom prst="rect">
            <a:avLst/>
          </a:prstGeom>
          <a:noFill/>
        </p:spPr>
        <p:txBody>
          <a:bodyPr wrap="square" lIns="59862" tIns="29930" rIns="59862" bIns="29930"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marL="257582" indent="-257582">
              <a:lnSpc>
                <a:spcPts val="2383"/>
              </a:lnSpc>
            </a:pPr>
            <a:r>
              <a:rPr lang="en-US" sz="2567" dirty="0" smtClean="0">
                <a:solidFill>
                  <a:schemeClr val="bg1"/>
                </a:solidFill>
              </a:rPr>
              <a:t>©2015</a:t>
            </a:r>
            <a:r>
              <a:rPr lang="en-US" sz="2567" baseline="0" dirty="0" smtClean="0">
                <a:solidFill>
                  <a:schemeClr val="bg1"/>
                </a:solidFill>
              </a:rPr>
              <a:t> </a:t>
            </a:r>
            <a:r>
              <a:rPr lang="en-US" sz="2567" dirty="0" smtClean="0">
                <a:solidFill>
                  <a:schemeClr val="bg1"/>
                </a:solidFill>
              </a:rPr>
              <a:t>PosterPresentations.com</a:t>
            </a:r>
            <a:br>
              <a:rPr lang="en-US" sz="2567" dirty="0" smtClean="0">
                <a:solidFill>
                  <a:schemeClr val="bg1"/>
                </a:solidFill>
              </a:rPr>
            </a:br>
            <a:r>
              <a:rPr lang="en-US" sz="2200" dirty="0" smtClean="0">
                <a:solidFill>
                  <a:schemeClr val="bg1"/>
                </a:solidFill>
              </a:rPr>
              <a:t>2117 Fourth Street ,</a:t>
            </a:r>
            <a:r>
              <a:rPr lang="en-US" sz="2200" baseline="0" dirty="0" smtClean="0">
                <a:solidFill>
                  <a:schemeClr val="bg1"/>
                </a:solidFill>
              </a:rPr>
              <a:t> Unit C        </a:t>
            </a:r>
          </a:p>
          <a:p>
            <a:pPr marL="257582" indent="0">
              <a:lnSpc>
                <a:spcPts val="2383"/>
              </a:lnSpc>
            </a:pPr>
            <a:r>
              <a:rPr lang="en-US" sz="2200" baseline="0" dirty="0" smtClean="0">
                <a:solidFill>
                  <a:schemeClr val="bg1"/>
                </a:solidFill>
              </a:rPr>
              <a:t>Berkeley CA </a:t>
            </a:r>
            <a:r>
              <a:rPr lang="en-US" sz="1833" baseline="0" dirty="0" smtClean="0">
                <a:solidFill>
                  <a:schemeClr val="bg1"/>
                </a:solidFill>
              </a:rPr>
              <a:t>94710</a:t>
            </a:r>
            <a:r>
              <a:rPr lang="en-US" sz="2200" baseline="0" dirty="0" smtClean="0">
                <a:solidFill>
                  <a:schemeClr val="bg1"/>
                </a:solidFill>
              </a:rPr>
              <a:t/>
            </a:r>
            <a:br>
              <a:rPr lang="en-US" sz="2200" baseline="0" dirty="0" smtClean="0">
                <a:solidFill>
                  <a:schemeClr val="bg1"/>
                </a:solidFill>
              </a:rPr>
            </a:br>
            <a:r>
              <a:rPr lang="en-US" sz="2200" b="1" baseline="0" dirty="0" smtClean="0">
                <a:solidFill>
                  <a:srgbClr val="FFFF00"/>
                </a:solidFill>
              </a:rPr>
              <a:t>posterpresenter@gmail.com</a:t>
            </a:r>
            <a:endParaRPr lang="en-US" sz="2567" b="1" dirty="0">
              <a:solidFill>
                <a:srgbClr val="FFFF00"/>
              </a:solidFill>
            </a:endParaRPr>
          </a:p>
        </p:txBody>
      </p:sp>
      <p:grpSp>
        <p:nvGrpSpPr>
          <p:cNvPr id="62" name="Group 61"/>
          <p:cNvGrpSpPr/>
          <p:nvPr userDrawn="1"/>
        </p:nvGrpSpPr>
        <p:grpSpPr>
          <a:xfrm>
            <a:off x="-112569" y="-100024"/>
            <a:ext cx="40676041" cy="32156319"/>
            <a:chOff x="-109728" y="0"/>
            <a:chExt cx="44267567" cy="32991552"/>
          </a:xfrm>
        </p:grpSpPr>
        <p:sp>
          <p:nvSpPr>
            <p:cNvPr id="63" name="Freeform 62"/>
            <p:cNvSpPr/>
            <p:nvPr userDrawn="1"/>
          </p:nvSpPr>
          <p:spPr>
            <a:xfrm>
              <a:off x="-38239" y="18087"/>
              <a:ext cx="43929439" cy="3297346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2">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dirty="0"/>
            </a:p>
          </p:txBody>
        </p:sp>
        <p:sp>
          <p:nvSpPr>
            <p:cNvPr id="64" name="Freeform 63"/>
            <p:cNvSpPr/>
            <p:nvPr userDrawn="1"/>
          </p:nvSpPr>
          <p:spPr>
            <a:xfrm flipH="1" flipV="1">
              <a:off x="-38240" y="18087"/>
              <a:ext cx="43929437" cy="329564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65" name="Freeform 64"/>
            <p:cNvSpPr/>
            <p:nvPr userDrawn="1"/>
          </p:nvSpPr>
          <p:spPr>
            <a:xfrm>
              <a:off x="-109728" y="0"/>
              <a:ext cx="44000928" cy="32991552"/>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66" name="Rectangle 36"/>
            <p:cNvSpPr>
              <a:spLocks noChangeArrowheads="1"/>
            </p:cNvSpPr>
            <p:nvPr/>
          </p:nvSpPr>
          <p:spPr bwMode="auto">
            <a:xfrm>
              <a:off x="266639" y="339852"/>
              <a:ext cx="43891200" cy="4800600"/>
            </a:xfrm>
            <a:prstGeom prst="rect">
              <a:avLst/>
            </a:prstGeom>
            <a:noFill/>
            <a:ln w="9525">
              <a:noFill/>
              <a:miter lim="800000"/>
              <a:headEnd/>
              <a:tailEnd/>
            </a:ln>
            <a:effectLst/>
          </p:spPr>
          <p:txBody>
            <a:bodyPr wrap="none" lIns="91436" tIns="45717" rIns="91436" bIns="45717" anchor="ctr"/>
            <a:lstStyle/>
            <a:p>
              <a:pPr>
                <a:defRPr/>
              </a:pPr>
              <a:endParaRPr lang="en-US" sz="7413" dirty="0"/>
            </a:p>
          </p:txBody>
        </p:sp>
      </p:grpSp>
      <p:sp>
        <p:nvSpPr>
          <p:cNvPr id="67" name="Text Box 14"/>
          <p:cNvSpPr txBox="1">
            <a:spLocks noChangeArrowheads="1"/>
          </p:cNvSpPr>
          <p:nvPr userDrawn="1"/>
        </p:nvSpPr>
        <p:spPr bwMode="auto">
          <a:xfrm>
            <a:off x="1470224" y="31280173"/>
            <a:ext cx="2305050" cy="325469"/>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642" b="1" dirty="0" smtClean="0">
                <a:solidFill>
                  <a:schemeClr val="bg1">
                    <a:lumMod val="75000"/>
                  </a:schemeClr>
                </a:solidFill>
                <a:latin typeface="Arial" charset="0"/>
              </a:rPr>
              <a:t>RESEARCH POSTER PRESENTATION </a:t>
            </a:r>
            <a:r>
              <a:rPr lang="en-US" sz="642" b="1" dirty="0">
                <a:solidFill>
                  <a:schemeClr val="bg1">
                    <a:lumMod val="75000"/>
                  </a:schemeClr>
                </a:solidFill>
                <a:latin typeface="Arial" charset="0"/>
              </a:rPr>
              <a:t>DESIGN © </a:t>
            </a:r>
            <a:r>
              <a:rPr lang="en-US" sz="642" b="1" dirty="0" smtClean="0">
                <a:solidFill>
                  <a:schemeClr val="bg1">
                    <a:lumMod val="75000"/>
                  </a:schemeClr>
                </a:solidFill>
                <a:latin typeface="Arial" charset="0"/>
              </a:rPr>
              <a:t>2015</a:t>
            </a:r>
            <a:endParaRPr lang="en-US" sz="642" b="1" dirty="0">
              <a:solidFill>
                <a:schemeClr val="bg1">
                  <a:lumMod val="75000"/>
                </a:schemeClr>
              </a:solidFill>
              <a:latin typeface="Arial" charset="0"/>
            </a:endParaRP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3" userDrawn="1">
          <p15:clr>
            <a:srgbClr val="F26B43"/>
          </p15:clr>
        </p15:guide>
        <p15:guide id="3" pos="8580" userDrawn="1">
          <p15:clr>
            <a:srgbClr val="F26B43"/>
          </p15:clr>
        </p15:guide>
        <p15:guide id="4" pos="167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5000"/>
            <a:lum/>
          </a:blip>
          <a:srcRect/>
          <a:stretch>
            <a:fillRect l="-14000" r="-14000"/>
          </a:stretch>
        </a:blipFill>
        <a:effectLst/>
      </p:bgPr>
    </p:bg>
    <p:spTree>
      <p:nvGrpSpPr>
        <p:cNvPr id="1" name=""/>
        <p:cNvGrpSpPr/>
        <p:nvPr/>
      </p:nvGrpSpPr>
      <p:grpSpPr>
        <a:xfrm>
          <a:off x="0" y="0"/>
          <a:ext cx="0" cy="0"/>
          <a:chOff x="0" y="0"/>
          <a:chExt cx="0" cy="0"/>
        </a:xfrm>
      </p:grpSpPr>
      <p:grpSp>
        <p:nvGrpSpPr>
          <p:cNvPr id="107" name="Group 106"/>
          <p:cNvGrpSpPr/>
          <p:nvPr userDrawn="1"/>
        </p:nvGrpSpPr>
        <p:grpSpPr>
          <a:xfrm>
            <a:off x="-10289756" y="31939"/>
            <a:ext cx="10100626" cy="32004001"/>
            <a:chOff x="-11225189" y="-1"/>
            <a:chExt cx="11018865" cy="32918401"/>
          </a:xfrm>
        </p:grpSpPr>
        <p:sp>
          <p:nvSpPr>
            <p:cNvPr id="108" name="Rectangle 10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91863" rtl="0" eaLnBrk="1" fontAlgn="auto" latinLnBrk="0" hangingPunct="1">
                <a:lnSpc>
                  <a:spcPct val="100000"/>
                </a:lnSpc>
                <a:spcBef>
                  <a:spcPts val="0"/>
                </a:spcBef>
                <a:spcAft>
                  <a:spcPts val="0"/>
                </a:spcAft>
                <a:buClrTx/>
                <a:buSzTx/>
                <a:buFontTx/>
                <a:buNone/>
                <a:tabLst/>
                <a:defRPr/>
              </a:pPr>
              <a:r>
                <a:rPr lang="en-US" sz="2933" b="1" spc="0" dirty="0" smtClean="0">
                  <a:solidFill>
                    <a:srgbClr val="FF0000"/>
                  </a:solidFill>
                  <a:latin typeface="Trebuchet MS" pitchFamily="34" charset="0"/>
                </a:rPr>
                <a:t>(—THIS SIDEBAR DOES NOT PRINT—)</a:t>
              </a:r>
              <a:endParaRPr lang="en-US" sz="2933" b="1" spc="550" dirty="0" smtClean="0">
                <a:solidFill>
                  <a:schemeClr val="bg1"/>
                </a:solidFill>
                <a:latin typeface="Trebuchet MS" pitchFamily="34" charset="0"/>
              </a:endParaRPr>
            </a:p>
            <a:p>
              <a:pPr algn="ctr"/>
              <a:r>
                <a:rPr lang="en-US" sz="3667" b="1" spc="550" dirty="0" smtClean="0">
                  <a:solidFill>
                    <a:schemeClr val="bg1"/>
                  </a:solidFill>
                  <a:latin typeface="Trebuchet MS" pitchFamily="34" charset="0"/>
                </a:rPr>
                <a:t>DESIGN</a:t>
              </a:r>
              <a:r>
                <a:rPr lang="en-US" sz="3667" b="1" spc="550" baseline="0" dirty="0" smtClean="0">
                  <a:solidFill>
                    <a:schemeClr val="bg1"/>
                  </a:solidFill>
                  <a:latin typeface="Trebuchet MS" pitchFamily="34" charset="0"/>
                </a:rPr>
                <a:t> </a:t>
              </a:r>
              <a:r>
                <a:rPr lang="en-US" sz="3667" b="1" spc="550" dirty="0" smtClean="0">
                  <a:solidFill>
                    <a:schemeClr val="bg1"/>
                  </a:solidFill>
                  <a:latin typeface="Trebuchet MS" pitchFamily="34" charset="0"/>
                </a:rPr>
                <a:t>GUIDE</a:t>
              </a:r>
            </a:p>
            <a:p>
              <a:pPr algn="ctr"/>
              <a:endParaRPr lang="en-US" sz="2567" b="1" dirty="0" smtClean="0">
                <a:latin typeface="Trebuchet MS" pitchFamily="34" charset="0"/>
              </a:endParaRPr>
            </a:p>
            <a:p>
              <a:pPr defTabSz="3451961"/>
              <a:r>
                <a:rPr lang="en-US" sz="2567" i="0" dirty="0" smtClean="0">
                  <a:latin typeface="Trebuchet MS" pitchFamily="34" charset="0"/>
                </a:rPr>
                <a:t>This PowerPoint</a:t>
              </a:r>
              <a:r>
                <a:rPr lang="en-US" sz="2567" i="0" baseline="0" dirty="0" smtClean="0">
                  <a:latin typeface="Trebuchet MS" pitchFamily="34" charset="0"/>
                </a:rPr>
                <a:t> </a:t>
              </a:r>
              <a:r>
                <a:rPr lang="en-US" sz="2567" i="0" dirty="0" smtClean="0">
                  <a:latin typeface="Trebuchet MS" pitchFamily="34" charset="0"/>
                </a:rPr>
                <a:t>2007 template produces</a:t>
              </a:r>
              <a:r>
                <a:rPr lang="en-US" sz="2567" i="0" baseline="0" dirty="0" smtClean="0">
                  <a:latin typeface="Trebuchet MS" pitchFamily="34" charset="0"/>
                </a:rPr>
                <a:t> </a:t>
              </a:r>
              <a:r>
                <a:rPr lang="en-US" sz="2567" i="0" dirty="0" smtClean="0">
                  <a:latin typeface="Trebuchet MS" pitchFamily="34" charset="0"/>
                </a:rPr>
                <a:t>a 36”x48” presentation poster. </a:t>
              </a:r>
              <a:r>
                <a:rPr lang="en-US" sz="2567" dirty="0" smtClean="0">
                  <a:latin typeface="Trebuchet MS" pitchFamily="34" charset="0"/>
                </a:rPr>
                <a:t>You</a:t>
              </a:r>
              <a:r>
                <a:rPr lang="en-US" sz="2567" baseline="0" dirty="0" smtClean="0">
                  <a:latin typeface="Trebuchet MS" pitchFamily="34" charset="0"/>
                </a:rPr>
                <a:t> can u</a:t>
              </a:r>
              <a:r>
                <a:rPr lang="en-US" sz="2567" dirty="0" smtClean="0">
                  <a:latin typeface="Trebuchet MS" pitchFamily="34" charset="0"/>
                </a:rPr>
                <a:t>se</a:t>
              </a:r>
              <a:r>
                <a:rPr lang="en-US" sz="2567" baseline="0" dirty="0" smtClean="0">
                  <a:latin typeface="Trebuchet MS" pitchFamily="34" charset="0"/>
                </a:rPr>
                <a:t> it to create your research poster and </a:t>
              </a:r>
              <a:r>
                <a:rPr lang="en-US" sz="2567" dirty="0" smtClean="0">
                  <a:latin typeface="Trebuchet MS" pitchFamily="34" charset="0"/>
                </a:rPr>
                <a:t>save valuable time placing titles, subtitles,</a:t>
              </a:r>
              <a:r>
                <a:rPr lang="en-US" sz="2567" baseline="0" dirty="0" smtClean="0">
                  <a:latin typeface="Trebuchet MS" pitchFamily="34" charset="0"/>
                </a:rPr>
                <a:t> text, and graphics</a:t>
              </a:r>
              <a:r>
                <a:rPr lang="en-US" sz="2567" dirty="0" smtClean="0">
                  <a:latin typeface="Trebuchet MS" pitchFamily="34" charset="0"/>
                </a:rPr>
                <a:t>. </a:t>
              </a:r>
            </a:p>
            <a:p>
              <a:pPr defTabSz="3451961"/>
              <a:endParaRPr lang="en-US" sz="2567" dirty="0" smtClean="0">
                <a:latin typeface="Trebuchet MS" pitchFamily="34" charset="0"/>
              </a:endParaRPr>
            </a:p>
            <a:p>
              <a:pPr defTabSz="4023597"/>
              <a:r>
                <a:rPr lang="en-US" sz="2567"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567" b="1" dirty="0" smtClean="0">
                  <a:solidFill>
                    <a:srgbClr val="FFC000"/>
                  </a:solidFill>
                  <a:latin typeface="Trebuchet MS" pitchFamily="34" charset="0"/>
                </a:rPr>
                <a:t>PosterPresentations.com</a:t>
              </a:r>
              <a:r>
                <a:rPr lang="en-US" sz="2567" b="1" dirty="0" smtClean="0">
                  <a:solidFill>
                    <a:schemeClr val="bg1"/>
                  </a:solidFill>
                  <a:latin typeface="Trebuchet MS" pitchFamily="34" charset="0"/>
                </a:rPr>
                <a:t> </a:t>
              </a:r>
              <a:r>
                <a:rPr lang="en-US" sz="2567" dirty="0" smtClean="0">
                  <a:solidFill>
                    <a:schemeClr val="bg1"/>
                  </a:solidFill>
                  <a:latin typeface="Trebuchet MS" pitchFamily="34" charset="0"/>
                </a:rPr>
                <a:t>and click on HELP DESK.</a:t>
              </a:r>
            </a:p>
            <a:p>
              <a:pPr defTabSz="4023597"/>
              <a:endParaRPr lang="en-US" sz="2567" dirty="0" smtClean="0">
                <a:latin typeface="Trebuchet MS" pitchFamily="34" charset="0"/>
              </a:endParaRPr>
            </a:p>
            <a:p>
              <a:pPr defTabSz="4023597"/>
              <a:r>
                <a:rPr lang="en-US" sz="2567" dirty="0" smtClean="0">
                  <a:solidFill>
                    <a:schemeClr val="bg1"/>
                  </a:solidFill>
                  <a:latin typeface="Trebuchet MS" pitchFamily="34" charset="0"/>
                </a:rPr>
                <a:t>When</a:t>
              </a:r>
              <a:r>
                <a:rPr lang="en-US" sz="2567" baseline="0" dirty="0" smtClean="0">
                  <a:solidFill>
                    <a:schemeClr val="bg1"/>
                  </a:solidFill>
                  <a:latin typeface="Trebuchet MS" pitchFamily="34" charset="0"/>
                </a:rPr>
                <a:t> you are ready to print your poster</a:t>
              </a:r>
              <a:r>
                <a:rPr lang="en-US" sz="2567" dirty="0" smtClean="0">
                  <a:solidFill>
                    <a:schemeClr val="bg1"/>
                  </a:solidFill>
                  <a:latin typeface="Trebuchet MS" pitchFamily="34" charset="0"/>
                </a:rPr>
                <a:t>,</a:t>
              </a:r>
              <a:r>
                <a:rPr lang="en-US" sz="2567" baseline="0" dirty="0" smtClean="0">
                  <a:solidFill>
                    <a:schemeClr val="bg1"/>
                  </a:solidFill>
                  <a:latin typeface="Trebuchet MS" pitchFamily="34" charset="0"/>
                </a:rPr>
                <a:t> go online to </a:t>
              </a:r>
              <a:r>
                <a:rPr lang="en-US" sz="2567" b="0" dirty="0" smtClean="0">
                  <a:solidFill>
                    <a:schemeClr val="bg1"/>
                  </a:solidFill>
                  <a:latin typeface="Trebuchet MS" pitchFamily="34" charset="0"/>
                </a:rPr>
                <a:t>PosterPresentations.com</a:t>
              </a:r>
              <a:r>
                <a:rPr lang="en-US" sz="2567" dirty="0" smtClean="0">
                  <a:solidFill>
                    <a:schemeClr val="bg1"/>
                  </a:solidFill>
                  <a:latin typeface="Trebuchet MS" pitchFamily="34" charset="0"/>
                </a:rPr>
                <a:t/>
              </a:r>
              <a:br>
                <a:rPr lang="en-US" sz="2567" dirty="0" smtClean="0">
                  <a:solidFill>
                    <a:schemeClr val="bg1"/>
                  </a:solidFill>
                  <a:latin typeface="Trebuchet MS" pitchFamily="34" charset="0"/>
                </a:rPr>
              </a:br>
              <a:endParaRPr lang="en-US" sz="2567" dirty="0" smtClean="0">
                <a:solidFill>
                  <a:schemeClr val="bg1"/>
                </a:solidFill>
                <a:latin typeface="Trebuchet MS" pitchFamily="34" charset="0"/>
              </a:endParaRPr>
            </a:p>
            <a:p>
              <a:pPr algn="l" defTabSz="3451961"/>
              <a:r>
                <a:rPr lang="en-US" sz="2567" b="0" dirty="0" smtClean="0">
                  <a:solidFill>
                    <a:schemeClr val="bg1"/>
                  </a:solidFill>
                  <a:latin typeface="Trebuchet MS" pitchFamily="34" charset="0"/>
                </a:rPr>
                <a:t>Need</a:t>
              </a:r>
              <a:r>
                <a:rPr lang="en-US" sz="2567" b="0" baseline="0" dirty="0" smtClean="0">
                  <a:solidFill>
                    <a:schemeClr val="bg1"/>
                  </a:solidFill>
                  <a:latin typeface="Trebuchet MS" pitchFamily="34" charset="0"/>
                </a:rPr>
                <a:t> assistance? Call us at </a:t>
              </a:r>
              <a:r>
                <a:rPr lang="en-US" sz="2567" b="0" dirty="0" smtClean="0">
                  <a:solidFill>
                    <a:srgbClr val="FFC000"/>
                  </a:solidFill>
                  <a:latin typeface="Trebuchet MS" pitchFamily="34" charset="0"/>
                </a:rPr>
                <a:t>1.510.649.3001</a:t>
              </a:r>
            </a:p>
            <a:p>
              <a:pPr algn="l" defTabSz="3451961"/>
              <a:endParaRPr lang="en-US" sz="3300" b="1" dirty="0" smtClean="0">
                <a:solidFill>
                  <a:srgbClr val="FFFF00"/>
                </a:solidFill>
                <a:latin typeface="Trebuchet MS" pitchFamily="34" charset="0"/>
              </a:endParaRPr>
            </a:p>
            <a:p>
              <a:pPr algn="ctr"/>
              <a:endParaRPr lang="en-US" sz="2200" b="1" dirty="0" smtClean="0">
                <a:solidFill>
                  <a:schemeClr val="bg1"/>
                </a:solidFill>
                <a:latin typeface="Trebuchet MS" pitchFamily="34" charset="0"/>
              </a:endParaRPr>
            </a:p>
            <a:p>
              <a:pPr algn="ctr"/>
              <a:r>
                <a:rPr lang="en-US" sz="3667" b="1" spc="550" dirty="0" smtClean="0">
                  <a:solidFill>
                    <a:schemeClr val="bg1"/>
                  </a:solidFill>
                  <a:latin typeface="Trebuchet MS" pitchFamily="34" charset="0"/>
                </a:rPr>
                <a:t>QUICK START</a:t>
              </a:r>
            </a:p>
            <a:p>
              <a:pPr algn="ctr"/>
              <a:endParaRPr lang="en-US" sz="2933" b="1"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Zoom in and out</a:t>
              </a:r>
            </a:p>
            <a:p>
              <a:pPr marL="1734671" indent="-1734671" algn="l" defTabSz="780020"/>
              <a:r>
                <a:rPr lang="en-US" sz="2200" b="0" baseline="0" dirty="0" smtClean="0">
                  <a:solidFill>
                    <a:schemeClr val="bg1"/>
                  </a:solidFill>
                  <a:latin typeface="Trebuchet MS" pitchFamily="34" charset="0"/>
                </a:rPr>
                <a:t>	</a:t>
              </a:r>
              <a:r>
                <a:rPr lang="en-US" sz="2200" b="0" baseline="0" dirty="0" smtClean="0">
                  <a:solidFill>
                    <a:schemeClr val="bg1">
                      <a:lumMod val="75000"/>
                    </a:schemeClr>
                  </a:solidFill>
                  <a:latin typeface="Trebuchet MS" pitchFamily="34" charset="0"/>
                </a:rPr>
                <a:t>As you work on your poster zoom in and out to the level that is more comfortable to you. </a:t>
              </a:r>
            </a:p>
            <a:p>
              <a:pPr marL="1734671" indent="-1734671" algn="l" defTabSz="780020"/>
              <a:r>
                <a:rPr lang="en-US" sz="2200" b="1" baseline="0" dirty="0" smtClean="0">
                  <a:solidFill>
                    <a:schemeClr val="bg1">
                      <a:lumMod val="75000"/>
                    </a:schemeClr>
                  </a:solidFill>
                  <a:latin typeface="Trebuchet MS" pitchFamily="34" charset="0"/>
                </a:rPr>
                <a:t>	</a:t>
              </a:r>
              <a:r>
                <a:rPr lang="en-US" sz="2200" b="0" baseline="0" dirty="0" smtClean="0">
                  <a:solidFill>
                    <a:schemeClr val="bg1">
                      <a:lumMod val="75000"/>
                    </a:schemeClr>
                  </a:solidFill>
                  <a:latin typeface="Trebuchet MS" pitchFamily="34" charset="0"/>
                </a:rPr>
                <a:t>Go to VIEW &gt; ZOOM.</a:t>
              </a:r>
            </a:p>
            <a:p>
              <a:pPr algn="l"/>
              <a:endParaRPr lang="en-US" sz="2567" b="0"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Title, Authors, and Affiliations</a:t>
              </a:r>
            </a:p>
            <a:p>
              <a:pPr algn="l"/>
              <a:r>
                <a:rPr lang="en-US" sz="2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200" b="0" spc="0" baseline="0" dirty="0" smtClean="0">
                <a:solidFill>
                  <a:schemeClr val="bg1">
                    <a:lumMod val="75000"/>
                  </a:schemeClr>
                </a:solidFill>
                <a:latin typeface="Trebuchet MS" pitchFamily="34" charset="0"/>
              </a:endParaRPr>
            </a:p>
            <a:p>
              <a:pPr algn="l"/>
              <a:r>
                <a:rPr lang="en-US" sz="2200" b="1" spc="275" baseline="0" dirty="0" smtClean="0">
                  <a:solidFill>
                    <a:srgbClr val="FFC000"/>
                  </a:solidFill>
                  <a:latin typeface="Trebuchet MS" pitchFamily="34" charset="0"/>
                </a:rPr>
                <a:t>TIP</a:t>
              </a:r>
              <a:r>
                <a:rPr lang="en-US" sz="2200" b="1" baseline="0" dirty="0" smtClean="0">
                  <a:solidFill>
                    <a:srgbClr val="FFC000"/>
                  </a:solidFill>
                  <a:latin typeface="Trebuchet MS" pitchFamily="34" charset="0"/>
                </a:rPr>
                <a:t>: </a:t>
              </a:r>
              <a:r>
                <a:rPr lang="en-US" sz="2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567" b="1" baseline="0" dirty="0" smtClean="0">
                  <a:solidFill>
                    <a:schemeClr val="bg1"/>
                  </a:solidFill>
                  <a:latin typeface="Trebuchet MS" pitchFamily="34" charset="0"/>
                </a:rPr>
                <a:t/>
              </a:r>
              <a:br>
                <a:rPr lang="en-US" sz="2567" b="1" baseline="0" dirty="0" smtClean="0">
                  <a:solidFill>
                    <a:schemeClr val="bg1"/>
                  </a:solidFill>
                  <a:latin typeface="Trebuchet MS" pitchFamily="34" charset="0"/>
                </a:rPr>
              </a:br>
              <a:endParaRPr lang="en-US" sz="2567" b="1" dirty="0" smtClean="0">
                <a:solidFill>
                  <a:schemeClr val="bg1"/>
                </a:solidFill>
                <a:latin typeface="Trebuchet MS" pitchFamily="34" charset="0"/>
              </a:endParaRPr>
            </a:p>
            <a:p>
              <a:pPr algn="ctr"/>
              <a:endParaRPr lang="en-US" sz="2567" b="1" dirty="0" smtClean="0">
                <a:solidFill>
                  <a:srgbClr val="FFC000"/>
                </a:solidFill>
                <a:latin typeface="Trebuchet MS" pitchFamily="34" charset="0"/>
              </a:endParaRPr>
            </a:p>
            <a:p>
              <a:pPr algn="ctr"/>
              <a:endParaRPr lang="en-US" sz="2567" b="1" dirty="0" smtClean="0">
                <a:solidFill>
                  <a:srgbClr val="FFC000"/>
                </a:solidFill>
                <a:latin typeface="Trebuchet MS" pitchFamily="34" charset="0"/>
              </a:endParaRPr>
            </a:p>
            <a:p>
              <a:pPr algn="ctr"/>
              <a:r>
                <a:rPr lang="en-US" sz="2933" b="1" dirty="0" smtClean="0">
                  <a:solidFill>
                    <a:srgbClr val="FFC000"/>
                  </a:solidFill>
                  <a:latin typeface="Trebuchet MS" pitchFamily="34" charset="0"/>
                </a:rPr>
                <a:t>Adding Logos</a:t>
              </a:r>
              <a:r>
                <a:rPr lang="en-US" sz="2933" b="1" baseline="0" dirty="0" smtClean="0">
                  <a:solidFill>
                    <a:srgbClr val="FFC000"/>
                  </a:solidFill>
                  <a:latin typeface="Trebuchet MS" pitchFamily="34" charset="0"/>
                </a:rPr>
                <a:t> / Seals</a:t>
              </a:r>
            </a:p>
            <a:p>
              <a:pPr algn="l"/>
              <a:r>
                <a:rPr lang="en-US" sz="2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200" b="0" spc="275" baseline="0" dirty="0" smtClean="0">
                <a:solidFill>
                  <a:schemeClr val="bg1">
                    <a:lumMod val="75000"/>
                  </a:schemeClr>
                </a:solidFill>
                <a:latin typeface="Trebuchet MS" pitchFamily="34" charset="0"/>
              </a:endParaRPr>
            </a:p>
            <a:p>
              <a:pPr algn="l"/>
              <a:r>
                <a:rPr lang="en-US" sz="2200" b="1" spc="275" baseline="0" dirty="0" smtClean="0">
                  <a:solidFill>
                    <a:srgbClr val="FFC000"/>
                  </a:solidFill>
                  <a:latin typeface="Trebuchet MS" pitchFamily="34" charset="0"/>
                </a:rPr>
                <a:t>TIP:</a:t>
              </a:r>
              <a:r>
                <a:rPr lang="en-US" sz="2200" b="1" spc="0" baseline="0" dirty="0" smtClean="0">
                  <a:solidFill>
                    <a:srgbClr val="FFC000"/>
                  </a:solidFill>
                  <a:latin typeface="Trebuchet MS" pitchFamily="34" charset="0"/>
                </a:rPr>
                <a:t> </a:t>
              </a:r>
              <a:r>
                <a:rPr lang="en-US" sz="2200" b="0" baseline="0" dirty="0" smtClean="0">
                  <a:solidFill>
                    <a:schemeClr val="bg1">
                      <a:lumMod val="75000"/>
                    </a:schemeClr>
                  </a:solidFill>
                  <a:latin typeface="Trebuchet MS" pitchFamily="34" charset="0"/>
                </a:rPr>
                <a:t>See if your school’s logo is available on our free poster templates page.</a:t>
              </a:r>
            </a:p>
            <a:p>
              <a:pPr algn="l"/>
              <a:endParaRPr lang="en-US" sz="2200" b="0" baseline="0" dirty="0" smtClean="0">
                <a:latin typeface="Trebuchet MS" pitchFamily="34" charset="0"/>
              </a:endParaRPr>
            </a:p>
            <a:p>
              <a:pPr algn="ctr"/>
              <a:r>
                <a:rPr lang="en-US" sz="2933" b="1" baseline="0" dirty="0" smtClean="0">
                  <a:solidFill>
                    <a:srgbClr val="FFC000"/>
                  </a:solidFill>
                  <a:latin typeface="Trebuchet MS" pitchFamily="34" charset="0"/>
                </a:rPr>
                <a:t>Photographs / Graphics</a:t>
              </a:r>
            </a:p>
            <a:p>
              <a:pPr algn="l" defTabSz="896441"/>
              <a:r>
                <a:rPr lang="en-US" sz="2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200" b="0" spc="0" baseline="0" dirty="0" smtClean="0">
                  <a:solidFill>
                    <a:schemeClr val="bg1">
                      <a:lumMod val="75000"/>
                    </a:schemeClr>
                  </a:solidFill>
                  <a:latin typeface="Trebuchet MS" pitchFamily="34" charset="0"/>
                </a:rPr>
                <a:t>disproportionally.</a:t>
              </a:r>
            </a:p>
            <a:p>
              <a:pPr algn="l" defTabSz="896441"/>
              <a:endParaRPr lang="en-US" sz="2200" b="0" baseline="0" dirty="0" smtClean="0">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endParaRPr lang="en-US" sz="2567" b="1" baseline="0" dirty="0" smtClean="0">
                <a:solidFill>
                  <a:srgbClr val="FFC000"/>
                </a:solidFill>
                <a:latin typeface="Trebuchet MS" pitchFamily="34" charset="0"/>
              </a:endParaRPr>
            </a:p>
            <a:p>
              <a:pPr algn="ctr"/>
              <a:r>
                <a:rPr lang="en-US" sz="2933" b="1" baseline="0" dirty="0" smtClean="0">
                  <a:solidFill>
                    <a:srgbClr val="FFC000"/>
                  </a:solidFill>
                  <a:latin typeface="Trebuchet MS" pitchFamily="34" charset="0"/>
                </a:rPr>
                <a:t>Image Quality Check</a:t>
              </a:r>
            </a:p>
            <a:p>
              <a:pPr lvl="0" algn="l" defTabSz="896441"/>
              <a:r>
                <a:rPr lang="en-US" sz="2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567" b="0" dirty="0" smtClean="0">
                <a:latin typeface="Trebuchet MS" pitchFamily="34" charset="0"/>
              </a:endParaRPr>
            </a:p>
          </p:txBody>
        </p:sp>
        <p:cxnSp>
          <p:nvCxnSpPr>
            <p:cNvPr id="109" name="Straight Connector 108"/>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10" name="Picture 109"/>
            <p:cNvPicPr>
              <a:picLocks noChangeAspect="1"/>
            </p:cNvPicPr>
            <p:nvPr userDrawn="1"/>
          </p:nvPicPr>
          <p:blipFill>
            <a:blip r:embed="rId5"/>
            <a:stretch>
              <a:fillRect/>
            </a:stretch>
          </p:blipFill>
          <p:spPr>
            <a:xfrm>
              <a:off x="-10740740" y="10261718"/>
              <a:ext cx="1597666" cy="1201935"/>
            </a:xfrm>
            <a:prstGeom prst="rect">
              <a:avLst/>
            </a:prstGeom>
          </p:spPr>
        </p:pic>
        <p:pic>
          <p:nvPicPr>
            <p:cNvPr id="111" name="Picture 110"/>
            <p:cNvPicPr>
              <a:picLocks noChangeAspect="1"/>
            </p:cNvPicPr>
            <p:nvPr userDrawn="1"/>
          </p:nvPicPr>
          <p:blipFill>
            <a:blip r:embed="rId6"/>
            <a:stretch>
              <a:fillRect/>
            </a:stretch>
          </p:blipFill>
          <p:spPr>
            <a:xfrm>
              <a:off x="-10732765" y="15696927"/>
              <a:ext cx="9986808" cy="1053596"/>
            </a:xfrm>
            <a:prstGeom prst="rect">
              <a:avLst/>
            </a:prstGeom>
          </p:spPr>
        </p:pic>
        <p:grpSp>
          <p:nvGrpSpPr>
            <p:cNvPr id="112" name="Group 111"/>
            <p:cNvGrpSpPr/>
            <p:nvPr userDrawn="1"/>
          </p:nvGrpSpPr>
          <p:grpSpPr>
            <a:xfrm>
              <a:off x="-9744993" y="23540954"/>
              <a:ext cx="7531182" cy="2351843"/>
              <a:chOff x="-4470427" y="11016658"/>
              <a:chExt cx="3470785" cy="1080537"/>
            </a:xfrm>
          </p:grpSpPr>
          <p:grpSp>
            <p:nvGrpSpPr>
              <p:cNvPr id="118" name="Group 117"/>
              <p:cNvGrpSpPr/>
              <p:nvPr userDrawn="1"/>
            </p:nvGrpSpPr>
            <p:grpSpPr>
              <a:xfrm>
                <a:off x="-2783495" y="11060884"/>
                <a:ext cx="624431" cy="889525"/>
                <a:chOff x="-3958697" y="11117435"/>
                <a:chExt cx="779338" cy="1274684"/>
              </a:xfrm>
            </p:grpSpPr>
            <p:pic>
              <p:nvPicPr>
                <p:cNvPr id="124" name="Picture 123"/>
                <p:cNvPicPr>
                  <a:picLocks noChangeAspect="1"/>
                </p:cNvPicPr>
                <p:nvPr userDrawn="1"/>
              </p:nvPicPr>
              <p:blipFill>
                <a:blip r:embed="rId7"/>
                <a:stretch>
                  <a:fillRect/>
                </a:stretch>
              </p:blipFill>
              <p:spPr>
                <a:xfrm>
                  <a:off x="-3948160" y="11117435"/>
                  <a:ext cx="768801" cy="1090857"/>
                </a:xfrm>
                <a:prstGeom prst="rect">
                  <a:avLst/>
                </a:prstGeom>
              </p:spPr>
            </p:pic>
            <p:sp>
              <p:nvSpPr>
                <p:cNvPr id="125" name="TextBox 124"/>
                <p:cNvSpPr txBox="1"/>
                <p:nvPr userDrawn="1"/>
              </p:nvSpPr>
              <p:spPr>
                <a:xfrm>
                  <a:off x="-3958697" y="12114178"/>
                  <a:ext cx="779337" cy="277941"/>
                </a:xfrm>
                <a:prstGeom prst="rect">
                  <a:avLst/>
                </a:prstGeom>
                <a:solidFill>
                  <a:schemeClr val="accent1"/>
                </a:solidFill>
                <a:ln>
                  <a:noFill/>
                </a:ln>
              </p:spPr>
              <p:txBody>
                <a:bodyPr wrap="square" lIns="91440" tIns="91440" rIns="91440" bIns="91440" rtlCol="0">
                  <a:spAutoFit/>
                </a:bodyPr>
                <a:lstStyle/>
                <a:p>
                  <a:pPr algn="ctr"/>
                  <a:r>
                    <a:rPr lang="en-US" sz="1467" b="1" dirty="0" smtClean="0">
                      <a:solidFill>
                        <a:schemeClr val="tx1"/>
                      </a:solidFill>
                    </a:rPr>
                    <a:t>ORIGINAL</a:t>
                  </a:r>
                  <a:endParaRPr lang="en-US" sz="1467" b="1" dirty="0">
                    <a:solidFill>
                      <a:schemeClr val="tx1"/>
                    </a:solidFill>
                  </a:endParaRPr>
                </a:p>
              </p:txBody>
            </p:sp>
          </p:grpSp>
          <p:grpSp>
            <p:nvGrpSpPr>
              <p:cNvPr id="119" name="Group 118"/>
              <p:cNvGrpSpPr/>
              <p:nvPr userDrawn="1"/>
            </p:nvGrpSpPr>
            <p:grpSpPr>
              <a:xfrm>
                <a:off x="-2033159" y="11060888"/>
                <a:ext cx="1033517" cy="890271"/>
                <a:chOff x="-2921738" y="11200127"/>
                <a:chExt cx="1420279" cy="1223427"/>
              </a:xfrm>
            </p:grpSpPr>
            <p:pic>
              <p:nvPicPr>
                <p:cNvPr id="122" name="Picture 121"/>
                <p:cNvPicPr>
                  <a:picLocks noChangeAspect="1"/>
                </p:cNvPicPr>
                <p:nvPr userDrawn="1"/>
              </p:nvPicPr>
              <p:blipFill>
                <a:blip r:embed="rId7"/>
                <a:stretch>
                  <a:fillRect/>
                </a:stretch>
              </p:blipFill>
              <p:spPr>
                <a:xfrm>
                  <a:off x="-2921738" y="11200127"/>
                  <a:ext cx="1420279" cy="1029694"/>
                </a:xfrm>
                <a:prstGeom prst="rect">
                  <a:avLst/>
                </a:prstGeom>
              </p:spPr>
            </p:pic>
            <p:sp>
              <p:nvSpPr>
                <p:cNvPr id="123" name="TextBox 122"/>
                <p:cNvSpPr txBox="1"/>
                <p:nvPr userDrawn="1"/>
              </p:nvSpPr>
              <p:spPr>
                <a:xfrm>
                  <a:off x="-2918991" y="12175418"/>
                  <a:ext cx="1417532" cy="248136"/>
                </a:xfrm>
                <a:prstGeom prst="rect">
                  <a:avLst/>
                </a:prstGeom>
                <a:solidFill>
                  <a:srgbClr val="FF0000"/>
                </a:solidFill>
              </p:spPr>
              <p:txBody>
                <a:bodyPr wrap="square" lIns="457200" tIns="91440" rIns="457200" bIns="91440" rtlCol="0">
                  <a:spAutoFit/>
                </a:bodyPr>
                <a:lstStyle/>
                <a:p>
                  <a:pPr algn="ctr"/>
                  <a:r>
                    <a:rPr lang="en-US" sz="1283" b="1" dirty="0" smtClean="0">
                      <a:solidFill>
                        <a:schemeClr val="bg1"/>
                      </a:solidFill>
                    </a:rPr>
                    <a:t>DISTORTED</a:t>
                  </a:r>
                  <a:endParaRPr lang="en-US" sz="642" b="1" dirty="0">
                    <a:solidFill>
                      <a:schemeClr val="bg1"/>
                    </a:solidFill>
                  </a:endParaRPr>
                </a:p>
              </p:txBody>
            </p:sp>
          </p:grpSp>
          <p:pic>
            <p:nvPicPr>
              <p:cNvPr id="120" name="Picture 119"/>
              <p:cNvPicPr>
                <a:picLocks noChangeAspect="1"/>
              </p:cNvPicPr>
              <p:nvPr userDrawn="1"/>
            </p:nvPicPr>
            <p:blipFill>
              <a:blip r:embed="rId8"/>
              <a:stretch>
                <a:fillRect/>
              </a:stretch>
            </p:blipFill>
            <p:spPr>
              <a:xfrm>
                <a:off x="-4470427" y="11016658"/>
                <a:ext cx="1098742" cy="847761"/>
              </a:xfrm>
              <a:prstGeom prst="rect">
                <a:avLst/>
              </a:prstGeom>
            </p:spPr>
          </p:pic>
          <p:sp>
            <p:nvSpPr>
              <p:cNvPr id="121" name="TextBox 120"/>
              <p:cNvSpPr txBox="1"/>
              <p:nvPr userDrawn="1"/>
            </p:nvSpPr>
            <p:spPr>
              <a:xfrm>
                <a:off x="-4440600" y="11665645"/>
                <a:ext cx="1035685" cy="431550"/>
              </a:xfrm>
              <a:prstGeom prst="rect">
                <a:avLst/>
              </a:prstGeom>
              <a:noFill/>
            </p:spPr>
            <p:txBody>
              <a:bodyPr wrap="square" lIns="457200" tIns="457200" rIns="457200" bIns="0" rtlCol="0">
                <a:spAutoFit/>
              </a:bodyPr>
              <a:lstStyle/>
              <a:p>
                <a:pPr algn="ctr"/>
                <a:r>
                  <a:rPr lang="en-US" sz="1467" dirty="0" smtClean="0">
                    <a:solidFill>
                      <a:schemeClr val="bg1"/>
                    </a:solidFill>
                  </a:rPr>
                  <a:t>Corner</a:t>
                </a:r>
                <a:r>
                  <a:rPr lang="en-US" sz="1467" baseline="0" dirty="0" smtClean="0">
                    <a:solidFill>
                      <a:schemeClr val="bg1"/>
                    </a:solidFill>
                  </a:rPr>
                  <a:t> handles</a:t>
                </a:r>
                <a:endParaRPr lang="en-US" sz="1467" dirty="0">
                  <a:solidFill>
                    <a:schemeClr val="bg1"/>
                  </a:solidFill>
                </a:endParaRPr>
              </a:p>
            </p:txBody>
          </p:sp>
        </p:grpSp>
        <p:grpSp>
          <p:nvGrpSpPr>
            <p:cNvPr id="113" name="Group 112"/>
            <p:cNvGrpSpPr/>
            <p:nvPr userDrawn="1"/>
          </p:nvGrpSpPr>
          <p:grpSpPr>
            <a:xfrm>
              <a:off x="-10403026" y="27751412"/>
              <a:ext cx="9331476" cy="2453251"/>
              <a:chOff x="-4756947" y="12734137"/>
              <a:chExt cx="4300460" cy="1127128"/>
            </a:xfrm>
          </p:grpSpPr>
          <p:graphicFrame>
            <p:nvGraphicFramePr>
              <p:cNvPr id="114" name="Object 113"/>
              <p:cNvGraphicFramePr>
                <a:graphicFrameLocks noChangeAspect="1"/>
              </p:cNvGraphicFramePr>
              <p:nvPr userDrawn="1">
                <p:extLst>
                  <p:ext uri="{D42A27DB-BD31-4B8C-83A1-F6EECF244321}">
                    <p14:modId xmlns:p14="http://schemas.microsoft.com/office/powerpoint/2010/main" val="1449971961"/>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442" name="Image" r:id="rId9" imgW="1828440" imgH="1117440" progId="Photoshop.Image.13">
                      <p:embed/>
                    </p:oleObj>
                  </mc:Choice>
                  <mc:Fallback>
                    <p:oleObj name="Image" r:id="rId9" imgW="1828440" imgH="1117440" progId="Photoshop.Image.13">
                      <p:embed/>
                      <p:pic>
                        <p:nvPicPr>
                          <p:cNvPr id="0" name=""/>
                          <p:cNvPicPr/>
                          <p:nvPr/>
                        </p:nvPicPr>
                        <p:blipFill>
                          <a:blip r:embed="rId10"/>
                          <a:stretch>
                            <a:fillRect/>
                          </a:stretch>
                        </p:blipFill>
                        <p:spPr>
                          <a:xfrm>
                            <a:off x="-4533347" y="12734142"/>
                            <a:ext cx="1828800" cy="1117600"/>
                          </a:xfrm>
                          <a:prstGeom prst="rect">
                            <a:avLst/>
                          </a:prstGeom>
                        </p:spPr>
                      </p:pic>
                    </p:oleObj>
                  </mc:Fallback>
                </mc:AlternateContent>
              </a:graphicData>
            </a:graphic>
          </p:graphicFrame>
          <p:graphicFrame>
            <p:nvGraphicFramePr>
              <p:cNvPr id="115" name="Object 114"/>
              <p:cNvGraphicFramePr>
                <a:graphicFrameLocks noChangeAspect="1"/>
              </p:cNvGraphicFramePr>
              <p:nvPr userDrawn="1">
                <p:extLst>
                  <p:ext uri="{D42A27DB-BD31-4B8C-83A1-F6EECF244321}">
                    <p14:modId xmlns:p14="http://schemas.microsoft.com/office/powerpoint/2010/main" val="358709225"/>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443" name="Image" r:id="rId11" imgW="1828440" imgH="1117440" progId="Photoshop.Image.13">
                      <p:embed/>
                    </p:oleObj>
                  </mc:Choice>
                  <mc:Fallback>
                    <p:oleObj name="Image" r:id="rId11" imgW="1828440" imgH="1117440" progId="Photoshop.Image.13">
                      <p:embed/>
                      <p:pic>
                        <p:nvPicPr>
                          <p:cNvPr id="0" name=""/>
                          <p:cNvPicPr/>
                          <p:nvPr/>
                        </p:nvPicPr>
                        <p:blipFill>
                          <a:blip r:embed="rId12"/>
                          <a:stretch>
                            <a:fillRect/>
                          </a:stretch>
                        </p:blipFill>
                        <p:spPr>
                          <a:xfrm>
                            <a:off x="-2456641" y="12737835"/>
                            <a:ext cx="1828800" cy="1117600"/>
                          </a:xfrm>
                          <a:prstGeom prst="rect">
                            <a:avLst/>
                          </a:prstGeom>
                        </p:spPr>
                      </p:pic>
                    </p:oleObj>
                  </mc:Fallback>
                </mc:AlternateContent>
              </a:graphicData>
            </a:graphic>
          </p:graphicFrame>
          <p:sp>
            <p:nvSpPr>
              <p:cNvPr id="116" name="TextBox 115"/>
              <p:cNvSpPr txBox="1"/>
              <p:nvPr userDrawn="1"/>
            </p:nvSpPr>
            <p:spPr>
              <a:xfrm rot="16200000">
                <a:off x="-5235785" y="13212975"/>
                <a:ext cx="1117601" cy="159925"/>
              </a:xfrm>
              <a:prstGeom prst="rect">
                <a:avLst/>
              </a:prstGeom>
              <a:noFill/>
            </p:spPr>
            <p:txBody>
              <a:bodyPr wrap="square" lIns="91440" tIns="91440" rIns="91440" bIns="0" rtlCol="0">
                <a:spAutoFit/>
              </a:bodyPr>
              <a:lstStyle/>
              <a:p>
                <a:pPr algn="ctr"/>
                <a:r>
                  <a:rPr lang="en-US" sz="1467" dirty="0" smtClean="0">
                    <a:solidFill>
                      <a:srgbClr val="92D050"/>
                    </a:solidFill>
                  </a:rPr>
                  <a:t>Good</a:t>
                </a:r>
                <a:r>
                  <a:rPr lang="en-US" sz="1467" baseline="0" dirty="0" smtClean="0">
                    <a:solidFill>
                      <a:srgbClr val="92D050"/>
                    </a:solidFill>
                  </a:rPr>
                  <a:t> </a:t>
                </a:r>
                <a:r>
                  <a:rPr lang="en-US" sz="1467" baseline="0" dirty="0" smtClean="0">
                    <a:solidFill>
                      <a:schemeClr val="bg1"/>
                    </a:solidFill>
                  </a:rPr>
                  <a:t>printing quality</a:t>
                </a:r>
                <a:endParaRPr lang="en-US" sz="1467" dirty="0">
                  <a:solidFill>
                    <a:schemeClr val="bg1"/>
                  </a:solidFill>
                </a:endParaRPr>
              </a:p>
            </p:txBody>
          </p:sp>
          <p:sp>
            <p:nvSpPr>
              <p:cNvPr id="117" name="TextBox 116"/>
              <p:cNvSpPr txBox="1"/>
              <p:nvPr userDrawn="1"/>
            </p:nvSpPr>
            <p:spPr>
              <a:xfrm rot="16200000">
                <a:off x="-1095250" y="13222502"/>
                <a:ext cx="1117601" cy="159925"/>
              </a:xfrm>
              <a:prstGeom prst="rect">
                <a:avLst/>
              </a:prstGeom>
              <a:noFill/>
            </p:spPr>
            <p:txBody>
              <a:bodyPr wrap="square" lIns="91440" tIns="91440" rIns="91440" bIns="0" rtlCol="0">
                <a:spAutoFit/>
              </a:bodyPr>
              <a:lstStyle/>
              <a:p>
                <a:pPr algn="ctr"/>
                <a:r>
                  <a:rPr lang="en-US" sz="1467" dirty="0" smtClean="0">
                    <a:solidFill>
                      <a:srgbClr val="FF0000"/>
                    </a:solidFill>
                  </a:rPr>
                  <a:t>Bad </a:t>
                </a:r>
                <a:r>
                  <a:rPr lang="en-US" sz="1467" dirty="0" smtClean="0">
                    <a:solidFill>
                      <a:schemeClr val="bg1"/>
                    </a:solidFill>
                  </a:rPr>
                  <a:t>printing quality</a:t>
                </a:r>
                <a:endParaRPr lang="en-US" sz="1467" dirty="0">
                  <a:solidFill>
                    <a:schemeClr val="bg1"/>
                  </a:solidFill>
                </a:endParaRPr>
              </a:p>
            </p:txBody>
          </p:sp>
        </p:grpSp>
      </p:grpSp>
      <p:grpSp>
        <p:nvGrpSpPr>
          <p:cNvPr id="126" name="Group 125"/>
          <p:cNvGrpSpPr/>
          <p:nvPr userDrawn="1"/>
        </p:nvGrpSpPr>
        <p:grpSpPr>
          <a:xfrm>
            <a:off x="40478020" y="-21595"/>
            <a:ext cx="10140294" cy="32057535"/>
            <a:chOff x="44157839" y="-55065"/>
            <a:chExt cx="11062139" cy="32973465"/>
          </a:xfrm>
        </p:grpSpPr>
        <p:sp>
          <p:nvSpPr>
            <p:cNvPr id="127" name="Rectangle 126"/>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667" b="1" spc="550" dirty="0" smtClean="0">
                  <a:solidFill>
                    <a:schemeClr val="bg1"/>
                  </a:solidFill>
                  <a:latin typeface="Trebuchet MS" pitchFamily="34" charset="0"/>
                </a:rPr>
                <a:t>QUICK START (cont.)</a:t>
              </a:r>
            </a:p>
            <a:p>
              <a:pPr algn="ctr"/>
              <a:endParaRPr lang="en-US" sz="3300" b="1" baseline="0" dirty="0" smtClean="0">
                <a:solidFill>
                  <a:schemeClr val="bg1"/>
                </a:solidFill>
                <a:latin typeface="Trebuchet MS" pitchFamily="34" charset="0"/>
              </a:endParaRPr>
            </a:p>
            <a:p>
              <a:pPr algn="ctr"/>
              <a:r>
                <a:rPr lang="en-US" sz="2933" b="1" baseline="0" dirty="0" smtClean="0">
                  <a:solidFill>
                    <a:srgbClr val="FFC000"/>
                  </a:solidFill>
                  <a:latin typeface="Trebuchet MS" pitchFamily="34" charset="0"/>
                </a:rPr>
                <a:t>How to change the template color theme</a:t>
              </a:r>
            </a:p>
            <a:p>
              <a:pPr marL="0" marR="0" lvl="2" indent="0" algn="l" defTabSz="104779" rtl="0" eaLnBrk="1" fontAlgn="auto" latinLnBrk="0" hangingPunct="1">
                <a:lnSpc>
                  <a:spcPct val="100000"/>
                </a:lnSpc>
                <a:spcBef>
                  <a:spcPts val="0"/>
                </a:spcBef>
                <a:spcAft>
                  <a:spcPts val="0"/>
                </a:spcAft>
                <a:buClrTx/>
                <a:buSzTx/>
                <a:buFontTx/>
                <a:buNone/>
                <a:tabLst/>
                <a:defRPr/>
              </a:pPr>
              <a:r>
                <a:rPr lang="en-US" sz="2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200" b="0" spc="0" baseline="0" dirty="0" smtClean="0">
                  <a:solidFill>
                    <a:schemeClr val="bg1">
                      <a:lumMod val="75000"/>
                    </a:schemeClr>
                  </a:solidFill>
                  <a:latin typeface="Trebuchet MS" pitchFamily="34" charset="0"/>
                </a:rPr>
                <a:t>also create your own color theme.</a:t>
              </a:r>
            </a:p>
            <a:p>
              <a:pPr marL="0" marR="0" lvl="2" indent="0" algn="l" defTabSz="104779" rtl="0" eaLnBrk="1" fontAlgn="auto" latinLnBrk="0" hangingPunct="1">
                <a:lnSpc>
                  <a:spcPct val="100000"/>
                </a:lnSpc>
                <a:spcBef>
                  <a:spcPts val="0"/>
                </a:spcBef>
                <a:spcAft>
                  <a:spcPts val="0"/>
                </a:spcAft>
                <a:buClrTx/>
                <a:buSzTx/>
                <a:buFontTx/>
                <a:buNone/>
                <a:tabLst/>
                <a:defRPr/>
              </a:pPr>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endParaRPr lang="en-US" sz="2200" b="0" baseline="0" dirty="0" smtClean="0">
                <a:solidFill>
                  <a:schemeClr val="bg1">
                    <a:lumMod val="75000"/>
                  </a:schemeClr>
                </a:solidFill>
                <a:latin typeface="Trebuchet MS" pitchFamily="34" charset="0"/>
              </a:endParaRPr>
            </a:p>
            <a:p>
              <a:pPr marL="0" indent="0" algn="l" defTabSz="104779"/>
              <a:r>
                <a:rPr lang="en-US" sz="2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4779"/>
              <a:endParaRPr lang="en-US" sz="2200" b="0" baseline="0" dirty="0" smtClean="0">
                <a:solidFill>
                  <a:schemeClr val="bg1">
                    <a:lumMod val="75000"/>
                  </a:schemeClr>
                </a:solidFill>
                <a:latin typeface="Trebuchet MS" pitchFamily="34" charset="0"/>
              </a:endParaRPr>
            </a:p>
            <a:p>
              <a:pPr algn="ctr"/>
              <a:r>
                <a:rPr lang="en-US" sz="2933" b="1" baseline="0" dirty="0" smtClean="0">
                  <a:solidFill>
                    <a:srgbClr val="FFC000"/>
                  </a:solidFill>
                  <a:latin typeface="Trebuchet MS" pitchFamily="34" charset="0"/>
                </a:rPr>
                <a:t>How to add Text</a:t>
              </a:r>
            </a:p>
            <a:p>
              <a:pPr marL="2993473" lvl="2" indent="0" algn="l" defTabSz="104779"/>
              <a:r>
                <a:rPr lang="en-US" sz="2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91863" lvl="2" indent="0" algn="l" defTabSz="104779"/>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lang="en-US" sz="2200" b="0" baseline="0" dirty="0" smtClean="0">
                  <a:solidFill>
                    <a:schemeClr val="bg1">
                      <a:lumMod val="75000"/>
                    </a:schemeClr>
                  </a:solidFill>
                  <a:latin typeface="Trebuchet MS" pitchFamily="34" charset="0"/>
                </a:rPr>
                <a:t> </a:t>
              </a:r>
              <a:r>
                <a:rPr kumimoji="0" lang="en-US" sz="2933"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200" b="0" baseline="0" dirty="0" smtClean="0">
                <a:solidFill>
                  <a:schemeClr val="bg1">
                    <a:lumMod val="75000"/>
                  </a:schemeClr>
                </a:solidFill>
                <a:latin typeface="Trebuchet MS" pitchFamily="34" charset="0"/>
              </a:endParaRPr>
            </a:p>
            <a:p>
              <a:pPr marL="1391863" lvl="2" indent="0" algn="l" defTabSz="104779"/>
              <a:endParaRPr lang="en-US" sz="2200" b="0" baseline="0" dirty="0" smtClean="0">
                <a:solidFill>
                  <a:schemeClr val="bg1">
                    <a:lumMod val="75000"/>
                  </a:schemeClr>
                </a:solidFill>
                <a:latin typeface="Trebuchet MS" pitchFamily="34" charset="0"/>
              </a:endParaRPr>
            </a:p>
            <a:p>
              <a:pPr algn="ctr"/>
              <a:r>
                <a:rPr lang="en-US" sz="2933" b="1" baseline="0" dirty="0" smtClean="0">
                  <a:solidFill>
                    <a:srgbClr val="FFC000"/>
                  </a:solidFill>
                  <a:latin typeface="Trebuchet MS" pitchFamily="34" charset="0"/>
                </a:rPr>
                <a:t>How to add Tables</a:t>
              </a:r>
            </a:p>
            <a:p>
              <a:pPr marL="1586235" lvl="1" indent="0" algn="l" defTabSz="104779"/>
              <a:r>
                <a:rPr lang="en-US" sz="2200" b="0" baseline="0" dirty="0" smtClean="0">
                  <a:solidFill>
                    <a:schemeClr val="bg1">
                      <a:lumMod val="75000"/>
                    </a:schemeClr>
                  </a:solidFill>
                  <a:latin typeface="Trebuchet MS" pitchFamily="34" charset="0"/>
                </a:rPr>
                <a:t>To add a table from scratch go to the INSERT menu and </a:t>
              </a:r>
              <a:br>
                <a:rPr lang="en-US" sz="2200" b="0" baseline="0" dirty="0" smtClean="0">
                  <a:solidFill>
                    <a:schemeClr val="bg1">
                      <a:lumMod val="75000"/>
                    </a:schemeClr>
                  </a:solidFill>
                  <a:latin typeface="Trebuchet MS" pitchFamily="34" charset="0"/>
                </a:rPr>
              </a:br>
              <a:r>
                <a:rPr lang="en-US" sz="2200" b="0" baseline="0" dirty="0" smtClean="0">
                  <a:solidFill>
                    <a:schemeClr val="bg1">
                      <a:lumMod val="75000"/>
                    </a:schemeClr>
                  </a:solidFill>
                  <a:latin typeface="Trebuchet MS" pitchFamily="34" charset="0"/>
                </a:rPr>
                <a:t>click on TABLE. A drop-down box will help you select rows and columns. </a:t>
              </a:r>
            </a:p>
            <a:p>
              <a:pPr marL="0" lvl="0" indent="0" algn="l" defTabSz="104779"/>
              <a:r>
                <a:rPr lang="en-US" sz="2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4779"/>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91863" rtl="0" eaLnBrk="1" fontAlgn="auto" latinLnBrk="0" hangingPunct="1">
                <a:lnSpc>
                  <a:spcPct val="100000"/>
                </a:lnSpc>
                <a:spcBef>
                  <a:spcPts val="0"/>
                </a:spcBef>
                <a:spcAft>
                  <a:spcPts val="0"/>
                </a:spcAft>
                <a:buClrTx/>
                <a:buSzTx/>
                <a:buFontTx/>
                <a:buNone/>
                <a:tabLst/>
                <a:defRPr/>
              </a:pPr>
              <a:endParaRPr kumimoji="0" lang="en-US" sz="2933"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4779" rtl="0" eaLnBrk="1" fontAlgn="auto" latinLnBrk="0" hangingPunct="1">
                <a:lnSpc>
                  <a:spcPct val="100000"/>
                </a:lnSpc>
                <a:spcBef>
                  <a:spcPts val="0"/>
                </a:spcBef>
                <a:spcAft>
                  <a:spcPts val="0"/>
                </a:spcAft>
                <a:buClrTx/>
                <a:buSzTx/>
                <a:buFontTx/>
                <a:buNone/>
                <a:tabLst/>
                <a:defRPr/>
              </a:pPr>
              <a:endParaRPr lang="en-US" sz="2200" b="0" baseline="0" dirty="0" smtClean="0">
                <a:solidFill>
                  <a:schemeClr val="bg1">
                    <a:lumMod val="75000"/>
                  </a:schemeClr>
                </a:solidFill>
                <a:latin typeface="Trebuchet MS" pitchFamily="34" charset="0"/>
              </a:endParaRPr>
            </a:p>
            <a:p>
              <a:pPr marL="0" marR="0" lvl="0" indent="0" algn="ctr" defTabSz="1391863"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0477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4779" rtl="0" eaLnBrk="1" fontAlgn="auto" latinLnBrk="0" hangingPunct="1">
                <a:lnSpc>
                  <a:spcPct val="100000"/>
                </a:lnSpc>
                <a:spcBef>
                  <a:spcPts val="0"/>
                </a:spcBef>
                <a:spcAft>
                  <a:spcPts val="0"/>
                </a:spcAft>
                <a:buClrTx/>
                <a:buSzTx/>
                <a:buFontTx/>
                <a:buNone/>
                <a:tabLst/>
                <a:defRPr/>
              </a:pPr>
              <a:endParaRPr kumimoji="0" lang="en-US" sz="256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128" name="Object 127"/>
            <p:cNvGraphicFramePr>
              <a:graphicFrameLocks noChangeAspect="1"/>
            </p:cNvGraphicFramePr>
            <p:nvPr userDrawn="1">
              <p:extLst>
                <p:ext uri="{D42A27DB-BD31-4B8C-83A1-F6EECF244321}">
                  <p14:modId xmlns:p14="http://schemas.microsoft.com/office/powerpoint/2010/main" val="1733497096"/>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444" name="Image" r:id="rId13" imgW="4571280" imgH="1688760" progId="Photoshop.Image.13">
                    <p:embed/>
                  </p:oleObj>
                </mc:Choice>
                <mc:Fallback>
                  <p:oleObj name="Image" r:id="rId13" imgW="4571280" imgH="1688760" progId="Photoshop.Image.13">
                    <p:embed/>
                    <p:pic>
                      <p:nvPicPr>
                        <p:cNvPr id="0" name=""/>
                        <p:cNvPicPr/>
                        <p:nvPr/>
                      </p:nvPicPr>
                      <p:blipFill>
                        <a:blip r:embed="rId14"/>
                        <a:stretch>
                          <a:fillRect/>
                        </a:stretch>
                      </p:blipFill>
                      <p:spPr>
                        <a:xfrm>
                          <a:off x="46915679" y="3349444"/>
                          <a:ext cx="5586150" cy="2063772"/>
                        </a:xfrm>
                        <a:prstGeom prst="rect">
                          <a:avLst/>
                        </a:prstGeom>
                      </p:spPr>
                    </p:pic>
                  </p:oleObj>
                </mc:Fallback>
              </mc:AlternateContent>
            </a:graphicData>
          </a:graphic>
        </p:graphicFrame>
        <p:pic>
          <p:nvPicPr>
            <p:cNvPr id="129" name="Picture 128"/>
            <p:cNvPicPr>
              <a:picLocks noChangeAspect="1"/>
            </p:cNvPicPr>
            <p:nvPr userDrawn="1"/>
          </p:nvPicPr>
          <p:blipFill>
            <a:blip r:embed="rId15"/>
            <a:stretch>
              <a:fillRect/>
            </a:stretch>
          </p:blipFill>
          <p:spPr>
            <a:xfrm>
              <a:off x="44621819" y="7740040"/>
              <a:ext cx="2969584" cy="1370577"/>
            </a:xfrm>
            <a:prstGeom prst="rect">
              <a:avLst/>
            </a:prstGeom>
            <a:ln>
              <a:noFill/>
            </a:ln>
          </p:spPr>
        </p:pic>
        <p:graphicFrame>
          <p:nvGraphicFramePr>
            <p:cNvPr id="130" name="Object 129"/>
            <p:cNvGraphicFramePr>
              <a:graphicFrameLocks noChangeAspect="1"/>
            </p:cNvGraphicFramePr>
            <p:nvPr userDrawn="1">
              <p:extLst>
                <p:ext uri="{D42A27DB-BD31-4B8C-83A1-F6EECF244321}">
                  <p14:modId xmlns:p14="http://schemas.microsoft.com/office/powerpoint/2010/main" val="4254524331"/>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445" name="Image" r:id="rId16" imgW="1574280" imgH="1053720" progId="Photoshop.Image.13">
                    <p:embed/>
                  </p:oleObj>
                </mc:Choice>
                <mc:Fallback>
                  <p:oleObj name="Image" r:id="rId16" imgW="1574280" imgH="1053720" progId="Photoshop.Image.13">
                    <p:embed/>
                    <p:pic>
                      <p:nvPicPr>
                        <p:cNvPr id="0" name=""/>
                        <p:cNvPicPr/>
                        <p:nvPr/>
                      </p:nvPicPr>
                      <p:blipFill>
                        <a:blip r:embed="rId17"/>
                        <a:stretch>
                          <a:fillRect/>
                        </a:stretch>
                      </p:blipFill>
                      <p:spPr>
                        <a:xfrm>
                          <a:off x="44629619" y="12347263"/>
                          <a:ext cx="1482266" cy="992162"/>
                        </a:xfrm>
                        <a:prstGeom prst="rect">
                          <a:avLst/>
                        </a:prstGeom>
                      </p:spPr>
                    </p:pic>
                  </p:oleObj>
                </mc:Fallback>
              </mc:AlternateContent>
            </a:graphicData>
          </a:graphic>
        </p:graphicFrame>
        <p:grpSp>
          <p:nvGrpSpPr>
            <p:cNvPr id="131" name="Group 130"/>
            <p:cNvGrpSpPr/>
            <p:nvPr userDrawn="1"/>
          </p:nvGrpSpPr>
          <p:grpSpPr>
            <a:xfrm>
              <a:off x="44487207" y="29414560"/>
              <a:ext cx="10354213" cy="1265612"/>
              <a:chOff x="44200453" y="28362386"/>
              <a:chExt cx="9771399" cy="1090622"/>
            </a:xfrm>
          </p:grpSpPr>
          <p:sp>
            <p:nvSpPr>
              <p:cNvPr id="133" name="Rounded Rectangle 132"/>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pic>
            <p:nvPicPr>
              <p:cNvPr id="134" name="Picture 7" descr="http://t2.gstatic.com/images?q=tbn:ANd9GcR4APHC6TT9w54M2zn_pvCiBxUNcspYPoVxirLRphBoJabfSvu7zw">
                <a:hlinkClick r:id="rId18"/>
              </p:cNvPr>
              <p:cNvPicPr>
                <a:picLocks noChangeAspect="1" noChangeArrowheads="1"/>
              </p:cNvPicPr>
              <p:nvPr userDrawn="1"/>
            </p:nvPicPr>
            <p:blipFill>
              <a:blip r:embed="rId19" cstate="print"/>
              <a:srcRect/>
              <a:stretch>
                <a:fillRect/>
              </a:stretch>
            </p:blipFill>
            <p:spPr bwMode="auto">
              <a:xfrm>
                <a:off x="44326393" y="28460718"/>
                <a:ext cx="914401" cy="914399"/>
              </a:xfrm>
              <a:prstGeom prst="rect">
                <a:avLst/>
              </a:prstGeom>
              <a:noFill/>
              <a:ln>
                <a:noFill/>
              </a:ln>
            </p:spPr>
          </p:pic>
          <p:sp>
            <p:nvSpPr>
              <p:cNvPr id="135" name="TextBox 134"/>
              <p:cNvSpPr txBox="1"/>
              <p:nvPr userDrawn="1"/>
            </p:nvSpPr>
            <p:spPr>
              <a:xfrm>
                <a:off x="45300663" y="28552305"/>
                <a:ext cx="8671189" cy="681999"/>
              </a:xfrm>
              <a:prstGeom prst="rect">
                <a:avLst/>
              </a:prstGeom>
              <a:noFill/>
              <a:ln>
                <a:noFill/>
              </a:ln>
            </p:spPr>
            <p:txBody>
              <a:bodyPr wrap="square" rtlCol="0">
                <a:spAutoFit/>
              </a:bodyPr>
              <a:lstStyle/>
              <a:p>
                <a:r>
                  <a:rPr lang="en-US" sz="2200" dirty="0" smtClean="0">
                    <a:solidFill>
                      <a:schemeClr val="tx2"/>
                    </a:solidFill>
                    <a:latin typeface="Trebuchet MS" pitchFamily="34" charset="0"/>
                  </a:rPr>
                  <a:t>Student</a:t>
                </a:r>
                <a:r>
                  <a:rPr lang="en-US" sz="2200" baseline="0" dirty="0" smtClean="0">
                    <a:solidFill>
                      <a:schemeClr val="tx2"/>
                    </a:solidFill>
                    <a:latin typeface="Trebuchet MS" pitchFamily="34" charset="0"/>
                  </a:rPr>
                  <a:t> discounts are available on our </a:t>
                </a:r>
                <a:r>
                  <a:rPr lang="en-US" sz="2200" baseline="0" dirty="0" err="1" smtClean="0">
                    <a:solidFill>
                      <a:schemeClr val="tx2"/>
                    </a:solidFill>
                    <a:latin typeface="Trebuchet MS" pitchFamily="34" charset="0"/>
                  </a:rPr>
                  <a:t>Facebook</a:t>
                </a:r>
                <a:r>
                  <a:rPr lang="en-US" sz="2200" baseline="0" dirty="0" smtClean="0">
                    <a:solidFill>
                      <a:schemeClr val="tx2"/>
                    </a:solidFill>
                    <a:latin typeface="Trebuchet MS" pitchFamily="34" charset="0"/>
                  </a:rPr>
                  <a:t> page.</a:t>
                </a:r>
                <a:br>
                  <a:rPr lang="en-US" sz="2200" baseline="0" dirty="0" smtClean="0">
                    <a:solidFill>
                      <a:schemeClr val="tx2"/>
                    </a:solidFill>
                    <a:latin typeface="Trebuchet MS" pitchFamily="34" charset="0"/>
                  </a:rPr>
                </a:br>
                <a:r>
                  <a:rPr lang="en-US" sz="2200" baseline="0" dirty="0" smtClean="0">
                    <a:solidFill>
                      <a:schemeClr val="tx2"/>
                    </a:solidFill>
                    <a:latin typeface="Trebuchet MS" pitchFamily="34" charset="0"/>
                  </a:rPr>
                  <a:t>Go to </a:t>
                </a:r>
                <a:r>
                  <a:rPr lang="en-US" sz="2200" u="sng" baseline="0" dirty="0" smtClean="0">
                    <a:solidFill>
                      <a:schemeClr val="tx2"/>
                    </a:solidFill>
                    <a:latin typeface="Trebuchet MS" pitchFamily="34" charset="0"/>
                  </a:rPr>
                  <a:t>PosterPresentations.com</a:t>
                </a:r>
                <a:r>
                  <a:rPr lang="en-US" sz="2200" baseline="0" dirty="0" smtClean="0">
                    <a:solidFill>
                      <a:schemeClr val="tx2"/>
                    </a:solidFill>
                    <a:latin typeface="Trebuchet MS" pitchFamily="34" charset="0"/>
                  </a:rPr>
                  <a:t> and click on the FB icon. </a:t>
                </a:r>
                <a:endParaRPr lang="en-US" sz="2200" dirty="0">
                  <a:solidFill>
                    <a:schemeClr val="tx2"/>
                  </a:solidFill>
                  <a:latin typeface="Trebuchet MS" pitchFamily="34" charset="0"/>
                </a:endParaRPr>
              </a:p>
            </p:txBody>
          </p:sp>
        </p:grpSp>
      </p:grpSp>
      <p:sp>
        <p:nvSpPr>
          <p:cNvPr id="39" name="TextBox 59"/>
          <p:cNvSpPr txBox="1"/>
          <p:nvPr userDrawn="1"/>
        </p:nvSpPr>
        <p:spPr>
          <a:xfrm>
            <a:off x="40779940" y="30384724"/>
            <a:ext cx="6993779" cy="1291551"/>
          </a:xfrm>
          <a:prstGeom prst="rect">
            <a:avLst/>
          </a:prstGeom>
          <a:noFill/>
        </p:spPr>
        <p:txBody>
          <a:bodyPr wrap="square" lIns="59862" tIns="29930" rIns="59862" bIns="29930"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marL="257582" indent="-257582">
              <a:lnSpc>
                <a:spcPts val="2383"/>
              </a:lnSpc>
            </a:pPr>
            <a:r>
              <a:rPr lang="en-US" sz="2567" dirty="0" smtClean="0">
                <a:solidFill>
                  <a:schemeClr val="bg1"/>
                </a:solidFill>
              </a:rPr>
              <a:t>©2015</a:t>
            </a:r>
            <a:r>
              <a:rPr lang="en-US" sz="2567" baseline="0" dirty="0" smtClean="0">
                <a:solidFill>
                  <a:schemeClr val="bg1"/>
                </a:solidFill>
              </a:rPr>
              <a:t> </a:t>
            </a:r>
            <a:r>
              <a:rPr lang="en-US" sz="2567" dirty="0" smtClean="0">
                <a:solidFill>
                  <a:schemeClr val="bg1"/>
                </a:solidFill>
              </a:rPr>
              <a:t>PosterPresentations.com</a:t>
            </a:r>
            <a:br>
              <a:rPr lang="en-US" sz="2567" dirty="0" smtClean="0">
                <a:solidFill>
                  <a:schemeClr val="bg1"/>
                </a:solidFill>
              </a:rPr>
            </a:br>
            <a:r>
              <a:rPr lang="en-US" sz="2200" dirty="0" smtClean="0">
                <a:solidFill>
                  <a:schemeClr val="bg1"/>
                </a:solidFill>
              </a:rPr>
              <a:t>2117 Fourth Street ,</a:t>
            </a:r>
            <a:r>
              <a:rPr lang="en-US" sz="2200" baseline="0" dirty="0" smtClean="0">
                <a:solidFill>
                  <a:schemeClr val="bg1"/>
                </a:solidFill>
              </a:rPr>
              <a:t> Unit C        </a:t>
            </a:r>
          </a:p>
          <a:p>
            <a:pPr marL="257582" indent="0">
              <a:lnSpc>
                <a:spcPts val="2383"/>
              </a:lnSpc>
            </a:pPr>
            <a:r>
              <a:rPr lang="en-US" sz="2200" baseline="0" dirty="0" smtClean="0">
                <a:solidFill>
                  <a:schemeClr val="bg1"/>
                </a:solidFill>
              </a:rPr>
              <a:t>Berkeley CA </a:t>
            </a:r>
            <a:r>
              <a:rPr lang="en-US" sz="1833" baseline="0" dirty="0" smtClean="0">
                <a:solidFill>
                  <a:schemeClr val="bg1"/>
                </a:solidFill>
              </a:rPr>
              <a:t>94710</a:t>
            </a:r>
            <a:r>
              <a:rPr lang="en-US" sz="2200" baseline="0" dirty="0" smtClean="0">
                <a:solidFill>
                  <a:schemeClr val="bg1"/>
                </a:solidFill>
              </a:rPr>
              <a:t/>
            </a:r>
            <a:br>
              <a:rPr lang="en-US" sz="2200" baseline="0" dirty="0" smtClean="0">
                <a:solidFill>
                  <a:schemeClr val="bg1"/>
                </a:solidFill>
              </a:rPr>
            </a:br>
            <a:r>
              <a:rPr lang="en-US" sz="2200" b="1" baseline="0" dirty="0" smtClean="0">
                <a:solidFill>
                  <a:srgbClr val="FFFF00"/>
                </a:solidFill>
              </a:rPr>
              <a:t>posterpresenter@gmail.com</a:t>
            </a:r>
            <a:endParaRPr lang="en-US" sz="2567" b="1" dirty="0">
              <a:solidFill>
                <a:srgbClr val="FFFF00"/>
              </a:solidFill>
            </a:endParaRPr>
          </a:p>
        </p:txBody>
      </p:sp>
      <p:grpSp>
        <p:nvGrpSpPr>
          <p:cNvPr id="40" name="Group 39"/>
          <p:cNvGrpSpPr/>
          <p:nvPr userDrawn="1"/>
        </p:nvGrpSpPr>
        <p:grpSpPr>
          <a:xfrm>
            <a:off x="-112569" y="-100024"/>
            <a:ext cx="40676041" cy="32156319"/>
            <a:chOff x="-109728" y="0"/>
            <a:chExt cx="44267567" cy="32991552"/>
          </a:xfrm>
        </p:grpSpPr>
        <p:sp>
          <p:nvSpPr>
            <p:cNvPr id="41" name="Freeform 40"/>
            <p:cNvSpPr/>
            <p:nvPr userDrawn="1"/>
          </p:nvSpPr>
          <p:spPr>
            <a:xfrm>
              <a:off x="-38239" y="18087"/>
              <a:ext cx="43929439" cy="3297346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2">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dirty="0"/>
            </a:p>
          </p:txBody>
        </p:sp>
        <p:sp>
          <p:nvSpPr>
            <p:cNvPr id="42" name="Freeform 41"/>
            <p:cNvSpPr/>
            <p:nvPr userDrawn="1"/>
          </p:nvSpPr>
          <p:spPr>
            <a:xfrm flipH="1" flipV="1">
              <a:off x="-38240" y="18087"/>
              <a:ext cx="43929437" cy="329564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43" name="Freeform 42"/>
            <p:cNvSpPr/>
            <p:nvPr userDrawn="1"/>
          </p:nvSpPr>
          <p:spPr>
            <a:xfrm>
              <a:off x="-109728" y="0"/>
              <a:ext cx="44000928" cy="32991552"/>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13"/>
            </a:p>
          </p:txBody>
        </p:sp>
        <p:sp>
          <p:nvSpPr>
            <p:cNvPr id="44" name="Rectangle 36"/>
            <p:cNvSpPr>
              <a:spLocks noChangeArrowheads="1"/>
            </p:cNvSpPr>
            <p:nvPr/>
          </p:nvSpPr>
          <p:spPr bwMode="auto">
            <a:xfrm>
              <a:off x="266639" y="339852"/>
              <a:ext cx="43891200" cy="4800600"/>
            </a:xfrm>
            <a:prstGeom prst="rect">
              <a:avLst/>
            </a:prstGeom>
            <a:noFill/>
            <a:ln w="9525">
              <a:noFill/>
              <a:miter lim="800000"/>
              <a:headEnd/>
              <a:tailEnd/>
            </a:ln>
            <a:effectLst/>
          </p:spPr>
          <p:txBody>
            <a:bodyPr wrap="none" lIns="91436" tIns="45717" rIns="91436" bIns="45717" anchor="ctr"/>
            <a:lstStyle/>
            <a:p>
              <a:pPr>
                <a:defRPr/>
              </a:pPr>
              <a:endParaRPr lang="en-US" sz="7413" dirty="0"/>
            </a:p>
          </p:txBody>
        </p:sp>
      </p:grpSp>
      <p:sp>
        <p:nvSpPr>
          <p:cNvPr id="45" name="Text Box 14"/>
          <p:cNvSpPr txBox="1">
            <a:spLocks noChangeArrowheads="1"/>
          </p:cNvSpPr>
          <p:nvPr userDrawn="1"/>
        </p:nvSpPr>
        <p:spPr bwMode="auto">
          <a:xfrm>
            <a:off x="1470224" y="31280173"/>
            <a:ext cx="2305050" cy="325469"/>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642" b="1" dirty="0" smtClean="0">
                <a:solidFill>
                  <a:schemeClr val="bg1">
                    <a:lumMod val="75000"/>
                  </a:schemeClr>
                </a:solidFill>
                <a:latin typeface="Arial" charset="0"/>
              </a:rPr>
              <a:t>RESEARCH POSTER PRESENTATION </a:t>
            </a:r>
            <a:r>
              <a:rPr lang="en-US" sz="642" b="1" dirty="0">
                <a:solidFill>
                  <a:schemeClr val="bg1">
                    <a:lumMod val="75000"/>
                  </a:schemeClr>
                </a:solidFill>
                <a:latin typeface="Arial" charset="0"/>
              </a:rPr>
              <a:t>DESIGN © </a:t>
            </a:r>
            <a:r>
              <a:rPr lang="en-US" sz="642" b="1" dirty="0" smtClean="0">
                <a:solidFill>
                  <a:schemeClr val="bg1">
                    <a:lumMod val="75000"/>
                  </a:schemeClr>
                </a:solidFill>
                <a:latin typeface="Arial" charset="0"/>
              </a:rPr>
              <a:t>2015</a:t>
            </a:r>
            <a:endParaRPr lang="en-US" sz="642" b="1" dirty="0">
              <a:solidFill>
                <a:schemeClr val="bg1">
                  <a:lumMod val="75000"/>
                </a:schemeClr>
              </a:solidFill>
              <a:latin typeface="Arial" charset="0"/>
            </a:endParaRP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12.png"/><Relationship Id="rId7" Type="http://schemas.microsoft.com/office/2007/relationships/hdphoto" Target="../media/hdphoto2.wdp"/><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3.jpeg"/><Relationship Id="rId9" Type="http://schemas.microsoft.com/office/2007/relationships/hdphoto" Target="../media/hdphoto3.wdp"/><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8840" y="6761341"/>
            <a:ext cx="9218745" cy="10849102"/>
          </a:xfrm>
        </p:spPr>
        <p:txBody>
          <a:bodyPr/>
          <a:lstStyle/>
          <a:p>
            <a:pPr algn="just"/>
            <a:r>
              <a:rPr lang="en-US" sz="2500" dirty="0">
                <a:solidFill>
                  <a:schemeClr val="tx1"/>
                </a:solidFill>
              </a:rPr>
              <a:t> </a:t>
            </a:r>
            <a:r>
              <a:rPr lang="en-US" sz="2500" dirty="0" smtClean="0">
                <a:solidFill>
                  <a:schemeClr val="tx1"/>
                </a:solidFill>
              </a:rPr>
              <a:t>           An </a:t>
            </a:r>
            <a:r>
              <a:rPr lang="en-US" sz="2500" dirty="0">
                <a:solidFill>
                  <a:schemeClr val="tx1"/>
                </a:solidFill>
              </a:rPr>
              <a:t>accelerator </a:t>
            </a:r>
            <a:r>
              <a:rPr lang="en-US" sz="2500" dirty="0" smtClean="0">
                <a:solidFill>
                  <a:schemeClr val="tx1"/>
                </a:solidFill>
              </a:rPr>
              <a:t>must be built to </a:t>
            </a:r>
            <a:r>
              <a:rPr lang="en-US" sz="2500" dirty="0">
                <a:solidFill>
                  <a:schemeClr val="tx1"/>
                </a:solidFill>
              </a:rPr>
              <a:t>implement electron cooling of the proton beam for the Jefferson Lab Electron Ion Collider </a:t>
            </a:r>
            <a:r>
              <a:rPr lang="en-US" sz="2500" dirty="0" smtClean="0">
                <a:solidFill>
                  <a:schemeClr val="tx1"/>
                </a:solidFill>
              </a:rPr>
              <a:t>which requires </a:t>
            </a:r>
            <a:r>
              <a:rPr lang="en-US" sz="2500" dirty="0">
                <a:solidFill>
                  <a:schemeClr val="tx1"/>
                </a:solidFill>
              </a:rPr>
              <a:t>continuous wave (CW) electron beam at high average current and high bunch charge. A superconducting radio frequency (SRF) </a:t>
            </a:r>
            <a:r>
              <a:rPr lang="en-US" sz="2500" dirty="0" err="1">
                <a:solidFill>
                  <a:schemeClr val="tx1"/>
                </a:solidFill>
              </a:rPr>
              <a:t>photogun</a:t>
            </a:r>
            <a:r>
              <a:rPr lang="en-US" sz="2500" dirty="0">
                <a:solidFill>
                  <a:schemeClr val="tx1"/>
                </a:solidFill>
              </a:rPr>
              <a:t> represents an ideal candidate electron source for this application, but only if the photocathode can provide high yield, or quantum efficiency (QE), when cooled to cryogenic temperatures. Furthermore, the photocathode QE must remain high for long periods of time while delivering beam, a metric referred to as Lifetime (LT). The focus of this project was to make a </a:t>
            </a:r>
            <a:r>
              <a:rPr lang="en-US" sz="2500" dirty="0" err="1" smtClean="0">
                <a:solidFill>
                  <a:schemeClr val="tx1"/>
                </a:solidFill>
              </a:rPr>
              <a:t>bialkali-antimonide</a:t>
            </a:r>
            <a:r>
              <a:rPr lang="en-US" sz="2500" dirty="0" smtClean="0">
                <a:solidFill>
                  <a:schemeClr val="tx1"/>
                </a:solidFill>
              </a:rPr>
              <a:t> </a:t>
            </a:r>
            <a:r>
              <a:rPr lang="en-US" sz="2500" dirty="0">
                <a:solidFill>
                  <a:schemeClr val="tx1"/>
                </a:solidFill>
              </a:rPr>
              <a:t>photocathode using a niobium substrate and </a:t>
            </a:r>
            <a:r>
              <a:rPr lang="en-US" sz="2500" dirty="0" smtClean="0">
                <a:solidFill>
                  <a:schemeClr val="tx1"/>
                </a:solidFill>
              </a:rPr>
              <a:t>to study its QE </a:t>
            </a:r>
            <a:r>
              <a:rPr lang="en-US" sz="2500" dirty="0">
                <a:solidFill>
                  <a:schemeClr val="tx1"/>
                </a:solidFill>
              </a:rPr>
              <a:t>behavior at different temperatures </a:t>
            </a:r>
            <a:r>
              <a:rPr lang="en-US" sz="2500" dirty="0" smtClean="0">
                <a:solidFill>
                  <a:schemeClr val="tx1"/>
                </a:solidFill>
              </a:rPr>
              <a:t>for </a:t>
            </a:r>
            <a:r>
              <a:rPr lang="en-US" sz="2500" dirty="0">
                <a:solidFill>
                  <a:schemeClr val="tx1"/>
                </a:solidFill>
              </a:rPr>
              <a:t>two different vacuum conditions (non-baked and baked chamber). The photocathode was made </a:t>
            </a:r>
            <a:r>
              <a:rPr lang="en-US" sz="2500" dirty="0" smtClean="0">
                <a:solidFill>
                  <a:schemeClr val="tx1"/>
                </a:solidFill>
              </a:rPr>
              <a:t>by depositing antimony and </a:t>
            </a:r>
            <a:r>
              <a:rPr lang="en-US" sz="2500" dirty="0">
                <a:solidFill>
                  <a:schemeClr val="tx1"/>
                </a:solidFill>
              </a:rPr>
              <a:t>a mixture </a:t>
            </a:r>
            <a:r>
              <a:rPr lang="en-US" sz="2500" dirty="0" smtClean="0">
                <a:solidFill>
                  <a:schemeClr val="tx1"/>
                </a:solidFill>
              </a:rPr>
              <a:t>of potassium </a:t>
            </a:r>
            <a:r>
              <a:rPr lang="en-US" sz="2500" dirty="0">
                <a:solidFill>
                  <a:schemeClr val="tx1"/>
                </a:solidFill>
              </a:rPr>
              <a:t>and cesium </a:t>
            </a:r>
            <a:r>
              <a:rPr lang="en-US" sz="2500" dirty="0" smtClean="0">
                <a:solidFill>
                  <a:schemeClr val="tx1"/>
                </a:solidFill>
              </a:rPr>
              <a:t>onto a </a:t>
            </a:r>
            <a:r>
              <a:rPr lang="en-US" sz="2500" dirty="0">
                <a:solidFill>
                  <a:schemeClr val="tx1"/>
                </a:solidFill>
              </a:rPr>
              <a:t>niobium </a:t>
            </a:r>
            <a:r>
              <a:rPr lang="en-US" sz="2500" dirty="0" smtClean="0">
                <a:solidFill>
                  <a:schemeClr val="tx1"/>
                </a:solidFill>
              </a:rPr>
              <a:t>substrate. We optimized photocathode QE </a:t>
            </a:r>
            <a:r>
              <a:rPr lang="en-US" sz="2500" dirty="0">
                <a:solidFill>
                  <a:schemeClr val="tx1"/>
                </a:solidFill>
              </a:rPr>
              <a:t>by controlling </a:t>
            </a:r>
            <a:r>
              <a:rPr lang="en-US" sz="2500" dirty="0" smtClean="0">
                <a:solidFill>
                  <a:schemeClr val="tx1"/>
                </a:solidFill>
              </a:rPr>
              <a:t>substrate </a:t>
            </a:r>
            <a:r>
              <a:rPr lang="en-US" sz="2500" dirty="0">
                <a:solidFill>
                  <a:schemeClr val="tx1"/>
                </a:solidFill>
              </a:rPr>
              <a:t>temperature, the  partial pressure of the </a:t>
            </a:r>
            <a:r>
              <a:rPr lang="en-US" sz="2500" dirty="0" smtClean="0">
                <a:solidFill>
                  <a:schemeClr val="tx1"/>
                </a:solidFill>
              </a:rPr>
              <a:t>antimony </a:t>
            </a:r>
            <a:r>
              <a:rPr lang="en-US" sz="2500" dirty="0">
                <a:solidFill>
                  <a:schemeClr val="tx1"/>
                </a:solidFill>
              </a:rPr>
              <a:t>and </a:t>
            </a:r>
            <a:r>
              <a:rPr lang="en-US" sz="2500" dirty="0" smtClean="0">
                <a:solidFill>
                  <a:schemeClr val="tx1"/>
                </a:solidFill>
              </a:rPr>
              <a:t>alkali gasses inside </a:t>
            </a:r>
            <a:r>
              <a:rPr lang="en-US" sz="2500" dirty="0">
                <a:solidFill>
                  <a:schemeClr val="tx1"/>
                </a:solidFill>
              </a:rPr>
              <a:t>the chamber and the </a:t>
            </a:r>
            <a:r>
              <a:rPr lang="en-US" sz="2500" dirty="0" smtClean="0">
                <a:solidFill>
                  <a:schemeClr val="tx1"/>
                </a:solidFill>
              </a:rPr>
              <a:t>chemical deposition </a:t>
            </a:r>
            <a:r>
              <a:rPr lang="en-US" sz="2500" dirty="0">
                <a:solidFill>
                  <a:schemeClr val="tx1"/>
                </a:solidFill>
              </a:rPr>
              <a:t>time. </a:t>
            </a:r>
            <a:r>
              <a:rPr lang="en-US" sz="2500" dirty="0" smtClean="0">
                <a:solidFill>
                  <a:schemeClr val="tx1"/>
                </a:solidFill>
              </a:rPr>
              <a:t>Photocathode QE was evaluating by measuring photocurrent when the photocathode </a:t>
            </a:r>
            <a:r>
              <a:rPr lang="en-US" sz="2500" dirty="0">
                <a:solidFill>
                  <a:schemeClr val="tx1"/>
                </a:solidFill>
              </a:rPr>
              <a:t>surface </a:t>
            </a:r>
            <a:r>
              <a:rPr lang="en-US" sz="2500" dirty="0" smtClean="0">
                <a:solidFill>
                  <a:schemeClr val="tx1"/>
                </a:solidFill>
              </a:rPr>
              <a:t>was illuminated with </a:t>
            </a:r>
            <a:r>
              <a:rPr lang="en-US" sz="2500" dirty="0">
                <a:solidFill>
                  <a:schemeClr val="tx1"/>
                </a:solidFill>
              </a:rPr>
              <a:t>a 532 nm laser at room temperature (RT) and at 77 K for the two vacuum conditions. In this work, we </a:t>
            </a:r>
            <a:r>
              <a:rPr lang="en-US" sz="2500" dirty="0" smtClean="0">
                <a:solidFill>
                  <a:schemeClr val="tx1"/>
                </a:solidFill>
              </a:rPr>
              <a:t>present </a:t>
            </a:r>
            <a:r>
              <a:rPr lang="en-US" sz="2500" dirty="0">
                <a:solidFill>
                  <a:schemeClr val="tx1"/>
                </a:solidFill>
              </a:rPr>
              <a:t>results </a:t>
            </a:r>
            <a:r>
              <a:rPr lang="en-US" sz="2500" dirty="0" smtClean="0">
                <a:solidFill>
                  <a:schemeClr val="tx1"/>
                </a:solidFill>
              </a:rPr>
              <a:t>that allow us to predict photocathode QE </a:t>
            </a:r>
            <a:r>
              <a:rPr lang="en-US" sz="2500" dirty="0">
                <a:solidFill>
                  <a:schemeClr val="tx1"/>
                </a:solidFill>
              </a:rPr>
              <a:t>when an </a:t>
            </a:r>
            <a:r>
              <a:rPr lang="en-US" sz="2500" dirty="0" smtClean="0">
                <a:solidFill>
                  <a:schemeClr val="tx1"/>
                </a:solidFill>
              </a:rPr>
              <a:t>alkali-</a:t>
            </a:r>
            <a:r>
              <a:rPr lang="en-US" sz="2500" dirty="0" err="1" smtClean="0">
                <a:solidFill>
                  <a:schemeClr val="tx1"/>
                </a:solidFill>
              </a:rPr>
              <a:t>antimonide</a:t>
            </a:r>
            <a:r>
              <a:rPr lang="en-US" sz="2500" dirty="0" smtClean="0">
                <a:solidFill>
                  <a:schemeClr val="tx1"/>
                </a:solidFill>
              </a:rPr>
              <a:t> </a:t>
            </a:r>
            <a:r>
              <a:rPr lang="en-US" sz="2500" dirty="0">
                <a:solidFill>
                  <a:schemeClr val="tx1"/>
                </a:solidFill>
              </a:rPr>
              <a:t>photocathode is cooled to 2 K, which is the operating temperature of an SRF </a:t>
            </a:r>
            <a:r>
              <a:rPr lang="en-US" sz="2500" dirty="0" smtClean="0">
                <a:solidFill>
                  <a:schemeClr val="tx1"/>
                </a:solidFill>
              </a:rPr>
              <a:t>gun. </a:t>
            </a:r>
            <a:r>
              <a:rPr lang="en-US" sz="2500" smtClean="0">
                <a:solidFill>
                  <a:schemeClr val="tx1"/>
                </a:solidFill>
              </a:rPr>
              <a:t>Our </a:t>
            </a:r>
            <a:r>
              <a:rPr lang="en-US" sz="2500" smtClean="0">
                <a:solidFill>
                  <a:schemeClr val="tx1"/>
                </a:solidFill>
              </a:rPr>
              <a:t>results </a:t>
            </a:r>
            <a:r>
              <a:rPr lang="en-US" sz="2500" dirty="0" smtClean="0">
                <a:solidFill>
                  <a:schemeClr val="tx1"/>
                </a:solidFill>
              </a:rPr>
              <a:t>also help to distinguish between different QE reduction mechanisms, in particular, the QE </a:t>
            </a:r>
            <a:r>
              <a:rPr lang="en-US" sz="2500" dirty="0">
                <a:solidFill>
                  <a:schemeClr val="tx1"/>
                </a:solidFill>
              </a:rPr>
              <a:t>reduction due to contamination of the photocathode surface via adsorption </a:t>
            </a:r>
            <a:r>
              <a:rPr lang="en-US" sz="2500" dirty="0" smtClean="0">
                <a:solidFill>
                  <a:schemeClr val="tx1"/>
                </a:solidFill>
              </a:rPr>
              <a:t>residual gas within the vacuum chamber.</a:t>
            </a:r>
            <a:endParaRPr lang="en-US" sz="2500" dirty="0">
              <a:solidFill>
                <a:schemeClr val="tx1"/>
              </a:solidFill>
            </a:endParaRPr>
          </a:p>
        </p:txBody>
      </p:sp>
      <p:sp>
        <p:nvSpPr>
          <p:cNvPr id="3" name="Text Placeholder 2"/>
          <p:cNvSpPr>
            <a:spLocks noGrp="1"/>
          </p:cNvSpPr>
          <p:nvPr>
            <p:ph type="body" sz="quarter" idx="11"/>
          </p:nvPr>
        </p:nvSpPr>
        <p:spPr>
          <a:xfrm>
            <a:off x="845480" y="5993029"/>
            <a:ext cx="9211469" cy="706660"/>
          </a:xfrm>
        </p:spPr>
        <p:txBody>
          <a:bodyPr/>
          <a:lstStyle/>
          <a:p>
            <a:r>
              <a:rPr lang="en-US" dirty="0" smtClean="0">
                <a:solidFill>
                  <a:schemeClr val="tx1"/>
                </a:solidFill>
              </a:rPr>
              <a:t>ABSTRACT</a:t>
            </a:r>
            <a:endParaRPr lang="en-US" dirty="0">
              <a:solidFill>
                <a:schemeClr val="tx1"/>
              </a:solidFill>
            </a:endParaRPr>
          </a:p>
        </p:txBody>
      </p:sp>
      <p:sp>
        <p:nvSpPr>
          <p:cNvPr id="4" name="Text Placeholder 3"/>
          <p:cNvSpPr>
            <a:spLocks noGrp="1"/>
          </p:cNvSpPr>
          <p:nvPr>
            <p:ph type="body" sz="quarter" idx="20"/>
          </p:nvPr>
        </p:nvSpPr>
        <p:spPr>
          <a:xfrm>
            <a:off x="809426" y="18420397"/>
            <a:ext cx="9212924" cy="706660"/>
          </a:xfrm>
        </p:spPr>
        <p:txBody>
          <a:bodyPr/>
          <a:lstStyle/>
          <a:p>
            <a:r>
              <a:rPr lang="en-US" dirty="0" smtClean="0">
                <a:solidFill>
                  <a:schemeClr val="tx1"/>
                </a:solidFill>
              </a:rPr>
              <a:t>OBJECTIVES</a:t>
            </a:r>
            <a:endParaRPr lang="en-US" dirty="0">
              <a:solidFill>
                <a:schemeClr val="tx1"/>
              </a:solidFill>
            </a:endParaRPr>
          </a:p>
        </p:txBody>
      </p:sp>
      <p:sp>
        <p:nvSpPr>
          <p:cNvPr id="5" name="Text Placeholder 4"/>
          <p:cNvSpPr>
            <a:spLocks noGrp="1"/>
          </p:cNvSpPr>
          <p:nvPr>
            <p:ph type="body" sz="quarter" idx="21"/>
          </p:nvPr>
        </p:nvSpPr>
        <p:spPr>
          <a:xfrm>
            <a:off x="10610451" y="12456732"/>
            <a:ext cx="9211468" cy="5693844"/>
          </a:xfrm>
        </p:spPr>
        <p:txBody>
          <a:bodyPr/>
          <a:lstStyle/>
          <a:p>
            <a:pPr marL="342900" indent="-342900" algn="just">
              <a:buFont typeface="Wingdings" panose="05000000000000000000" pitchFamily="2" charset="2"/>
              <a:buChar char="Ø"/>
            </a:pPr>
            <a:r>
              <a:rPr lang="en-US" sz="2500" dirty="0" smtClean="0">
                <a:solidFill>
                  <a:schemeClr val="tx1"/>
                </a:solidFill>
              </a:rPr>
              <a:t> The experimental set up is shown. (A). It consisted of a deposition chamber (1), which contains the niobium substrate inside</a:t>
            </a:r>
            <a:r>
              <a:rPr lang="en-US" sz="2500" dirty="0">
                <a:solidFill>
                  <a:schemeClr val="tx1"/>
                </a:solidFill>
              </a:rPr>
              <a:t>. </a:t>
            </a:r>
            <a:r>
              <a:rPr lang="en-US" sz="2500" dirty="0" smtClean="0">
                <a:solidFill>
                  <a:schemeClr val="tx1"/>
                </a:solidFill>
              </a:rPr>
              <a:t>A </a:t>
            </a:r>
            <a:r>
              <a:rPr lang="en-US" sz="2500" dirty="0">
                <a:solidFill>
                  <a:schemeClr val="tx1"/>
                </a:solidFill>
              </a:rPr>
              <a:t>532 nm </a:t>
            </a:r>
            <a:r>
              <a:rPr lang="en-US" sz="2500" dirty="0" smtClean="0">
                <a:solidFill>
                  <a:schemeClr val="tx1"/>
                </a:solidFill>
              </a:rPr>
              <a:t>laser (2), optical mirrors (3), an electrometer to measure photocurrent (4), an optical power meter (5), a residual gas analyzer (RGA) (6), an alkali reservoir (7), the </a:t>
            </a:r>
            <a:r>
              <a:rPr lang="en-US" sz="2500" dirty="0">
                <a:solidFill>
                  <a:schemeClr val="tx1"/>
                </a:solidFill>
              </a:rPr>
              <a:t>Sb </a:t>
            </a:r>
            <a:r>
              <a:rPr lang="en-US" sz="2500" dirty="0" smtClean="0">
                <a:solidFill>
                  <a:schemeClr val="tx1"/>
                </a:solidFill>
              </a:rPr>
              <a:t>reservoir (not visible). A heater/liquid nitrogen container (8), temperature controllers (9), an ion pump power supply (10), a turbo pump (11) and a computer to record the data (12). </a:t>
            </a:r>
          </a:p>
          <a:p>
            <a:pPr marL="342900" indent="-342900" algn="just">
              <a:buFont typeface="Wingdings" panose="05000000000000000000" pitchFamily="2" charset="2"/>
              <a:buChar char="Ø"/>
            </a:pPr>
            <a:endParaRPr lang="en-US" sz="2500" dirty="0">
              <a:solidFill>
                <a:schemeClr val="tx1"/>
              </a:solidFill>
            </a:endParaRPr>
          </a:p>
          <a:p>
            <a:pPr marL="342900" indent="-342900" algn="just">
              <a:buFont typeface="Wingdings" panose="05000000000000000000" pitchFamily="2" charset="2"/>
              <a:buChar char="Ø"/>
            </a:pPr>
            <a:r>
              <a:rPr lang="en-US" sz="2500" dirty="0" smtClean="0">
                <a:solidFill>
                  <a:schemeClr val="tx1"/>
                </a:solidFill>
              </a:rPr>
              <a:t>The thermal treatment given to the photocathodes follows: RT</a:t>
            </a:r>
            <a:r>
              <a:rPr lang="en-US" sz="2500" dirty="0">
                <a:solidFill>
                  <a:schemeClr val="tx1"/>
                </a:solidFill>
              </a:rPr>
              <a:t>→</a:t>
            </a:r>
            <a:r>
              <a:rPr lang="en-US" sz="2500" dirty="0" smtClean="0">
                <a:solidFill>
                  <a:schemeClr val="tx1"/>
                </a:solidFill>
              </a:rPr>
              <a:t>77K →RT</a:t>
            </a:r>
            <a:r>
              <a:rPr lang="en-US" sz="2500" dirty="0">
                <a:solidFill>
                  <a:schemeClr val="tx1"/>
                </a:solidFill>
              </a:rPr>
              <a:t> </a:t>
            </a:r>
            <a:r>
              <a:rPr lang="en-US" sz="2500" dirty="0" smtClean="0">
                <a:solidFill>
                  <a:schemeClr val="tx1"/>
                </a:solidFill>
              </a:rPr>
              <a:t>→77K →RT</a:t>
            </a:r>
            <a:r>
              <a:rPr lang="en-US" sz="2500" dirty="0">
                <a:solidFill>
                  <a:schemeClr val="tx1"/>
                </a:solidFill>
              </a:rPr>
              <a:t> </a:t>
            </a:r>
            <a:r>
              <a:rPr lang="en-US" sz="2500" dirty="0" smtClean="0">
                <a:solidFill>
                  <a:schemeClr val="tx1"/>
                </a:solidFill>
              </a:rPr>
              <a:t>→RT post brief heating to 170-200° C →77K →RT</a:t>
            </a:r>
            <a:r>
              <a:rPr lang="en-US" sz="2500" dirty="0">
                <a:solidFill>
                  <a:schemeClr val="tx1"/>
                </a:solidFill>
              </a:rPr>
              <a:t> →RT post brief </a:t>
            </a:r>
            <a:r>
              <a:rPr lang="en-US" sz="2500" dirty="0" smtClean="0">
                <a:solidFill>
                  <a:schemeClr val="tx1"/>
                </a:solidFill>
              </a:rPr>
              <a:t>heating.</a:t>
            </a:r>
          </a:p>
          <a:p>
            <a:pPr marL="342900" indent="-342900" algn="just">
              <a:buFont typeface="Wingdings" panose="05000000000000000000" pitchFamily="2" charset="2"/>
              <a:buChar char="Ø"/>
            </a:pPr>
            <a:r>
              <a:rPr lang="en-US" sz="2500" dirty="0" smtClean="0">
                <a:solidFill>
                  <a:schemeClr val="tx1"/>
                </a:solidFill>
              </a:rPr>
              <a:t>The photocurrent was measured during this process.</a:t>
            </a:r>
            <a:endParaRPr lang="en-US" sz="2500" dirty="0">
              <a:solidFill>
                <a:schemeClr val="tx1"/>
              </a:solidFill>
            </a:endParaRPr>
          </a:p>
        </p:txBody>
      </p:sp>
      <p:sp>
        <p:nvSpPr>
          <p:cNvPr id="6" name="Text Placeholder 5"/>
          <p:cNvSpPr>
            <a:spLocks noGrp="1"/>
          </p:cNvSpPr>
          <p:nvPr>
            <p:ph type="body" sz="quarter" idx="22"/>
          </p:nvPr>
        </p:nvSpPr>
        <p:spPr>
          <a:xfrm>
            <a:off x="10610452" y="6000457"/>
            <a:ext cx="9211469" cy="733099"/>
          </a:xfrm>
        </p:spPr>
        <p:txBody>
          <a:bodyPr/>
          <a:lstStyle/>
          <a:p>
            <a:r>
              <a:rPr lang="en-US" dirty="0" smtClean="0">
                <a:solidFill>
                  <a:schemeClr val="tx1"/>
                </a:solidFill>
              </a:rPr>
              <a:t>MATERIALS AND METHODS</a:t>
            </a:r>
            <a:endParaRPr lang="en-US" dirty="0">
              <a:solidFill>
                <a:schemeClr val="tx1"/>
              </a:solidFill>
            </a:endParaRPr>
          </a:p>
        </p:txBody>
      </p:sp>
      <p:sp>
        <p:nvSpPr>
          <p:cNvPr id="7" name="Text Placeholder 6"/>
          <p:cNvSpPr>
            <a:spLocks noGrp="1"/>
          </p:cNvSpPr>
          <p:nvPr>
            <p:ph type="body" sz="quarter" idx="23"/>
          </p:nvPr>
        </p:nvSpPr>
        <p:spPr>
          <a:xfrm>
            <a:off x="20480486" y="6851209"/>
            <a:ext cx="9224592" cy="3770241"/>
          </a:xfrm>
        </p:spPr>
        <p:txBody>
          <a:bodyPr/>
          <a:lstStyle/>
          <a:p>
            <a:pPr marL="857250" indent="-571500" algn="just">
              <a:buAutoNum type="arabicParenR"/>
            </a:pPr>
            <a:r>
              <a:rPr lang="en-US" sz="2500" dirty="0" smtClean="0">
                <a:solidFill>
                  <a:schemeClr val="tx1"/>
                </a:solidFill>
              </a:rPr>
              <a:t>Summary plot of QE values of the four photocathodes made under different vacuum systems and at different temperatures</a:t>
            </a:r>
            <a:endParaRPr lang="en-US" sz="2500" dirty="0">
              <a:solidFill>
                <a:schemeClr val="tx1"/>
              </a:solidFill>
            </a:endParaRPr>
          </a:p>
          <a:p>
            <a:pPr marL="857250" indent="-571500" algn="just">
              <a:buAutoNum type="arabicParenR"/>
            </a:pPr>
            <a:r>
              <a:rPr lang="en-US" sz="2500" dirty="0" smtClean="0">
                <a:solidFill>
                  <a:schemeClr val="tx1"/>
                </a:solidFill>
              </a:rPr>
              <a:t>Lifetime decay</a:t>
            </a:r>
            <a:r>
              <a:rPr lang="en-US" sz="2500" dirty="0">
                <a:solidFill>
                  <a:schemeClr val="tx1"/>
                </a:solidFill>
              </a:rPr>
              <a:t> </a:t>
            </a:r>
            <a:r>
              <a:rPr lang="en-US" sz="2500" dirty="0" smtClean="0">
                <a:solidFill>
                  <a:schemeClr val="tx1"/>
                </a:solidFill>
              </a:rPr>
              <a:t>fitting at different temperatures and LT values summarizes for both vacuum conditions</a:t>
            </a:r>
          </a:p>
          <a:p>
            <a:pPr marL="857250" indent="-571500" algn="just">
              <a:buAutoNum type="arabicParenR"/>
            </a:pPr>
            <a:r>
              <a:rPr lang="en-US" sz="2500" dirty="0" smtClean="0">
                <a:solidFill>
                  <a:schemeClr val="tx1"/>
                </a:solidFill>
              </a:rPr>
              <a:t>Photocathode QE spectral response, i.e., photocathode dependence on laser wavelength, at different temperatures. </a:t>
            </a:r>
          </a:p>
          <a:p>
            <a:pPr marL="857250" indent="-571500" algn="just">
              <a:buAutoNum type="arabicParenR"/>
            </a:pPr>
            <a:r>
              <a:rPr lang="en-US" sz="2500" dirty="0" smtClean="0">
                <a:solidFill>
                  <a:schemeClr val="tx1"/>
                </a:solidFill>
              </a:rPr>
              <a:t>The QE spectral response shifts by 35.6 nm when photocathode cooled from RT to 77 K</a:t>
            </a:r>
            <a:endParaRPr lang="en-US" sz="2500" dirty="0">
              <a:solidFill>
                <a:schemeClr val="tx1"/>
              </a:solidFill>
            </a:endParaRPr>
          </a:p>
        </p:txBody>
      </p:sp>
      <p:sp>
        <p:nvSpPr>
          <p:cNvPr id="8" name="Text Placeholder 7"/>
          <p:cNvSpPr>
            <a:spLocks noGrp="1"/>
          </p:cNvSpPr>
          <p:nvPr>
            <p:ph type="body" sz="quarter" idx="24"/>
          </p:nvPr>
        </p:nvSpPr>
        <p:spPr>
          <a:xfrm>
            <a:off x="20338897" y="6000457"/>
            <a:ext cx="9220200" cy="733099"/>
          </a:xfrm>
        </p:spPr>
        <p:txBody>
          <a:bodyPr/>
          <a:lstStyle/>
          <a:p>
            <a:r>
              <a:rPr lang="en-US" dirty="0" smtClean="0">
                <a:solidFill>
                  <a:schemeClr val="tx1"/>
                </a:solidFill>
              </a:rPr>
              <a:t>RESULTS</a:t>
            </a:r>
            <a:endParaRPr lang="en-US" dirty="0">
              <a:solidFill>
                <a:schemeClr val="tx1"/>
              </a:solidFill>
            </a:endParaRPr>
          </a:p>
        </p:txBody>
      </p:sp>
      <p:sp>
        <p:nvSpPr>
          <p:cNvPr id="9" name="Text Placeholder 8"/>
          <p:cNvSpPr>
            <a:spLocks noGrp="1"/>
          </p:cNvSpPr>
          <p:nvPr>
            <p:ph type="body" sz="quarter" idx="25"/>
          </p:nvPr>
        </p:nvSpPr>
        <p:spPr>
          <a:xfrm>
            <a:off x="30334203" y="13222629"/>
            <a:ext cx="9209767" cy="706660"/>
          </a:xfrm>
        </p:spPr>
        <p:txBody>
          <a:bodyPr/>
          <a:lstStyle/>
          <a:p>
            <a:r>
              <a:rPr lang="en-US" dirty="0" smtClean="0">
                <a:solidFill>
                  <a:schemeClr val="tx1"/>
                </a:solidFill>
              </a:rPr>
              <a:t>CONCLUSIONS</a:t>
            </a:r>
            <a:endParaRPr lang="en-US" dirty="0">
              <a:solidFill>
                <a:schemeClr val="tx1"/>
              </a:solidFill>
            </a:endParaRPr>
          </a:p>
        </p:txBody>
      </p:sp>
      <p:sp>
        <p:nvSpPr>
          <p:cNvPr id="10" name="Text Placeholder 9"/>
          <p:cNvSpPr>
            <a:spLocks noGrp="1"/>
          </p:cNvSpPr>
          <p:nvPr>
            <p:ph type="body" sz="quarter" idx="26"/>
          </p:nvPr>
        </p:nvSpPr>
        <p:spPr>
          <a:xfrm>
            <a:off x="30136404" y="14248217"/>
            <a:ext cx="9209767" cy="9002442"/>
          </a:xfrm>
        </p:spPr>
        <p:txBody>
          <a:bodyPr/>
          <a:lstStyle/>
          <a:p>
            <a:pPr algn="just"/>
            <a:r>
              <a:rPr lang="en-US" sz="2500" dirty="0" smtClean="0"/>
              <a:t>Niobium is a </a:t>
            </a:r>
            <a:r>
              <a:rPr lang="en-US" sz="2500" dirty="0"/>
              <a:t>viable substrate for the production of CsK</a:t>
            </a:r>
            <a:r>
              <a:rPr lang="en-US" sz="2500" baseline="-25000" dirty="0"/>
              <a:t>2</a:t>
            </a:r>
            <a:r>
              <a:rPr lang="en-US" sz="2500" dirty="0"/>
              <a:t>Sb photocathodes, which exhibit high QE and long lifetime. We made the following specific observations:</a:t>
            </a:r>
          </a:p>
          <a:p>
            <a:pPr algn="just"/>
            <a:endParaRPr lang="en-US" sz="2500" dirty="0" smtClean="0"/>
          </a:p>
          <a:p>
            <a:pPr marL="342900" indent="-342900" algn="just">
              <a:buFont typeface="Wingdings" panose="05000000000000000000" pitchFamily="2" charset="2"/>
              <a:buChar char="Ø"/>
            </a:pPr>
            <a:r>
              <a:rPr lang="en-US" sz="2500" dirty="0" smtClean="0"/>
              <a:t>Non-baked system:</a:t>
            </a:r>
            <a:endParaRPr lang="en-US" sz="2500" dirty="0"/>
          </a:p>
          <a:p>
            <a:pPr lvl="1" algn="just"/>
            <a:r>
              <a:rPr lang="en-US" sz="2500" dirty="0">
                <a:latin typeface="Times New Roman" pitchFamily="18" charset="0"/>
                <a:cs typeface="Times New Roman" pitchFamily="18" charset="0"/>
              </a:rPr>
              <a:t>The highest QE at RT obtained was 11.09% and at 77K, 4.81%.</a:t>
            </a:r>
          </a:p>
          <a:p>
            <a:pPr lvl="1" algn="just"/>
            <a:r>
              <a:rPr lang="en-US" sz="2500" dirty="0">
                <a:latin typeface="Times New Roman" pitchFamily="18" charset="0"/>
                <a:cs typeface="Times New Roman" pitchFamily="18" charset="0"/>
              </a:rPr>
              <a:t>The highest QE lifetime measured was 26.54 days at RT and 0.37 at 77 K.</a:t>
            </a:r>
          </a:p>
          <a:p>
            <a:pPr lvl="1" algn="just"/>
            <a:r>
              <a:rPr lang="en-US" sz="2500" dirty="0">
                <a:latin typeface="Times New Roman" pitchFamily="18" charset="0"/>
                <a:cs typeface="Times New Roman" pitchFamily="18" charset="0"/>
              </a:rPr>
              <a:t>QE drops by 74±9 % each time when </a:t>
            </a:r>
            <a:r>
              <a:rPr lang="en-US" sz="2500" dirty="0" err="1">
                <a:latin typeface="Times New Roman" pitchFamily="18" charset="0"/>
                <a:cs typeface="Times New Roman" pitchFamily="18" charset="0"/>
              </a:rPr>
              <a:t>cryo</a:t>
            </a:r>
            <a:r>
              <a:rPr lang="en-US" sz="2500" dirty="0">
                <a:latin typeface="Times New Roman" pitchFamily="18" charset="0"/>
                <a:cs typeface="Times New Roman" pitchFamily="18" charset="0"/>
              </a:rPr>
              <a:t>-cooled.</a:t>
            </a:r>
          </a:p>
          <a:p>
            <a:pPr lvl="1" algn="just"/>
            <a:r>
              <a:rPr lang="en-US" sz="2500" dirty="0">
                <a:latin typeface="Times New Roman" pitchFamily="18" charset="0"/>
                <a:cs typeface="Times New Roman" pitchFamily="18" charset="0"/>
              </a:rPr>
              <a:t>QE can be fully recovered by desorbing water via brief heating at 170-200° C.</a:t>
            </a:r>
          </a:p>
          <a:p>
            <a:pPr lvl="1" algn="just"/>
            <a:r>
              <a:rPr lang="en-US" sz="2500" dirty="0">
                <a:latin typeface="Times New Roman" pitchFamily="18" charset="0"/>
                <a:cs typeface="Times New Roman" pitchFamily="18" charset="0"/>
              </a:rPr>
              <a:t>Lifetime improves when QE is recovered by heating.</a:t>
            </a:r>
          </a:p>
          <a:p>
            <a:pPr marL="342900" indent="-342900" algn="just">
              <a:buFont typeface="Wingdings" panose="05000000000000000000" pitchFamily="2" charset="2"/>
              <a:buChar char="Ø"/>
            </a:pPr>
            <a:r>
              <a:rPr lang="en-US" sz="2500" dirty="0" smtClean="0"/>
              <a:t>Baked system:</a:t>
            </a:r>
            <a:endParaRPr lang="en-US" sz="2500" dirty="0"/>
          </a:p>
          <a:p>
            <a:pPr lvl="1" algn="just"/>
            <a:r>
              <a:rPr lang="en-US" sz="2500" dirty="0">
                <a:latin typeface="Times New Roman" panose="02020603050405020304" pitchFamily="18" charset="0"/>
                <a:cs typeface="Times New Roman" panose="02020603050405020304" pitchFamily="18" charset="0"/>
              </a:rPr>
              <a:t>The highest QE at RT obtained was </a:t>
            </a:r>
            <a:r>
              <a:rPr lang="en-US" sz="2500" dirty="0" smtClean="0">
                <a:latin typeface="Times New Roman" panose="02020603050405020304" pitchFamily="18" charset="0"/>
                <a:cs typeface="Times New Roman" panose="02020603050405020304" pitchFamily="18" charset="0"/>
              </a:rPr>
              <a:t>12.89</a:t>
            </a:r>
            <a:r>
              <a:rPr lang="en-US" sz="2500" dirty="0">
                <a:latin typeface="Times New Roman" panose="02020603050405020304" pitchFamily="18" charset="0"/>
                <a:cs typeface="Times New Roman" panose="02020603050405020304" pitchFamily="18" charset="0"/>
              </a:rPr>
              <a:t>% and at 77K, </a:t>
            </a:r>
            <a:r>
              <a:rPr lang="en-US" sz="2500" dirty="0" smtClean="0">
                <a:latin typeface="Times New Roman" panose="02020603050405020304" pitchFamily="18" charset="0"/>
                <a:cs typeface="Times New Roman" panose="02020603050405020304" pitchFamily="18" charset="0"/>
              </a:rPr>
              <a:t>7.45%.</a:t>
            </a:r>
            <a:endParaRPr lang="en-US" sz="2500" dirty="0">
              <a:latin typeface="Times New Roman" panose="02020603050405020304" pitchFamily="18" charset="0"/>
              <a:cs typeface="Times New Roman" panose="02020603050405020304" pitchFamily="18" charset="0"/>
            </a:endParaRPr>
          </a:p>
          <a:p>
            <a:pPr lvl="1" algn="just"/>
            <a:r>
              <a:rPr lang="en-US" sz="2500" dirty="0">
                <a:latin typeface="Times New Roman" panose="02020603050405020304" pitchFamily="18" charset="0"/>
                <a:cs typeface="Times New Roman" panose="02020603050405020304" pitchFamily="18" charset="0"/>
              </a:rPr>
              <a:t>The highest QE lifetime measured </a:t>
            </a:r>
            <a:r>
              <a:rPr lang="en-US" sz="2500" dirty="0" smtClean="0">
                <a:latin typeface="Times New Roman" panose="02020603050405020304" pitchFamily="18" charset="0"/>
                <a:cs typeface="Times New Roman" panose="02020603050405020304" pitchFamily="18" charset="0"/>
              </a:rPr>
              <a:t>was 29.31 days at RT and 0.96 days at 77 K.</a:t>
            </a:r>
          </a:p>
          <a:p>
            <a:pPr lvl="1" algn="just"/>
            <a:r>
              <a:rPr lang="en-US" sz="2500" dirty="0" smtClean="0">
                <a:latin typeface="Times New Roman" panose="02020603050405020304" pitchFamily="18" charset="0"/>
                <a:cs typeface="Times New Roman" panose="02020603050405020304" pitchFamily="18" charset="0"/>
              </a:rPr>
              <a:t>QE </a:t>
            </a:r>
            <a:r>
              <a:rPr lang="en-US" sz="2500" dirty="0">
                <a:latin typeface="Times New Roman" panose="02020603050405020304" pitchFamily="18" charset="0"/>
                <a:cs typeface="Times New Roman" panose="02020603050405020304" pitchFamily="18" charset="0"/>
              </a:rPr>
              <a:t>and lifetime can be recovered and improved by cooling the cathode and leaving it to reach </a:t>
            </a:r>
            <a:r>
              <a:rPr lang="en-US" sz="2500" dirty="0" smtClean="0">
                <a:latin typeface="Times New Roman" panose="02020603050405020304" pitchFamily="18" charset="0"/>
                <a:cs typeface="Times New Roman" panose="02020603050405020304" pitchFamily="18" charset="0"/>
              </a:rPr>
              <a:t>RT by it self.</a:t>
            </a:r>
          </a:p>
        </p:txBody>
      </p:sp>
      <p:sp>
        <p:nvSpPr>
          <p:cNvPr id="11" name="Text Placeholder 10"/>
          <p:cNvSpPr>
            <a:spLocks noGrp="1"/>
          </p:cNvSpPr>
          <p:nvPr>
            <p:ph type="body" sz="quarter" idx="27"/>
          </p:nvPr>
        </p:nvSpPr>
        <p:spPr>
          <a:xfrm>
            <a:off x="30347321" y="23972379"/>
            <a:ext cx="9209767" cy="706660"/>
          </a:xfrm>
        </p:spPr>
        <p:txBody>
          <a:bodyPr/>
          <a:lstStyle/>
          <a:p>
            <a:r>
              <a:rPr lang="en-US" dirty="0" smtClean="0">
                <a:solidFill>
                  <a:schemeClr val="tx1"/>
                </a:solidFill>
              </a:rPr>
              <a:t>REFERENCES</a:t>
            </a:r>
            <a:endParaRPr lang="en-US" dirty="0">
              <a:solidFill>
                <a:schemeClr val="tx1"/>
              </a:solidFill>
            </a:endParaRPr>
          </a:p>
        </p:txBody>
      </p:sp>
      <p:sp>
        <p:nvSpPr>
          <p:cNvPr id="12" name="Text Placeholder 11"/>
          <p:cNvSpPr>
            <a:spLocks noGrp="1"/>
          </p:cNvSpPr>
          <p:nvPr>
            <p:ph type="body" sz="quarter" idx="28"/>
          </p:nvPr>
        </p:nvSpPr>
        <p:spPr>
          <a:xfrm>
            <a:off x="30334203" y="24679039"/>
            <a:ext cx="9214379" cy="4039545"/>
          </a:xfrm>
        </p:spPr>
        <p:txBody>
          <a:bodyPr/>
          <a:lstStyle/>
          <a:p>
            <a:pPr marL="209558" indent="-209558" defTabSz="838230">
              <a:lnSpc>
                <a:spcPct val="90000"/>
              </a:lnSpc>
              <a:spcBef>
                <a:spcPts val="917"/>
              </a:spcBef>
              <a:buFont typeface="Arial" panose="020B0604020202020204" pitchFamily="34" charset="0"/>
              <a:buChar char="•"/>
            </a:pPr>
            <a:r>
              <a:rPr lang="en-US" sz="2500" dirty="0" err="1">
                <a:solidFill>
                  <a:schemeClr val="tx1"/>
                </a:solidFill>
              </a:rPr>
              <a:t>Mamun</a:t>
            </a:r>
            <a:r>
              <a:rPr lang="en-US" sz="2500" dirty="0">
                <a:solidFill>
                  <a:schemeClr val="tx1"/>
                </a:solidFill>
              </a:rPr>
              <a:t>, </a:t>
            </a:r>
            <a:r>
              <a:rPr lang="en-US" sz="2500" dirty="0" err="1">
                <a:solidFill>
                  <a:schemeClr val="tx1"/>
                </a:solidFill>
              </a:rPr>
              <a:t>Md</a:t>
            </a:r>
            <a:r>
              <a:rPr lang="en-US" sz="2500" dirty="0">
                <a:solidFill>
                  <a:schemeClr val="tx1"/>
                </a:solidFill>
              </a:rPr>
              <a:t> Abdullah A., </a:t>
            </a:r>
            <a:r>
              <a:rPr lang="en-US" sz="2500" dirty="0" err="1">
                <a:solidFill>
                  <a:schemeClr val="tx1"/>
                </a:solidFill>
              </a:rPr>
              <a:t>Abdelmageed</a:t>
            </a:r>
            <a:r>
              <a:rPr lang="en-US" sz="2500" dirty="0">
                <a:solidFill>
                  <a:schemeClr val="tx1"/>
                </a:solidFill>
              </a:rPr>
              <a:t> A. </a:t>
            </a:r>
            <a:r>
              <a:rPr lang="en-US" sz="2500" dirty="0" err="1">
                <a:solidFill>
                  <a:schemeClr val="tx1"/>
                </a:solidFill>
              </a:rPr>
              <a:t>Elmustafa</a:t>
            </a:r>
            <a:r>
              <a:rPr lang="en-US" sz="2500" dirty="0">
                <a:solidFill>
                  <a:schemeClr val="tx1"/>
                </a:solidFill>
              </a:rPr>
              <a:t>, Carlos Hernandez-Garcia, Russell </a:t>
            </a:r>
            <a:r>
              <a:rPr lang="en-US" sz="2500" dirty="0" err="1">
                <a:solidFill>
                  <a:schemeClr val="tx1"/>
                </a:solidFill>
              </a:rPr>
              <a:t>Mammei</a:t>
            </a:r>
            <a:r>
              <a:rPr lang="en-US" sz="2500" dirty="0">
                <a:solidFill>
                  <a:schemeClr val="tx1"/>
                </a:solidFill>
              </a:rPr>
              <a:t>, and Matthew </a:t>
            </a:r>
            <a:r>
              <a:rPr lang="en-US" sz="2500" dirty="0" err="1">
                <a:solidFill>
                  <a:schemeClr val="tx1"/>
                </a:solidFill>
              </a:rPr>
              <a:t>Poelker</a:t>
            </a:r>
            <a:r>
              <a:rPr lang="en-US" sz="2500" dirty="0">
                <a:solidFill>
                  <a:schemeClr val="tx1"/>
                </a:solidFill>
              </a:rPr>
              <a:t>. "Effect of Sb Thickness on the Performance of </a:t>
            </a:r>
            <a:r>
              <a:rPr lang="en-US" sz="2500" dirty="0" err="1">
                <a:solidFill>
                  <a:schemeClr val="tx1"/>
                </a:solidFill>
              </a:rPr>
              <a:t>Bialkali-antimonide</a:t>
            </a:r>
            <a:r>
              <a:rPr lang="en-US" sz="2500" dirty="0">
                <a:solidFill>
                  <a:schemeClr val="tx1"/>
                </a:solidFill>
              </a:rPr>
              <a:t> Photocathodes." </a:t>
            </a:r>
            <a:r>
              <a:rPr lang="en-US" sz="2500" i="1" dirty="0">
                <a:solidFill>
                  <a:schemeClr val="tx1"/>
                </a:solidFill>
              </a:rPr>
              <a:t>Journal of Vacuum Science &amp; Technology A: Vacuum, Surfaces, and Films J. Vac. Sci. Technol. A</a:t>
            </a:r>
            <a:r>
              <a:rPr lang="en-US" sz="2500" dirty="0">
                <a:solidFill>
                  <a:schemeClr val="tx1"/>
                </a:solidFill>
              </a:rPr>
              <a:t> 34.2 (2016): 021509. Web. July 2016.</a:t>
            </a:r>
          </a:p>
          <a:p>
            <a:pPr marL="209558" indent="-209558" defTabSz="838230">
              <a:lnSpc>
                <a:spcPct val="90000"/>
              </a:lnSpc>
              <a:spcBef>
                <a:spcPts val="917"/>
              </a:spcBef>
              <a:buFont typeface="Arial" panose="020B0604020202020204" pitchFamily="34" charset="0"/>
              <a:buChar char="•"/>
            </a:pPr>
            <a:r>
              <a:rPr lang="en-US" sz="2500" dirty="0" err="1">
                <a:solidFill>
                  <a:schemeClr val="tx1"/>
                </a:solidFill>
              </a:rPr>
              <a:t>Mamun</a:t>
            </a:r>
            <a:r>
              <a:rPr lang="en-US" sz="2500" dirty="0">
                <a:solidFill>
                  <a:schemeClr val="tx1"/>
                </a:solidFill>
              </a:rPr>
              <a:t>, M. A., C. Hernandez-Garcia, M. </a:t>
            </a:r>
            <a:r>
              <a:rPr lang="en-US" sz="2500" dirty="0" err="1">
                <a:solidFill>
                  <a:schemeClr val="tx1"/>
                </a:solidFill>
              </a:rPr>
              <a:t>Poelker</a:t>
            </a:r>
            <a:r>
              <a:rPr lang="en-US" sz="2500" dirty="0">
                <a:solidFill>
                  <a:schemeClr val="tx1"/>
                </a:solidFill>
              </a:rPr>
              <a:t>, and A. A. </a:t>
            </a:r>
            <a:r>
              <a:rPr lang="en-US" sz="2500" dirty="0" err="1">
                <a:solidFill>
                  <a:schemeClr val="tx1"/>
                </a:solidFill>
              </a:rPr>
              <a:t>Elmustafa</a:t>
            </a:r>
            <a:r>
              <a:rPr lang="en-US" sz="2500" dirty="0">
                <a:solidFill>
                  <a:schemeClr val="tx1"/>
                </a:solidFill>
              </a:rPr>
              <a:t>. "Correlation of CsK2Sb Photocathode Lifetime with Antimony </a:t>
            </a:r>
            <a:r>
              <a:rPr lang="en-US" sz="2500" dirty="0" err="1">
                <a:solidFill>
                  <a:schemeClr val="tx1"/>
                </a:solidFill>
              </a:rPr>
              <a:t>Thickness."</a:t>
            </a:r>
            <a:r>
              <a:rPr lang="en-US" sz="2500" i="1" dirty="0" err="1">
                <a:solidFill>
                  <a:schemeClr val="tx1"/>
                </a:solidFill>
              </a:rPr>
              <a:t>APL</a:t>
            </a:r>
            <a:r>
              <a:rPr lang="en-US" sz="2500" i="1" dirty="0">
                <a:solidFill>
                  <a:schemeClr val="tx1"/>
                </a:solidFill>
              </a:rPr>
              <a:t> Mater. APL Materials</a:t>
            </a:r>
            <a:r>
              <a:rPr lang="en-US" sz="2500" dirty="0">
                <a:solidFill>
                  <a:schemeClr val="tx1"/>
                </a:solidFill>
              </a:rPr>
              <a:t> 3.6 (2015): 066103. Web. July 2016.</a:t>
            </a:r>
          </a:p>
        </p:txBody>
      </p:sp>
      <p:sp>
        <p:nvSpPr>
          <p:cNvPr id="13" name="Text Placeholder 12"/>
          <p:cNvSpPr>
            <a:spLocks noGrp="1"/>
          </p:cNvSpPr>
          <p:nvPr>
            <p:ph type="body" sz="quarter" idx="29"/>
          </p:nvPr>
        </p:nvSpPr>
        <p:spPr>
          <a:xfrm>
            <a:off x="850092" y="24679039"/>
            <a:ext cx="9209767" cy="706660"/>
          </a:xfrm>
        </p:spPr>
        <p:txBody>
          <a:bodyPr/>
          <a:lstStyle/>
          <a:p>
            <a:r>
              <a:rPr lang="en-US" dirty="0" smtClean="0">
                <a:solidFill>
                  <a:schemeClr val="tx1"/>
                </a:solidFill>
              </a:rPr>
              <a:t>ACKNOWLEDGMENTS</a:t>
            </a:r>
            <a:endParaRPr lang="en-US" dirty="0">
              <a:solidFill>
                <a:schemeClr val="tx1"/>
              </a:solidFill>
            </a:endParaRPr>
          </a:p>
        </p:txBody>
      </p:sp>
      <p:sp>
        <p:nvSpPr>
          <p:cNvPr id="14" name="Text Placeholder 13"/>
          <p:cNvSpPr>
            <a:spLocks noGrp="1"/>
          </p:cNvSpPr>
          <p:nvPr>
            <p:ph type="body" sz="quarter" idx="30"/>
          </p:nvPr>
        </p:nvSpPr>
        <p:spPr>
          <a:xfrm>
            <a:off x="813792" y="25605097"/>
            <a:ext cx="9214379" cy="5463012"/>
          </a:xfrm>
        </p:spPr>
        <p:txBody>
          <a:bodyPr/>
          <a:lstStyle/>
          <a:p>
            <a:pPr algn="just" defTabSz="838230">
              <a:spcBef>
                <a:spcPts val="0"/>
              </a:spcBef>
            </a:pPr>
            <a:r>
              <a:rPr lang="en-US" sz="2500" dirty="0" smtClean="0">
                <a:solidFill>
                  <a:schemeClr val="tx1"/>
                </a:solidFill>
              </a:rPr>
              <a:t>	This </a:t>
            </a:r>
            <a:r>
              <a:rPr lang="en-US" sz="2500" dirty="0">
                <a:solidFill>
                  <a:schemeClr val="tx1"/>
                </a:solidFill>
              </a:rPr>
              <a:t>project is supported by the JSA Initiatives Fund Program, a commitment from the </a:t>
            </a:r>
            <a:r>
              <a:rPr lang="en-US" sz="2500" dirty="0" smtClean="0">
                <a:solidFill>
                  <a:schemeClr val="tx1"/>
                </a:solidFill>
              </a:rPr>
              <a:t>JSA </a:t>
            </a:r>
            <a:r>
              <a:rPr lang="en-US" sz="2500" dirty="0">
                <a:solidFill>
                  <a:schemeClr val="tx1"/>
                </a:solidFill>
              </a:rPr>
              <a:t>owners, SURA and PAE Applied Technologies. Initiatives Funds support programs, initiatives, and </a:t>
            </a:r>
            <a:r>
              <a:rPr lang="en-US" sz="2500" dirty="0" smtClean="0">
                <a:solidFill>
                  <a:schemeClr val="tx1"/>
                </a:solidFill>
              </a:rPr>
              <a:t>activities </a:t>
            </a:r>
            <a:r>
              <a:rPr lang="en-US" sz="2500" dirty="0">
                <a:solidFill>
                  <a:schemeClr val="tx1"/>
                </a:solidFill>
              </a:rPr>
              <a:t>that further the scientific outreach, promote the science, education and technology of the </a:t>
            </a:r>
            <a:r>
              <a:rPr lang="en-US" sz="2500" dirty="0" smtClean="0">
                <a:solidFill>
                  <a:schemeClr val="tx1"/>
                </a:solidFill>
              </a:rPr>
              <a:t>Jefferson Lab </a:t>
            </a:r>
            <a:r>
              <a:rPr lang="en-US" sz="2500" dirty="0">
                <a:solidFill>
                  <a:schemeClr val="tx1"/>
                </a:solidFill>
              </a:rPr>
              <a:t>and benefit the Lab’s extended user community in ways that complement the Lab’s basic and applied </a:t>
            </a:r>
            <a:r>
              <a:rPr lang="en-US" sz="2500" dirty="0" smtClean="0">
                <a:solidFill>
                  <a:schemeClr val="tx1"/>
                </a:solidFill>
              </a:rPr>
              <a:t>research </a:t>
            </a:r>
            <a:r>
              <a:rPr lang="en-US" sz="2500" dirty="0">
                <a:solidFill>
                  <a:schemeClr val="tx1"/>
                </a:solidFill>
              </a:rPr>
              <a:t>missions.</a:t>
            </a:r>
            <a:endParaRPr lang="en-US" sz="2500" dirty="0" smtClean="0">
              <a:solidFill>
                <a:schemeClr val="tx1"/>
              </a:solidFill>
            </a:endParaRPr>
          </a:p>
          <a:p>
            <a:pPr algn="just" defTabSz="838230">
              <a:spcBef>
                <a:spcPts val="0"/>
              </a:spcBef>
            </a:pPr>
            <a:endParaRPr lang="en-US" sz="2500" dirty="0">
              <a:solidFill>
                <a:schemeClr val="tx1"/>
              </a:solidFill>
            </a:endParaRPr>
          </a:p>
          <a:p>
            <a:pPr algn="just" defTabSz="838230">
              <a:spcBef>
                <a:spcPts val="0"/>
              </a:spcBef>
            </a:pPr>
            <a:r>
              <a:rPr lang="en-US" sz="2500" dirty="0" smtClean="0">
                <a:solidFill>
                  <a:schemeClr val="tx1"/>
                </a:solidFill>
              </a:rPr>
              <a:t>	To </a:t>
            </a:r>
            <a:r>
              <a:rPr lang="en-US" sz="2500" dirty="0">
                <a:solidFill>
                  <a:schemeClr val="tx1"/>
                </a:solidFill>
              </a:rPr>
              <a:t>my </a:t>
            </a:r>
            <a:r>
              <a:rPr lang="en-US" sz="2500" dirty="0" smtClean="0">
                <a:solidFill>
                  <a:schemeClr val="tx1"/>
                </a:solidFill>
              </a:rPr>
              <a:t>mentors, A. </a:t>
            </a:r>
            <a:r>
              <a:rPr lang="en-US" sz="2500" dirty="0" err="1" smtClean="0">
                <a:solidFill>
                  <a:schemeClr val="tx1"/>
                </a:solidFill>
              </a:rPr>
              <a:t>Mamun</a:t>
            </a:r>
            <a:r>
              <a:rPr lang="en-US" sz="2500" dirty="0" smtClean="0">
                <a:solidFill>
                  <a:schemeClr val="tx1"/>
                </a:solidFill>
              </a:rPr>
              <a:t> and </a:t>
            </a:r>
            <a:r>
              <a:rPr lang="en-US" sz="2500" dirty="0">
                <a:solidFill>
                  <a:schemeClr val="tx1"/>
                </a:solidFill>
              </a:rPr>
              <a:t>Matt </a:t>
            </a:r>
            <a:r>
              <a:rPr lang="en-US" sz="2500" dirty="0" err="1" smtClean="0">
                <a:solidFill>
                  <a:schemeClr val="tx1"/>
                </a:solidFill>
              </a:rPr>
              <a:t>Poelker</a:t>
            </a:r>
            <a:r>
              <a:rPr lang="en-US" sz="2500" dirty="0" smtClean="0">
                <a:solidFill>
                  <a:schemeClr val="tx1"/>
                </a:solidFill>
              </a:rPr>
              <a:t>, </a:t>
            </a:r>
            <a:r>
              <a:rPr lang="en-US" sz="2500" dirty="0">
                <a:solidFill>
                  <a:schemeClr val="tx1"/>
                </a:solidFill>
              </a:rPr>
              <a:t>and to all the injectors group members. To Hari </a:t>
            </a:r>
            <a:r>
              <a:rPr lang="en-US" sz="2500" dirty="0" err="1">
                <a:solidFill>
                  <a:schemeClr val="tx1"/>
                </a:solidFill>
              </a:rPr>
              <a:t>Areti</a:t>
            </a:r>
            <a:r>
              <a:rPr lang="en-US" sz="2500" dirty="0">
                <a:solidFill>
                  <a:schemeClr val="tx1"/>
                </a:solidFill>
              </a:rPr>
              <a:t>, the Department of Energy, the Jefferson Lab, </a:t>
            </a:r>
            <a:r>
              <a:rPr lang="en-US" sz="2500" dirty="0" smtClean="0">
                <a:solidFill>
                  <a:schemeClr val="tx1"/>
                </a:solidFill>
              </a:rPr>
              <a:t>Lisa </a:t>
            </a:r>
            <a:r>
              <a:rPr lang="en-US" sz="2500" dirty="0" err="1" smtClean="0">
                <a:solidFill>
                  <a:schemeClr val="tx1"/>
                </a:solidFill>
              </a:rPr>
              <a:t>Surles</a:t>
            </a:r>
            <a:r>
              <a:rPr lang="en-US" sz="2500" dirty="0" smtClean="0">
                <a:solidFill>
                  <a:schemeClr val="tx1"/>
                </a:solidFill>
              </a:rPr>
              <a:t>-Law, Old </a:t>
            </a:r>
            <a:r>
              <a:rPr lang="en-US" sz="2500" dirty="0">
                <a:solidFill>
                  <a:schemeClr val="tx1"/>
                </a:solidFill>
              </a:rPr>
              <a:t>Dominion University, the RESFAC Staff. To the Physics Mexican Society, the Autonomous Metropolitan University and everyone who supported me in Mexico</a:t>
            </a:r>
            <a:r>
              <a:rPr lang="en-US" sz="2500" dirty="0" smtClean="0">
                <a:solidFill>
                  <a:schemeClr val="tx1"/>
                </a:solidFill>
              </a:rPr>
              <a:t>.</a:t>
            </a:r>
            <a:endParaRPr lang="en-US" sz="2500" dirty="0">
              <a:solidFill>
                <a:schemeClr val="tx1"/>
              </a:solidFill>
            </a:endParaRPr>
          </a:p>
        </p:txBody>
      </p:sp>
      <p:sp>
        <p:nvSpPr>
          <p:cNvPr id="15" name="Text Placeholder 14"/>
          <p:cNvSpPr>
            <a:spLocks noGrp="1"/>
          </p:cNvSpPr>
          <p:nvPr>
            <p:ph type="body" sz="quarter" idx="96"/>
          </p:nvPr>
        </p:nvSpPr>
        <p:spPr>
          <a:xfrm>
            <a:off x="809426" y="19664941"/>
            <a:ext cx="9218745" cy="3116215"/>
          </a:xfrm>
        </p:spPr>
        <p:txBody>
          <a:bodyPr/>
          <a:lstStyle/>
          <a:p>
            <a:pPr marL="209558" indent="-209558" algn="just" defTabSz="838230">
              <a:lnSpc>
                <a:spcPct val="90000"/>
              </a:lnSpc>
              <a:spcBef>
                <a:spcPts val="917"/>
              </a:spcBef>
              <a:buFont typeface="Arial" panose="020B0604020202020204" pitchFamily="34" charset="0"/>
              <a:buChar char="•"/>
            </a:pPr>
            <a:r>
              <a:rPr lang="en-US" sz="2500" dirty="0">
                <a:solidFill>
                  <a:schemeClr val="tx1"/>
                </a:solidFill>
              </a:rPr>
              <a:t>Make </a:t>
            </a:r>
            <a:r>
              <a:rPr lang="en-US" sz="2500" dirty="0" smtClean="0">
                <a:solidFill>
                  <a:schemeClr val="tx1"/>
                </a:solidFill>
              </a:rPr>
              <a:t>photocathodes on </a:t>
            </a:r>
            <a:r>
              <a:rPr lang="en-US" sz="2500" dirty="0">
                <a:solidFill>
                  <a:schemeClr val="tx1"/>
                </a:solidFill>
              </a:rPr>
              <a:t>a niobium substrate </a:t>
            </a:r>
            <a:r>
              <a:rPr lang="en-US" sz="2500" dirty="0" smtClean="0">
                <a:solidFill>
                  <a:schemeClr val="tx1"/>
                </a:solidFill>
              </a:rPr>
              <a:t>via co-deposition of Cs, K and Sb gasses to form the compound </a:t>
            </a:r>
            <a:r>
              <a:rPr lang="en-US" sz="2500" dirty="0">
                <a:solidFill>
                  <a:schemeClr val="tx1"/>
                </a:solidFill>
              </a:rPr>
              <a:t>CsK</a:t>
            </a:r>
            <a:r>
              <a:rPr lang="en-US" sz="2500" baseline="-25000" dirty="0">
                <a:solidFill>
                  <a:schemeClr val="tx1"/>
                </a:solidFill>
              </a:rPr>
              <a:t>2</a:t>
            </a:r>
            <a:r>
              <a:rPr lang="en-US" sz="2500" dirty="0">
                <a:solidFill>
                  <a:schemeClr val="tx1"/>
                </a:solidFill>
              </a:rPr>
              <a:t>Sb.</a:t>
            </a:r>
          </a:p>
          <a:p>
            <a:pPr marL="209558" indent="-209558" algn="just" defTabSz="838230">
              <a:lnSpc>
                <a:spcPct val="90000"/>
              </a:lnSpc>
              <a:spcBef>
                <a:spcPts val="917"/>
              </a:spcBef>
              <a:buFont typeface="Arial" panose="020B0604020202020204" pitchFamily="34" charset="0"/>
              <a:buChar char="•"/>
            </a:pPr>
            <a:r>
              <a:rPr lang="en-US" sz="2500" dirty="0">
                <a:solidFill>
                  <a:schemeClr val="tx1"/>
                </a:solidFill>
              </a:rPr>
              <a:t>Analyze </a:t>
            </a:r>
            <a:r>
              <a:rPr lang="en-US" sz="2500" dirty="0" smtClean="0">
                <a:solidFill>
                  <a:schemeClr val="tx1"/>
                </a:solidFill>
              </a:rPr>
              <a:t>the performance of </a:t>
            </a:r>
            <a:r>
              <a:rPr lang="en-US" sz="2500" dirty="0">
                <a:solidFill>
                  <a:schemeClr val="tx1"/>
                </a:solidFill>
              </a:rPr>
              <a:t>the photocathodes </a:t>
            </a:r>
            <a:r>
              <a:rPr lang="en-US" sz="2500" dirty="0" smtClean="0">
                <a:solidFill>
                  <a:schemeClr val="tx1"/>
                </a:solidFill>
              </a:rPr>
              <a:t>by measuring quantum efficiency </a:t>
            </a:r>
            <a:r>
              <a:rPr lang="en-US" sz="2500" dirty="0">
                <a:solidFill>
                  <a:schemeClr val="tx1"/>
                </a:solidFill>
              </a:rPr>
              <a:t>(QE) and lifetime (LT) </a:t>
            </a:r>
            <a:r>
              <a:rPr lang="en-US" sz="2500" dirty="0" smtClean="0">
                <a:solidFill>
                  <a:schemeClr val="tx1"/>
                </a:solidFill>
              </a:rPr>
              <a:t>at </a:t>
            </a:r>
            <a:r>
              <a:rPr lang="en-US" sz="2500" dirty="0">
                <a:solidFill>
                  <a:schemeClr val="tx1"/>
                </a:solidFill>
              </a:rPr>
              <a:t>different temperatures (Room temperature and 77K).</a:t>
            </a:r>
          </a:p>
          <a:p>
            <a:pPr marL="209558" indent="-209558" algn="just" defTabSz="838230">
              <a:lnSpc>
                <a:spcPct val="90000"/>
              </a:lnSpc>
              <a:spcBef>
                <a:spcPts val="917"/>
              </a:spcBef>
              <a:buFont typeface="Arial" panose="020B0604020202020204" pitchFamily="34" charset="0"/>
              <a:buChar char="•"/>
            </a:pPr>
            <a:r>
              <a:rPr lang="en-US" sz="2500" dirty="0">
                <a:solidFill>
                  <a:schemeClr val="tx1"/>
                </a:solidFill>
              </a:rPr>
              <a:t>Compare </a:t>
            </a:r>
            <a:r>
              <a:rPr lang="en-US" sz="2500" dirty="0" smtClean="0">
                <a:solidFill>
                  <a:schemeClr val="tx1"/>
                </a:solidFill>
              </a:rPr>
              <a:t>the QE </a:t>
            </a:r>
            <a:r>
              <a:rPr lang="en-US" sz="2500" dirty="0">
                <a:solidFill>
                  <a:schemeClr val="tx1"/>
                </a:solidFill>
              </a:rPr>
              <a:t>and LT of the CsK</a:t>
            </a:r>
            <a:r>
              <a:rPr lang="en-US" sz="2500" baseline="-25000" dirty="0">
                <a:solidFill>
                  <a:schemeClr val="tx1"/>
                </a:solidFill>
              </a:rPr>
              <a:t>2</a:t>
            </a:r>
            <a:r>
              <a:rPr lang="en-US" sz="2500" dirty="0">
                <a:solidFill>
                  <a:schemeClr val="tx1"/>
                </a:solidFill>
              </a:rPr>
              <a:t>Sb photocathodes </a:t>
            </a:r>
            <a:r>
              <a:rPr lang="en-US" sz="2500" dirty="0" smtClean="0">
                <a:solidFill>
                  <a:schemeClr val="tx1"/>
                </a:solidFill>
              </a:rPr>
              <a:t>under different </a:t>
            </a:r>
            <a:r>
              <a:rPr lang="en-US" sz="2500" dirty="0">
                <a:solidFill>
                  <a:schemeClr val="tx1"/>
                </a:solidFill>
              </a:rPr>
              <a:t>vacuum  </a:t>
            </a:r>
            <a:r>
              <a:rPr lang="en-US" sz="2500" dirty="0" smtClean="0">
                <a:solidFill>
                  <a:schemeClr val="tx1"/>
                </a:solidFill>
              </a:rPr>
              <a:t>conditions.</a:t>
            </a:r>
            <a:endParaRPr lang="en-US" sz="2500" dirty="0">
              <a:solidFill>
                <a:schemeClr val="tx1"/>
              </a:solidFill>
            </a:endParaRPr>
          </a:p>
        </p:txBody>
      </p:sp>
      <p:sp>
        <p:nvSpPr>
          <p:cNvPr id="16" name="Text Placeholder 15"/>
          <p:cNvSpPr>
            <a:spLocks noGrp="1"/>
          </p:cNvSpPr>
          <p:nvPr>
            <p:ph type="body" sz="quarter" idx="150"/>
          </p:nvPr>
        </p:nvSpPr>
        <p:spPr>
          <a:xfrm>
            <a:off x="5438210" y="3986636"/>
            <a:ext cx="29332387" cy="1244600"/>
          </a:xfrm>
        </p:spPr>
        <p:txBody>
          <a:bodyPr>
            <a:noAutofit/>
          </a:bodyPr>
          <a:lstStyle/>
          <a:p>
            <a:pPr>
              <a:spcBef>
                <a:spcPts val="0"/>
              </a:spcBef>
            </a:pPr>
            <a:r>
              <a:rPr lang="en-US" sz="2800" baseline="30000" dirty="0">
                <a:solidFill>
                  <a:schemeClr val="tx1"/>
                </a:solidFill>
              </a:rPr>
              <a:t>1</a:t>
            </a:r>
            <a:r>
              <a:rPr lang="en-US" sz="2800" dirty="0">
                <a:solidFill>
                  <a:schemeClr val="tx1"/>
                </a:solidFill>
              </a:rPr>
              <a:t> Autonomous Metropolitan University Campus </a:t>
            </a:r>
            <a:r>
              <a:rPr lang="en-US" sz="2800" dirty="0" err="1">
                <a:solidFill>
                  <a:schemeClr val="tx1"/>
                </a:solidFill>
              </a:rPr>
              <a:t>Azcapotzalco</a:t>
            </a:r>
            <a:r>
              <a:rPr lang="en-US" sz="2800" dirty="0">
                <a:solidFill>
                  <a:schemeClr val="tx1"/>
                </a:solidFill>
              </a:rPr>
              <a:t>, Mexico City, DF 02200, Mexico</a:t>
            </a:r>
          </a:p>
          <a:p>
            <a:pPr>
              <a:spcBef>
                <a:spcPts val="0"/>
              </a:spcBef>
            </a:pPr>
            <a:r>
              <a:rPr lang="en-US" sz="2800" baseline="30000" dirty="0" smtClean="0">
                <a:solidFill>
                  <a:schemeClr val="tx1"/>
                </a:solidFill>
              </a:rPr>
              <a:t>2</a:t>
            </a:r>
            <a:r>
              <a:rPr lang="en-US" sz="2800" dirty="0" smtClean="0">
                <a:solidFill>
                  <a:schemeClr val="tx1"/>
                </a:solidFill>
              </a:rPr>
              <a:t>Thomas </a:t>
            </a:r>
            <a:r>
              <a:rPr lang="en-US" sz="2800" dirty="0">
                <a:solidFill>
                  <a:schemeClr val="tx1"/>
                </a:solidFill>
              </a:rPr>
              <a:t>Jefferson National Accelerator Facility, Newport News, VA 23606, USA</a:t>
            </a:r>
            <a:endParaRPr lang="en-US" sz="5400" dirty="0">
              <a:solidFill>
                <a:schemeClr val="tx1"/>
              </a:solidFill>
            </a:endParaRPr>
          </a:p>
        </p:txBody>
      </p:sp>
      <p:sp>
        <p:nvSpPr>
          <p:cNvPr id="17" name="Text Placeholder 16"/>
          <p:cNvSpPr>
            <a:spLocks noGrp="1"/>
          </p:cNvSpPr>
          <p:nvPr>
            <p:ph type="body" sz="quarter" idx="151"/>
          </p:nvPr>
        </p:nvSpPr>
        <p:spPr>
          <a:xfrm>
            <a:off x="5438210" y="2951421"/>
            <a:ext cx="29332387" cy="1082647"/>
          </a:xfrm>
        </p:spPr>
        <p:txBody>
          <a:bodyPr>
            <a:normAutofit/>
          </a:bodyPr>
          <a:lstStyle/>
          <a:p>
            <a:pPr lvl="0"/>
            <a:r>
              <a:rPr lang="en-US" sz="4800" u="sng" dirty="0">
                <a:solidFill>
                  <a:schemeClr val="tx1"/>
                </a:solidFill>
              </a:rPr>
              <a:t>M. Hernandez-Flores</a:t>
            </a:r>
            <a:r>
              <a:rPr lang="en-US" sz="4800" baseline="30000" dirty="0">
                <a:solidFill>
                  <a:schemeClr val="tx1"/>
                </a:solidFill>
              </a:rPr>
              <a:t>1</a:t>
            </a:r>
            <a:r>
              <a:rPr lang="en-US" sz="4800" dirty="0">
                <a:solidFill>
                  <a:schemeClr val="tx1"/>
                </a:solidFill>
              </a:rPr>
              <a:t>, M.A. </a:t>
            </a:r>
            <a:r>
              <a:rPr lang="en-US" sz="4800" dirty="0" smtClean="0">
                <a:solidFill>
                  <a:schemeClr val="tx1"/>
                </a:solidFill>
              </a:rPr>
              <a:t>Mamun</a:t>
            </a:r>
            <a:r>
              <a:rPr lang="en-US" sz="4800" baseline="30000" dirty="0" smtClean="0">
                <a:solidFill>
                  <a:schemeClr val="tx1"/>
                </a:solidFill>
              </a:rPr>
              <a:t>2</a:t>
            </a:r>
            <a:r>
              <a:rPr lang="en-US" sz="4800" dirty="0" smtClean="0">
                <a:solidFill>
                  <a:schemeClr val="tx1"/>
                </a:solidFill>
              </a:rPr>
              <a:t>, </a:t>
            </a:r>
            <a:r>
              <a:rPr lang="en-US" sz="4800" dirty="0">
                <a:solidFill>
                  <a:schemeClr val="tx1"/>
                </a:solidFill>
              </a:rPr>
              <a:t>and M. </a:t>
            </a:r>
            <a:r>
              <a:rPr lang="en-US" sz="4800" dirty="0" smtClean="0">
                <a:solidFill>
                  <a:schemeClr val="tx1"/>
                </a:solidFill>
              </a:rPr>
              <a:t>Poelker</a:t>
            </a:r>
            <a:r>
              <a:rPr lang="en-US" sz="4800" baseline="30000" dirty="0" smtClean="0">
                <a:solidFill>
                  <a:schemeClr val="tx1"/>
                </a:solidFill>
              </a:rPr>
              <a:t>2</a:t>
            </a:r>
            <a:endParaRPr lang="en-US" sz="4800" baseline="30000" dirty="0">
              <a:solidFill>
                <a:schemeClr val="tx1"/>
              </a:solidFill>
            </a:endParaRPr>
          </a:p>
        </p:txBody>
      </p:sp>
      <p:sp>
        <p:nvSpPr>
          <p:cNvPr id="18" name="Text Placeholder 17"/>
          <p:cNvSpPr>
            <a:spLocks noGrp="1"/>
          </p:cNvSpPr>
          <p:nvPr>
            <p:ph type="body" sz="quarter" idx="153"/>
          </p:nvPr>
        </p:nvSpPr>
        <p:spPr>
          <a:xfrm>
            <a:off x="7226559" y="563984"/>
            <a:ext cx="24725803" cy="2387437"/>
          </a:xfrm>
        </p:spPr>
        <p:txBody>
          <a:bodyPr>
            <a:noAutofit/>
          </a:bodyPr>
          <a:lstStyle/>
          <a:p>
            <a:r>
              <a:rPr lang="en-US" sz="7200" dirty="0" smtClean="0">
                <a:solidFill>
                  <a:schemeClr val="tx1"/>
                </a:solidFill>
              </a:rPr>
              <a:t>Effects of Vacuum on the performance of </a:t>
            </a:r>
            <a:r>
              <a:rPr lang="en-US" sz="7200" dirty="0" err="1" smtClean="0">
                <a:solidFill>
                  <a:schemeClr val="tx1"/>
                </a:solidFill>
              </a:rPr>
              <a:t>Cryo</a:t>
            </a:r>
            <a:r>
              <a:rPr lang="en-US" sz="7200" dirty="0" smtClean="0">
                <a:solidFill>
                  <a:schemeClr val="tx1"/>
                </a:solidFill>
              </a:rPr>
              <a:t>-cooled </a:t>
            </a:r>
            <a:r>
              <a:rPr lang="en-US" sz="7200" dirty="0" err="1">
                <a:solidFill>
                  <a:schemeClr val="tx1"/>
                </a:solidFill>
              </a:rPr>
              <a:t>Bialkali</a:t>
            </a:r>
            <a:r>
              <a:rPr lang="en-US" sz="7200" dirty="0">
                <a:solidFill>
                  <a:schemeClr val="tx1"/>
                </a:solidFill>
              </a:rPr>
              <a:t> </a:t>
            </a:r>
            <a:r>
              <a:rPr lang="en-US" sz="7200" dirty="0" err="1" smtClean="0">
                <a:solidFill>
                  <a:schemeClr val="tx1"/>
                </a:solidFill>
              </a:rPr>
              <a:t>Antimonide</a:t>
            </a:r>
            <a:r>
              <a:rPr lang="en-US" sz="7200" dirty="0" smtClean="0">
                <a:solidFill>
                  <a:schemeClr val="tx1"/>
                </a:solidFill>
              </a:rPr>
              <a:t> Photocathodes Grown on Niobium Substrate</a:t>
            </a:r>
            <a:endParaRPr lang="en-US" sz="7200" dirty="0">
              <a:solidFill>
                <a:schemeClr val="tx1"/>
              </a:solidFill>
            </a:endParaRPr>
          </a:p>
        </p:txBody>
      </p:sp>
      <p:pic>
        <p:nvPicPr>
          <p:cNvPr id="27" name="Picture 10" descr="https://www.jlab.org/sites/all/themes/jlab_mk_three/images-theme/jlab-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4" y="503568"/>
            <a:ext cx="5323044"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www.jlab.org/div_dept/news/releases/2006/jsa_logo.jp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61298" y="2986318"/>
            <a:ext cx="2241304" cy="1511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grupal.reletran.org/wp-content/uploads/2012/06/logo-UAM-2.jpg"/>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54154" y="2986316"/>
            <a:ext cx="2893754" cy="13177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fisica.unam.mx/ints/25thICNTS-2011/smf1.jpg"/>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34771" y="2986317"/>
            <a:ext cx="2157667" cy="11413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M:\dcg\Incoming Posters\STUDENT POSTER SESSION 2016\_poster_logos\png\DOE-OS.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54330" y="3017957"/>
            <a:ext cx="7964614" cy="133503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4670918" y="9017485"/>
            <a:ext cx="319589"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1</a:t>
            </a:r>
            <a:endParaRPr lang="en-US" sz="2000" dirty="0">
              <a:solidFill>
                <a:schemeClr val="bg1"/>
              </a:solidFill>
              <a:latin typeface="Times New Roman" panose="02020603050405020304" pitchFamily="18" charset="0"/>
              <a:cs typeface="Times New Roman" panose="02020603050405020304" pitchFamily="18" charset="0"/>
            </a:endParaRPr>
          </a:p>
        </p:txBody>
      </p:sp>
      <p:grpSp>
        <p:nvGrpSpPr>
          <p:cNvPr id="59" name="Group 58"/>
          <p:cNvGrpSpPr/>
          <p:nvPr/>
        </p:nvGrpSpPr>
        <p:grpSpPr>
          <a:xfrm>
            <a:off x="20480234" y="16842118"/>
            <a:ext cx="9224843" cy="3658168"/>
            <a:chOff x="20836839" y="12426699"/>
            <a:chExt cx="9224843" cy="3658168"/>
          </a:xfrm>
        </p:grpSpPr>
        <p:grpSp>
          <p:nvGrpSpPr>
            <p:cNvPr id="26" name="Group 25"/>
            <p:cNvGrpSpPr/>
            <p:nvPr/>
          </p:nvGrpSpPr>
          <p:grpSpPr>
            <a:xfrm>
              <a:off x="21515391" y="12931677"/>
              <a:ext cx="8546291" cy="3153190"/>
              <a:chOff x="21024289" y="23345878"/>
              <a:chExt cx="9139724" cy="3331540"/>
            </a:xfrm>
          </p:grpSpPr>
          <p:pic>
            <p:nvPicPr>
              <p:cNvPr id="2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24289" y="23345879"/>
                <a:ext cx="460573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99" y="23345878"/>
                <a:ext cx="4255914" cy="3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22734238" y="26277308"/>
                <a:ext cx="1185837" cy="400110"/>
              </a:xfrm>
              <a:prstGeom prst="rect">
                <a:avLst/>
              </a:prstGeom>
              <a:noFill/>
            </p:spPr>
            <p:txBody>
              <a:bodyPr wrap="none" rtlCol="0">
                <a:spAutoFit/>
              </a:bodyPr>
              <a:lstStyle/>
              <a:p>
                <a:r>
                  <a:rPr lang="en-US" sz="2000" dirty="0" smtClean="0"/>
                  <a:t>7.37 Days</a:t>
                </a:r>
                <a:endParaRPr lang="en-US" sz="2000" dirty="0"/>
              </a:p>
            </p:txBody>
          </p:sp>
          <p:sp>
            <p:nvSpPr>
              <p:cNvPr id="55" name="TextBox 54"/>
              <p:cNvSpPr txBox="1"/>
              <p:nvPr/>
            </p:nvSpPr>
            <p:spPr>
              <a:xfrm>
                <a:off x="27378215" y="26263676"/>
                <a:ext cx="1315681" cy="400110"/>
              </a:xfrm>
              <a:prstGeom prst="rect">
                <a:avLst/>
              </a:prstGeom>
              <a:noFill/>
            </p:spPr>
            <p:txBody>
              <a:bodyPr wrap="none" rtlCol="0">
                <a:spAutoFit/>
              </a:bodyPr>
              <a:lstStyle/>
              <a:p>
                <a:r>
                  <a:rPr lang="en-US" sz="2000" dirty="0" smtClean="0"/>
                  <a:t>20.79 Days</a:t>
                </a:r>
                <a:endParaRPr lang="en-US" sz="2000" dirty="0"/>
              </a:p>
            </p:txBody>
          </p:sp>
        </p:grpSp>
        <p:sp>
          <p:nvSpPr>
            <p:cNvPr id="69" name="TextBox 68"/>
            <p:cNvSpPr txBox="1"/>
            <p:nvPr/>
          </p:nvSpPr>
          <p:spPr>
            <a:xfrm>
              <a:off x="20836839" y="12426699"/>
              <a:ext cx="452368" cy="477054"/>
            </a:xfrm>
            <a:prstGeom prst="rect">
              <a:avLst/>
            </a:prstGeom>
            <a:noFill/>
          </p:spPr>
          <p:txBody>
            <a:bodyPr wrap="none" rtlCol="0">
              <a:spAutoFit/>
            </a:bodyPr>
            <a:lstStyle/>
            <a:p>
              <a:r>
                <a:rPr lang="en-US" sz="2500" dirty="0">
                  <a:latin typeface="Times New Roman" panose="02020603050405020304" pitchFamily="18" charset="0"/>
                  <a:cs typeface="Times New Roman" panose="02020603050405020304" pitchFamily="18" charset="0"/>
                </a:rPr>
                <a:t>2</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30557155" y="7106022"/>
            <a:ext cx="8061788" cy="4277208"/>
            <a:chOff x="30557155" y="7106022"/>
            <a:chExt cx="8061788" cy="4277208"/>
          </a:xfrm>
        </p:grpSpPr>
        <p:pic>
          <p:nvPicPr>
            <p:cNvPr id="45" name="Picture 44"/>
            <p:cNvPicPr>
              <a:picLocks noChangeAspect="1"/>
            </p:cNvPicPr>
            <p:nvPr/>
          </p:nvPicPr>
          <p:blipFill>
            <a:blip r:embed="rId13"/>
            <a:stretch>
              <a:fillRect/>
            </a:stretch>
          </p:blipFill>
          <p:spPr>
            <a:xfrm>
              <a:off x="31036202" y="7133690"/>
              <a:ext cx="7582741" cy="4249540"/>
            </a:xfrm>
            <a:prstGeom prst="rect">
              <a:avLst/>
            </a:prstGeom>
          </p:spPr>
        </p:pic>
        <p:sp>
          <p:nvSpPr>
            <p:cNvPr id="80" name="TextBox 79"/>
            <p:cNvSpPr txBox="1"/>
            <p:nvPr/>
          </p:nvSpPr>
          <p:spPr>
            <a:xfrm>
              <a:off x="30557155" y="7106022"/>
              <a:ext cx="958096"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4</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20454610" y="25538037"/>
            <a:ext cx="9246902" cy="4897910"/>
            <a:chOff x="20723435" y="25563919"/>
            <a:chExt cx="8981642" cy="4630956"/>
          </a:xfrm>
        </p:grpSpPr>
        <p:sp>
          <p:nvSpPr>
            <p:cNvPr id="72" name="TextBox 71"/>
            <p:cNvSpPr txBox="1"/>
            <p:nvPr/>
          </p:nvSpPr>
          <p:spPr>
            <a:xfrm>
              <a:off x="20723435" y="25563919"/>
              <a:ext cx="722516" cy="550017"/>
            </a:xfrm>
            <a:prstGeom prst="rect">
              <a:avLst/>
            </a:prstGeom>
            <a:noFill/>
          </p:spPr>
          <p:txBody>
            <a:bodyPr wrap="square" rtlCol="0">
              <a:spAutoFit/>
            </a:bodyPr>
            <a:lstStyle/>
            <a:p>
              <a:r>
                <a:rPr lang="en-US" sz="2500" dirty="0" smtClean="0">
                  <a:latin typeface="Times New Roman" panose="02020603050405020304" pitchFamily="18" charset="0"/>
                  <a:cs typeface="Times New Roman" panose="02020603050405020304" pitchFamily="18" charset="0"/>
                </a:rPr>
                <a:t>3)</a:t>
              </a:r>
              <a:endParaRPr lang="en-US" sz="2500" dirty="0">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4"/>
            <a:stretch>
              <a:fillRect/>
            </a:stretch>
          </p:blipFill>
          <p:spPr>
            <a:xfrm>
              <a:off x="21516634" y="25605097"/>
              <a:ext cx="8188443" cy="458977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10610452" y="24087182"/>
                <a:ext cx="9211467" cy="7122399"/>
              </a:xfrm>
              <a:prstGeom prst="rect">
                <a:avLst/>
              </a:prstGeom>
              <a:noFill/>
            </p:spPr>
            <p:txBody>
              <a:bodyPr wrap="square" rtlCol="0">
                <a:spAutoFit/>
              </a:bodyPr>
              <a:lstStyle/>
              <a:p>
                <a:pPr marL="342900" indent="-342900" algn="just">
                  <a:buFont typeface="Wingdings" panose="05000000000000000000" pitchFamily="2" charset="2"/>
                  <a:buChar char="Ø"/>
                </a:pPr>
                <a:r>
                  <a:rPr lang="en-US" sz="2500" dirty="0" smtClean="0">
                    <a:latin typeface="Times New Roman" panose="02020603050405020304" pitchFamily="18" charset="0"/>
                    <a:cs typeface="Times New Roman" panose="02020603050405020304" pitchFamily="18" charset="0"/>
                  </a:rPr>
                  <a:t>In order to measure the QE of the photocathodes, the space charge limit of the photocathode was characterized by measuring the photocurrent obtained by changing the laser power at different voltages (B). With this, the proper conditions to do the research were established. The bias applied to the photocathode was set above 2000 V (~1360 V) in order to avoid the uninteresting behavior of voltage-limited photoemission.</a:t>
                </a:r>
              </a:p>
              <a:p>
                <a:pPr algn="just"/>
                <a:endParaRPr lang="en-US" sz="25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500" dirty="0" smtClean="0">
                    <a:latin typeface="Times New Roman" panose="02020603050405020304" pitchFamily="18" charset="0"/>
                    <a:cs typeface="Times New Roman" panose="02020603050405020304" pitchFamily="18" charset="0"/>
                  </a:rPr>
                  <a:t>The QE was calculated using the following equation:</a:t>
                </a:r>
              </a:p>
              <a:p>
                <a:pPr algn="just"/>
                <a:endParaRPr lang="en-US" sz="25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MX" sz="3200" i="1">
                          <a:latin typeface="Cambria Math" panose="02040503050406030204" pitchFamily="18" charset="0"/>
                        </a:rPr>
                        <m:t>𝑄𝐸</m:t>
                      </m:r>
                      <m:d>
                        <m:dPr>
                          <m:ctrlPr>
                            <a:rPr lang="es-MX" sz="3200" i="1">
                              <a:latin typeface="Cambria Math" panose="02040503050406030204" pitchFamily="18" charset="0"/>
                            </a:rPr>
                          </m:ctrlPr>
                        </m:dPr>
                        <m:e>
                          <m:r>
                            <a:rPr lang="es-MX" sz="3200" i="1">
                              <a:latin typeface="Cambria Math" panose="02040503050406030204" pitchFamily="18" charset="0"/>
                            </a:rPr>
                            <m:t>%</m:t>
                          </m:r>
                        </m:e>
                      </m:d>
                      <m:r>
                        <a:rPr lang="en-US" sz="3200" i="1" smtClean="0">
                          <a:latin typeface="Cambria Math" panose="02040503050406030204" pitchFamily="18" charset="0"/>
                          <a:cs typeface="Times New Roman" panose="02020603050405020304" pitchFamily="18" charset="0"/>
                        </a:rPr>
                        <m:t>=</m:t>
                      </m:r>
                      <m:f>
                        <m:fPr>
                          <m:ctrlPr>
                            <a:rPr lang="es-MX" sz="3200" i="1">
                              <a:latin typeface="Cambria Math" panose="02040503050406030204" pitchFamily="18" charset="0"/>
                            </a:rPr>
                          </m:ctrlPr>
                        </m:fPr>
                        <m:num>
                          <m:r>
                            <a:rPr lang="es-MX" sz="3200" i="1">
                              <a:latin typeface="Cambria Math" panose="02040503050406030204" pitchFamily="18" charset="0"/>
                            </a:rPr>
                            <m:t>124 </m:t>
                          </m:r>
                          <m:r>
                            <a:rPr lang="es-MX" sz="3200" i="1">
                              <a:latin typeface="Cambria Math" panose="02040503050406030204" pitchFamily="18" charset="0"/>
                            </a:rPr>
                            <m:t>𝐼</m:t>
                          </m:r>
                          <m:r>
                            <a:rPr lang="es-MX" sz="3200" i="1">
                              <a:latin typeface="Cambria Math" panose="02040503050406030204" pitchFamily="18" charset="0"/>
                            </a:rPr>
                            <m:t>(</m:t>
                          </m:r>
                          <m:r>
                            <m:rPr>
                              <m:sty m:val="p"/>
                            </m:rPr>
                            <a:rPr lang="es-MX" sz="3200">
                              <a:latin typeface="Cambria Math" panose="02040503050406030204" pitchFamily="18" charset="0"/>
                              <a:ea typeface="Cambria Math" panose="02040503050406030204" pitchFamily="18" charset="0"/>
                            </a:rPr>
                            <m:t>μ</m:t>
                          </m:r>
                          <m:r>
                            <m:rPr>
                              <m:sty m:val="p"/>
                            </m:rPr>
                            <a:rPr lang="es-MX" sz="3200">
                              <a:latin typeface="Cambria Math" panose="02040503050406030204" pitchFamily="18" charset="0"/>
                            </a:rPr>
                            <m:t>A</m:t>
                          </m:r>
                          <m:r>
                            <a:rPr lang="es-MX" sz="3200" i="1">
                              <a:latin typeface="Cambria Math" panose="02040503050406030204" pitchFamily="18" charset="0"/>
                            </a:rPr>
                            <m:t>)</m:t>
                          </m:r>
                        </m:num>
                        <m:den>
                          <m:r>
                            <a:rPr lang="es-MX" sz="3200" i="1">
                              <a:latin typeface="Cambria Math" panose="02040503050406030204" pitchFamily="18" charset="0"/>
                            </a:rPr>
                            <m:t>𝑃</m:t>
                          </m:r>
                          <m:r>
                            <a:rPr lang="es-MX" sz="3200" i="1">
                              <a:latin typeface="Cambria Math" panose="02040503050406030204" pitchFamily="18" charset="0"/>
                            </a:rPr>
                            <m:t>(</m:t>
                          </m:r>
                          <m:r>
                            <m:rPr>
                              <m:sty m:val="p"/>
                            </m:rPr>
                            <a:rPr lang="es-MX" sz="3200">
                              <a:latin typeface="Cambria Math" panose="02040503050406030204" pitchFamily="18" charset="0"/>
                            </a:rPr>
                            <m:t>mW</m:t>
                          </m:r>
                          <m:r>
                            <a:rPr lang="es-MX" sz="3200" i="1">
                              <a:latin typeface="Cambria Math" panose="02040503050406030204" pitchFamily="18" charset="0"/>
                            </a:rPr>
                            <m:t>)</m:t>
                          </m:r>
                          <m:r>
                            <m:rPr>
                              <m:sty m:val="p"/>
                            </m:rPr>
                            <a:rPr lang="el-GR" sz="3200" i="1">
                              <a:latin typeface="Cambria Math" panose="02040503050406030204" pitchFamily="18" charset="0"/>
                            </a:rPr>
                            <m:t>λ</m:t>
                          </m:r>
                          <m:r>
                            <a:rPr lang="es-MX" sz="3200" i="1">
                              <a:latin typeface="Cambria Math" panose="02040503050406030204" pitchFamily="18" charset="0"/>
                            </a:rPr>
                            <m:t>(</m:t>
                          </m:r>
                          <m:r>
                            <m:rPr>
                              <m:sty m:val="p"/>
                            </m:rPr>
                            <a:rPr lang="es-MX" sz="3200">
                              <a:latin typeface="Cambria Math" panose="02040503050406030204" pitchFamily="18" charset="0"/>
                            </a:rPr>
                            <m:t>nm</m:t>
                          </m:r>
                          <m:r>
                            <a:rPr lang="es-MX" sz="3200" i="1">
                              <a:latin typeface="Cambria Math" panose="02040503050406030204" pitchFamily="18" charset="0"/>
                            </a:rPr>
                            <m:t>)</m:t>
                          </m:r>
                        </m:den>
                      </m:f>
                    </m:oMath>
                  </m:oMathPara>
                </a14:m>
                <a:endParaRPr lang="en-US" sz="3200" dirty="0" smtClean="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T</a:t>
                </a:r>
                <a:r>
                  <a:rPr lang="en-US" sz="2500" dirty="0" smtClean="0">
                    <a:latin typeface="Times New Roman" panose="02020603050405020304" pitchFamily="18" charset="0"/>
                    <a:cs typeface="Times New Roman" panose="02020603050405020304" pitchFamily="18" charset="0"/>
                  </a:rPr>
                  <a:t>he QE lifetime is denoted by 1/</a:t>
                </a:r>
                <a:r>
                  <a:rPr lang="el-GR" sz="2500" dirty="0" smtClean="0">
                    <a:latin typeface="Times New Roman" panose="02020603050405020304" pitchFamily="18" charset="0"/>
                    <a:cs typeface="Times New Roman" panose="02020603050405020304" pitchFamily="18" charset="0"/>
                  </a:rPr>
                  <a:t>τ</a:t>
                </a:r>
                <a:r>
                  <a:rPr lang="es-MX" sz="2500" dirty="0" smtClean="0">
                    <a:latin typeface="Times New Roman" panose="02020603050405020304" pitchFamily="18" charset="0"/>
                    <a:cs typeface="Times New Roman" panose="02020603050405020304" pitchFamily="18" charset="0"/>
                  </a:rPr>
                  <a:t> and </a:t>
                </a:r>
                <a:r>
                  <a:rPr lang="es-MX" sz="2500" dirty="0" err="1" smtClean="0">
                    <a:latin typeface="Times New Roman" panose="02020603050405020304" pitchFamily="18" charset="0"/>
                    <a:cs typeface="Times New Roman" panose="02020603050405020304" pitchFamily="18" charset="0"/>
                  </a:rPr>
                  <a:t>was</a:t>
                </a:r>
                <a:r>
                  <a:rPr lang="es-MX" sz="2500" dirty="0" smtClean="0">
                    <a:latin typeface="Times New Roman" panose="02020603050405020304" pitchFamily="18" charset="0"/>
                    <a:cs typeface="Times New Roman" panose="02020603050405020304" pitchFamily="18" charset="0"/>
                  </a:rPr>
                  <a:t> </a:t>
                </a:r>
                <a:r>
                  <a:rPr lang="es-MX" sz="2500" dirty="0" err="1" smtClean="0">
                    <a:latin typeface="Times New Roman" panose="02020603050405020304" pitchFamily="18" charset="0"/>
                    <a:cs typeface="Times New Roman" panose="02020603050405020304" pitchFamily="18" charset="0"/>
                  </a:rPr>
                  <a:t>calculated</a:t>
                </a:r>
                <a:r>
                  <a:rPr lang="es-MX" sz="2500" dirty="0" smtClean="0">
                    <a:latin typeface="Times New Roman" panose="02020603050405020304" pitchFamily="18" charset="0"/>
                    <a:cs typeface="Times New Roman" panose="02020603050405020304" pitchFamily="18" charset="0"/>
                  </a:rPr>
                  <a:t> </a:t>
                </a:r>
                <a:r>
                  <a:rPr lang="es-MX" sz="2500" dirty="0" err="1" smtClean="0">
                    <a:latin typeface="Times New Roman" panose="02020603050405020304" pitchFamily="18" charset="0"/>
                    <a:cs typeface="Times New Roman" panose="02020603050405020304" pitchFamily="18" charset="0"/>
                  </a:rPr>
                  <a:t>using</a:t>
                </a:r>
                <a:r>
                  <a:rPr lang="es-MX"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the following equation that describes  QE decay:</a:t>
                </a:r>
              </a:p>
              <a:p>
                <a:pPr algn="just"/>
                <a:endParaRPr lang="en-US" sz="25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MX" sz="3200" i="1">
                          <a:latin typeface="Cambria Math" panose="02040503050406030204" pitchFamily="18" charset="0"/>
                        </a:rPr>
                        <m:t>𝑄𝐸</m:t>
                      </m:r>
                      <m:d>
                        <m:dPr>
                          <m:ctrlPr>
                            <a:rPr lang="es-MX" sz="3200" i="1">
                              <a:latin typeface="Cambria Math" panose="02040503050406030204" pitchFamily="18" charset="0"/>
                            </a:rPr>
                          </m:ctrlPr>
                        </m:dPr>
                        <m:e>
                          <m:r>
                            <a:rPr lang="es-MX" sz="3200" b="0" i="1" smtClean="0">
                              <a:latin typeface="Cambria Math" panose="02040503050406030204" pitchFamily="18" charset="0"/>
                            </a:rPr>
                            <m:t>𝑡</m:t>
                          </m:r>
                        </m:e>
                      </m:d>
                      <m:r>
                        <a:rPr lang="en-US" sz="3200" i="1">
                          <a:latin typeface="Cambria Math" panose="02040503050406030204" pitchFamily="18" charset="0"/>
                          <a:cs typeface="Times New Roman" panose="02020603050405020304" pitchFamily="18" charset="0"/>
                        </a:rPr>
                        <m:t>=</m:t>
                      </m:r>
                      <m:r>
                        <a:rPr lang="es-MX" sz="3200" b="0" i="1" smtClean="0">
                          <a:latin typeface="Cambria Math" panose="02040503050406030204" pitchFamily="18" charset="0"/>
                          <a:cs typeface="Times New Roman" panose="02020603050405020304" pitchFamily="18" charset="0"/>
                        </a:rPr>
                        <m:t>𝑄𝐸</m:t>
                      </m:r>
                      <m:r>
                        <a:rPr lang="es-MX" sz="3200" b="0" i="1" baseline="-25000" smtClean="0">
                          <a:latin typeface="Cambria Math" panose="02040503050406030204" pitchFamily="18" charset="0"/>
                          <a:cs typeface="Times New Roman" panose="02020603050405020304" pitchFamily="18" charset="0"/>
                        </a:rPr>
                        <m:t>0</m:t>
                      </m:r>
                      <m:sSup>
                        <m:sSupPr>
                          <m:ctrlPr>
                            <a:rPr lang="es-MX" sz="3200" b="0" i="1" smtClean="0">
                              <a:latin typeface="Cambria Math" panose="02040503050406030204" pitchFamily="18" charset="0"/>
                              <a:cs typeface="Times New Roman" panose="02020603050405020304" pitchFamily="18" charset="0"/>
                            </a:rPr>
                          </m:ctrlPr>
                        </m:sSupPr>
                        <m:e>
                          <m:r>
                            <a:rPr lang="es-MX" sz="3200" b="0" i="1" smtClean="0">
                              <a:latin typeface="Cambria Math" panose="02040503050406030204" pitchFamily="18" charset="0"/>
                              <a:cs typeface="Times New Roman" panose="02020603050405020304" pitchFamily="18" charset="0"/>
                            </a:rPr>
                            <m:t>𝑒</m:t>
                          </m:r>
                        </m:e>
                        <m:sup>
                          <m:r>
                            <a:rPr lang="es-MX" sz="3200" b="0" i="1" smtClean="0">
                              <a:latin typeface="Cambria Math" panose="02040503050406030204" pitchFamily="18" charset="0"/>
                              <a:cs typeface="Times New Roman" panose="02020603050405020304" pitchFamily="18" charset="0"/>
                            </a:rPr>
                            <m:t>−</m:t>
                          </m:r>
                          <m:r>
                            <a:rPr lang="es-MX" sz="3200" b="0" i="1" smtClean="0">
                              <a:latin typeface="Cambria Math" panose="02040503050406030204" pitchFamily="18" charset="0"/>
                              <a:cs typeface="Times New Roman" panose="02020603050405020304" pitchFamily="18" charset="0"/>
                            </a:rPr>
                            <m:t>𝑡</m:t>
                          </m:r>
                          <m:r>
                            <a:rPr lang="es-MX" sz="3200" b="0" i="1" smtClean="0">
                              <a:latin typeface="Cambria Math" panose="02040503050406030204" pitchFamily="18" charset="0"/>
                              <a:cs typeface="Times New Roman" panose="02020603050405020304" pitchFamily="18" charset="0"/>
                            </a:rPr>
                            <m:t>/</m:t>
                          </m:r>
                          <m:r>
                            <a:rPr lang="es-MX" sz="3200" b="0" i="1" smtClean="0">
                              <a:latin typeface="Cambria Math" panose="02040503050406030204" pitchFamily="18" charset="0"/>
                              <a:ea typeface="Cambria Math" panose="02040503050406030204" pitchFamily="18" charset="0"/>
                              <a:cs typeface="Times New Roman" panose="02020603050405020304" pitchFamily="18" charset="0"/>
                            </a:rPr>
                            <m:t>𝜏</m:t>
                          </m:r>
                        </m:sup>
                      </m:sSup>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610452" y="24087182"/>
                <a:ext cx="9211467" cy="7122399"/>
              </a:xfrm>
              <a:prstGeom prst="rect">
                <a:avLst/>
              </a:prstGeom>
              <a:blipFill rotWithShape="1">
                <a:blip r:embed="rId15"/>
                <a:stretch>
                  <a:fillRect l="-993" t="-684" r="-1059"/>
                </a:stretch>
              </a:blipFill>
            </p:spPr>
            <p:txBody>
              <a:bodyPr/>
              <a:lstStyle/>
              <a:p>
                <a:r>
                  <a:rPr lang="en-US">
                    <a:noFill/>
                  </a:rPr>
                  <a:t> </a:t>
                </a:r>
              </a:p>
            </p:txBody>
          </p:sp>
        </mc:Fallback>
      </mc:AlternateContent>
      <p:grpSp>
        <p:nvGrpSpPr>
          <p:cNvPr id="41" name="Group 40"/>
          <p:cNvGrpSpPr/>
          <p:nvPr/>
        </p:nvGrpSpPr>
        <p:grpSpPr>
          <a:xfrm>
            <a:off x="20455830" y="11571961"/>
            <a:ext cx="9245682" cy="4802787"/>
            <a:chOff x="20838083" y="12099201"/>
            <a:chExt cx="8999468" cy="4499840"/>
          </a:xfrm>
        </p:grpSpPr>
        <p:sp>
          <p:nvSpPr>
            <p:cNvPr id="53" name="TextBox 52"/>
            <p:cNvSpPr txBox="1"/>
            <p:nvPr/>
          </p:nvSpPr>
          <p:spPr>
            <a:xfrm>
              <a:off x="20838083" y="12099201"/>
              <a:ext cx="452368" cy="477054"/>
            </a:xfrm>
            <a:prstGeom prst="rect">
              <a:avLst/>
            </a:prstGeom>
            <a:noFill/>
          </p:spPr>
          <p:txBody>
            <a:bodyPr wrap="none" rtlCol="0">
              <a:spAutoFit/>
            </a:bodyPr>
            <a:lstStyle/>
            <a:p>
              <a:r>
                <a:rPr lang="en-US" sz="2500" dirty="0" smtClean="0">
                  <a:latin typeface="Times New Roman" panose="02020603050405020304" pitchFamily="18" charset="0"/>
                  <a:cs typeface="Times New Roman" panose="02020603050405020304" pitchFamily="18" charset="0"/>
                </a:rPr>
                <a:t>1)</a:t>
              </a:r>
              <a:endParaRPr lang="en-US" sz="25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16"/>
            <a:stretch>
              <a:fillRect/>
            </a:stretch>
          </p:blipFill>
          <p:spPr>
            <a:xfrm>
              <a:off x="21516635" y="12187280"/>
              <a:ext cx="8320916" cy="4411761"/>
            </a:xfrm>
            <a:prstGeom prst="rect">
              <a:avLst/>
            </a:prstGeom>
          </p:spPr>
        </p:pic>
      </p:grpSp>
      <p:pic>
        <p:nvPicPr>
          <p:cNvPr id="47" name="Picture 46"/>
          <p:cNvPicPr>
            <a:picLocks noChangeAspect="1"/>
          </p:cNvPicPr>
          <p:nvPr/>
        </p:nvPicPr>
        <p:blipFill>
          <a:blip r:embed="rId17">
            <a:clrChange>
              <a:clrFrom>
                <a:srgbClr val="FFFFFF"/>
              </a:clrFrom>
              <a:clrTo>
                <a:srgbClr val="FFFFFF">
                  <a:alpha val="0"/>
                </a:srgbClr>
              </a:clrTo>
            </a:clrChange>
          </a:blip>
          <a:stretch>
            <a:fillRect/>
          </a:stretch>
        </p:blipFill>
        <p:spPr>
          <a:xfrm>
            <a:off x="22421467" y="21060032"/>
            <a:ext cx="6019878" cy="3618332"/>
          </a:xfrm>
          <a:prstGeom prst="rect">
            <a:avLst/>
          </a:prstGeom>
        </p:spPr>
      </p:pic>
      <p:grpSp>
        <p:nvGrpSpPr>
          <p:cNvPr id="21" name="Group 20"/>
          <p:cNvGrpSpPr/>
          <p:nvPr/>
        </p:nvGrpSpPr>
        <p:grpSpPr>
          <a:xfrm>
            <a:off x="10373205" y="7149257"/>
            <a:ext cx="8381520" cy="4861768"/>
            <a:chOff x="10373205" y="7149257"/>
            <a:chExt cx="8381520" cy="4861768"/>
          </a:xfrm>
        </p:grpSpPr>
        <p:grpSp>
          <p:nvGrpSpPr>
            <p:cNvPr id="54" name="Group 53"/>
            <p:cNvGrpSpPr/>
            <p:nvPr/>
          </p:nvGrpSpPr>
          <p:grpSpPr>
            <a:xfrm>
              <a:off x="11677650" y="7149257"/>
              <a:ext cx="7077075" cy="4861768"/>
              <a:chOff x="11677650" y="7149257"/>
              <a:chExt cx="7077075" cy="4861768"/>
            </a:xfrm>
          </p:grpSpPr>
          <p:pic>
            <p:nvPicPr>
              <p:cNvPr id="4100" name="Picture 4" descr="C:\Users\Source\Desktop\Data Summer 2016\20160729_112357_HDR.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1567" r="11604" b="6170"/>
              <a:stretch/>
            </p:blipFill>
            <p:spPr bwMode="auto">
              <a:xfrm>
                <a:off x="11677650" y="7149257"/>
                <a:ext cx="7077075" cy="48617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265710" y="7406072"/>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8</a:t>
                </a:r>
              </a:p>
            </p:txBody>
          </p:sp>
          <p:sp>
            <p:nvSpPr>
              <p:cNvPr id="30" name="TextBox 29"/>
              <p:cNvSpPr txBox="1"/>
              <p:nvPr/>
            </p:nvSpPr>
            <p:spPr>
              <a:xfrm>
                <a:off x="14008068" y="10403461"/>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3</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5318607" y="9328696"/>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6</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4180343" y="11001102"/>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4</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2212953" y="9980999"/>
                <a:ext cx="44114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10</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2402018" y="9181042"/>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9</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15718014" y="10961863"/>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2</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13145389" y="10151286"/>
                <a:ext cx="31290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7</a:t>
                </a:r>
                <a:endParaRPr lang="en-US" sz="2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7089592" y="9547146"/>
                <a:ext cx="43165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15631513" y="10389814"/>
                <a:ext cx="31290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5</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H="1" flipV="1">
                <a:off x="15549627" y="10885714"/>
                <a:ext cx="245553" cy="238527"/>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0373205" y="7179377"/>
              <a:ext cx="522900" cy="477054"/>
            </a:xfrm>
            <a:prstGeom prst="rect">
              <a:avLst/>
            </a:prstGeom>
            <a:noFill/>
          </p:spPr>
          <p:txBody>
            <a:bodyPr wrap="none" rtlCol="0">
              <a:spAutoFit/>
            </a:bodyPr>
            <a:lstStyle/>
            <a:p>
              <a:r>
                <a:rPr lang="en-US" sz="2500" dirty="0" smtClean="0">
                  <a:latin typeface="Times New Roman" panose="02020603050405020304" pitchFamily="18" charset="0"/>
                  <a:cs typeface="Times New Roman" panose="02020603050405020304" pitchFamily="18" charset="0"/>
                </a:rPr>
                <a:t>A)</a:t>
              </a:r>
              <a:endParaRPr lang="en-US" sz="25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10373204" y="18773727"/>
            <a:ext cx="9150899" cy="4748665"/>
            <a:chOff x="10375991" y="19252419"/>
            <a:chExt cx="8915354" cy="4748665"/>
          </a:xfrm>
        </p:grpSpPr>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00438" y="19252419"/>
              <a:ext cx="7290907" cy="474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10375991" y="19252419"/>
              <a:ext cx="522900" cy="477054"/>
            </a:xfrm>
            <a:prstGeom prst="rect">
              <a:avLst/>
            </a:prstGeom>
            <a:noFill/>
          </p:spPr>
          <p:txBody>
            <a:bodyPr wrap="none" rtlCol="0">
              <a:spAutoFit/>
            </a:bodyPr>
            <a:lstStyle/>
            <a:p>
              <a:r>
                <a:rPr lang="en-US" sz="2500" dirty="0" smtClean="0">
                  <a:latin typeface="Times New Roman" panose="02020603050405020304" pitchFamily="18" charset="0"/>
                  <a:cs typeface="Times New Roman" panose="02020603050405020304" pitchFamily="18" charset="0"/>
                </a:rPr>
                <a:t>B)</a:t>
              </a:r>
              <a:endParaRPr lang="en-US" sz="2500" dirty="0">
                <a:latin typeface="Times New Roman" panose="02020603050405020304" pitchFamily="18" charset="0"/>
                <a:cs typeface="Times New Roman" panose="02020603050405020304" pitchFamily="18" charset="0"/>
              </a:endParaRPr>
            </a:p>
          </p:txBody>
        </p:sp>
      </p:grpSp>
      <p:sp>
        <p:nvSpPr>
          <p:cNvPr id="85" name="TextBox 84"/>
          <p:cNvSpPr txBox="1"/>
          <p:nvPr/>
        </p:nvSpPr>
        <p:spPr>
          <a:xfrm>
            <a:off x="18091085" y="11234440"/>
            <a:ext cx="44114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12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2678</TotalTime>
  <Words>935</Words>
  <Application>Microsoft Office PowerPoint</Application>
  <PresentationFormat>Custom</PresentationFormat>
  <Paragraphs>70</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Cambria Math</vt:lpstr>
      <vt:lpstr>Times New Roman</vt:lpstr>
      <vt:lpstr>Trebuchet MS</vt:lpstr>
      <vt:lpstr>Wingdings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Chio</cp:lastModifiedBy>
  <cp:revision>151</cp:revision>
  <dcterms:created xsi:type="dcterms:W3CDTF">2012-02-03T19:11:35Z</dcterms:created>
  <dcterms:modified xsi:type="dcterms:W3CDTF">2016-08-05T00:24:01Z</dcterms:modified>
</cp:coreProperties>
</file>