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26" r:id="rId2"/>
    <p:sldId id="483" r:id="rId3"/>
    <p:sldId id="429" r:id="rId4"/>
    <p:sldId id="492" r:id="rId5"/>
    <p:sldId id="424" r:id="rId6"/>
    <p:sldId id="495" r:id="rId7"/>
    <p:sldId id="436" r:id="rId8"/>
    <p:sldId id="496" r:id="rId9"/>
    <p:sldId id="494" r:id="rId10"/>
    <p:sldId id="493" r:id="rId11"/>
    <p:sldId id="443" r:id="rId12"/>
    <p:sldId id="427" r:id="rId13"/>
    <p:sldId id="433" r:id="rId14"/>
    <p:sldId id="447" r:id="rId15"/>
    <p:sldId id="439" r:id="rId16"/>
    <p:sldId id="411" r:id="rId17"/>
    <p:sldId id="487" r:id="rId18"/>
    <p:sldId id="442" r:id="rId19"/>
    <p:sldId id="503" r:id="rId20"/>
    <p:sldId id="488" r:id="rId21"/>
    <p:sldId id="486" r:id="rId22"/>
    <p:sldId id="448" r:id="rId23"/>
    <p:sldId id="489" r:id="rId24"/>
    <p:sldId id="449" r:id="rId25"/>
    <p:sldId id="490" r:id="rId26"/>
    <p:sldId id="441" r:id="rId27"/>
    <p:sldId id="498" r:id="rId28"/>
    <p:sldId id="499" r:id="rId29"/>
    <p:sldId id="500" r:id="rId30"/>
    <p:sldId id="501" r:id="rId31"/>
    <p:sldId id="502" r:id="rId3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2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Why Laser Spot Size? to reduce space-charge emittance growth and suppress surface charge limit.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 smtClean="0">
                <a:latin typeface="Times" pitchFamily="18" charset="0"/>
              </a:rPr>
              <a:t> = 1.0/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 smtClean="0">
                <a:latin typeface="Times" pitchFamily="18" charset="0"/>
              </a:rPr>
              <a:t> 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" pitchFamily="18" charset="0"/>
              </a:rPr>
              <a:t> </a:t>
            </a:r>
            <a:r>
              <a:rPr lang="en-US" dirty="0" smtClean="0"/>
              <a:t>Width of macropulse</a:t>
            </a:r>
            <a:r>
              <a:rPr lang="en-US" dirty="0" smtClean="0">
                <a:latin typeface="Times" pitchFamily="18" charset="0"/>
              </a:rPr>
              <a:t>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 smtClean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 smtClean="0">
                <a:latin typeface="Times New Roman" pitchFamily="18" charset="0"/>
              </a:rPr>
              <a:t>Laser Spot Size/2)**2 * Pi) 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Charge per microbunch * Microbunch rep rate * Duty Factor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0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1.jp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200 mA</a:t>
            </a:r>
            <a:r>
              <a:rPr lang="en-US" dirty="0"/>
              <a:t> </a:t>
            </a:r>
            <a:r>
              <a:rPr lang="en-US" dirty="0" smtClean="0"/>
              <a:t>Magnetized Beam 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30,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000" dirty="0">
                <a:sym typeface="Wingdings" pitchFamily="2" charset="2"/>
              </a:rPr>
              <a:t>BaO: 6 mm </a:t>
            </a:r>
            <a:r>
              <a:rPr lang="en-US" altLang="ja-JP" sz="2000" dirty="0" smtClean="0">
                <a:sym typeface="Wingdings" pitchFamily="2" charset="2"/>
              </a:rPr>
              <a:t>diameter, 775</a:t>
            </a:r>
            <a:r>
              <a:rPr lang="en-US" altLang="ja-JP" sz="2000" dirty="0" smtClean="0"/>
              <a:t>˚</a:t>
            </a:r>
            <a:r>
              <a:rPr lang="en-US" altLang="ja-JP" sz="2000" dirty="0"/>
              <a:t>C</a:t>
            </a:r>
            <a:endParaRPr lang="en-US" altLang="ja-JP" sz="20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Average current: 25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B</a:t>
            </a:r>
            <a:r>
              <a:rPr lang="en-US" altLang="ja-JP" sz="2000" dirty="0" smtClean="0"/>
              <a:t>unch charge: 38 pC</a:t>
            </a:r>
          </a:p>
          <a:p>
            <a:pPr>
              <a:buClrTx/>
              <a:buFont typeface="Wingdings" pitchFamily="2" charset="2"/>
              <a:buChar char="§"/>
            </a:pPr>
            <a:endParaRPr lang="en-US" altLang="ja-JP" sz="2000" dirty="0"/>
          </a:p>
          <a:p>
            <a:pPr marL="0" indent="0">
              <a:buClrTx/>
              <a:buNone/>
            </a:pP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endParaRPr lang="en-US" altLang="ja-JP" sz="2000" dirty="0" smtClean="0"/>
          </a:p>
          <a:p>
            <a:pPr>
              <a:buClrTx/>
              <a:buFont typeface="Wingdings" pitchFamily="2" charset="2"/>
              <a:buChar char="§"/>
            </a:pPr>
            <a:endParaRPr lang="en-US" altLang="ja-JP" sz="20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Normalized emittance: </a:t>
            </a:r>
            <a:r>
              <a:rPr lang="en-US" altLang="ja-JP" sz="2000" dirty="0"/>
              <a:t>30 microns. Emittance </a:t>
            </a:r>
            <a:r>
              <a:rPr lang="en-US" altLang="ja-JP" sz="2000" dirty="0" smtClean="0"/>
              <a:t>is dominated </a:t>
            </a:r>
            <a:r>
              <a:rPr lang="en-US" altLang="ja-JP" sz="2000" dirty="0"/>
              <a:t>by </a:t>
            </a:r>
            <a:r>
              <a:rPr lang="en-US" altLang="ja-JP" sz="2000" dirty="0" smtClean="0"/>
              <a:t>electric </a:t>
            </a:r>
            <a:r>
              <a:rPr lang="en-US" altLang="ja-JP" sz="2000" dirty="0"/>
              <a:t>field distortion caused by </a:t>
            </a:r>
            <a:r>
              <a:rPr lang="en-US" altLang="ja-JP" sz="2000" dirty="0" smtClean="0"/>
              <a:t>grid.</a:t>
            </a:r>
            <a:endParaRPr lang="en-US" altLang="ja-JP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73215" y="1833000"/>
            <a:ext cx="5943600" cy="4022857"/>
            <a:chOff x="-429370" y="2269635"/>
            <a:chExt cx="5943600" cy="4022857"/>
          </a:xfrm>
        </p:grpSpPr>
        <p:pic>
          <p:nvPicPr>
            <p:cNvPr id="18" name="Picture 17" descr="TEL2341.png"/>
            <p:cNvPicPr>
              <a:picLocks noChangeAspect="1"/>
            </p:cNvPicPr>
            <p:nvPr/>
          </p:nvPicPr>
          <p:blipFill rotWithShape="1">
            <a:blip r:embed="rId2"/>
            <a:srcRect l="-10208" r="14608"/>
            <a:stretch/>
          </p:blipFill>
          <p:spPr>
            <a:xfrm>
              <a:off x="-429370" y="2269635"/>
              <a:ext cx="5943600" cy="402285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14991" y="4800232"/>
              <a:ext cx="750526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rf</a:t>
              </a:r>
              <a:r>
                <a:rPr lang="en-US" sz="1400" dirty="0" smtClean="0"/>
                <a:t> tuner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9688" y="2605811"/>
              <a:ext cx="1717137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ceramic waveguide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2088" y="3690541"/>
              <a:ext cx="1745991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high voltage shroud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56693" y="2605811"/>
              <a:ext cx="780983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support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>
              <a:off x="2347185" y="2913588"/>
              <a:ext cx="390491" cy="2301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262708" y="2913588"/>
              <a:ext cx="842683" cy="2301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0"/>
            </p:cNvCxnSpPr>
            <p:nvPr/>
          </p:nvCxnSpPr>
          <p:spPr>
            <a:xfrm flipH="1" flipV="1">
              <a:off x="4914356" y="4524815"/>
              <a:ext cx="175898" cy="2754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684051" y="3998318"/>
              <a:ext cx="421340" cy="2659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7255400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Thermionic </a:t>
            </a:r>
            <a:r>
              <a:rPr lang="en-US" sz="4000" dirty="0">
                <a:solidFill>
                  <a:srgbClr val="000000"/>
                </a:solidFill>
              </a:rPr>
              <a:t>Gun </a:t>
            </a:r>
            <a:r>
              <a:rPr lang="en-US" sz="4000" dirty="0" smtClean="0">
                <a:solidFill>
                  <a:srgbClr val="000000"/>
                </a:solidFill>
              </a:rPr>
              <a:t>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73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2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1" y="1271362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271362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37933"/>
              </p:ext>
            </p:extLst>
          </p:nvPr>
        </p:nvGraphicFramePr>
        <p:xfrm>
          <a:off x="769772" y="4210887"/>
          <a:ext cx="4398958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9430"/>
                <a:gridCol w="1389528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300 kV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1.5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lang="en-US" altLang="en-US" sz="1600" dirty="0" smtClean="0">
                          <a:latin typeface="+mn-lt"/>
                        </a:rPr>
                        <a:t>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92071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41300" y="6397294"/>
            <a:ext cx="6205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Mammei </a:t>
            </a:r>
            <a:r>
              <a:rPr lang="en-US" altLang="ja-JP" sz="2000" i="1" dirty="0" smtClean="0"/>
              <a:t>et </a:t>
            </a:r>
            <a:r>
              <a:rPr lang="en-US" altLang="ja-JP" sz="2000" i="1" dirty="0"/>
              <a:t>al</a:t>
            </a:r>
            <a:r>
              <a:rPr lang="en-US" altLang="ja-JP" sz="2000" dirty="0"/>
              <a:t>., Phys. Rev. ST </a:t>
            </a:r>
            <a:r>
              <a:rPr lang="en-US" altLang="ja-JP" sz="2000" dirty="0" smtClean="0"/>
              <a:t>AB </a:t>
            </a:r>
            <a:r>
              <a:rPr lang="en-US" altLang="ja-JP" sz="2000" b="1" dirty="0" smtClean="0"/>
              <a:t>16</a:t>
            </a:r>
            <a:r>
              <a:rPr lang="en-US" altLang="ja-JP" sz="2000" dirty="0" smtClean="0"/>
              <a:t>, 033401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2013)</a:t>
            </a:r>
            <a:endParaRPr lang="en-US" altLang="ja-JP" sz="2000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338830"/>
            <a:ext cx="4025022" cy="3017520"/>
          </a:xfrm>
          <a:prstGeom prst="rect">
            <a:avLst/>
          </a:prstGeom>
          <a:noFill/>
        </p:spPr>
      </p:pic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7255400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Photogun 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dc 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2752" y="4787940"/>
            <a:ext cx="550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Achieved 350 kV with no </a:t>
            </a:r>
            <a:r>
              <a:rPr lang="en-US" sz="2400" dirty="0" smtClean="0"/>
              <a:t>FE, next</a:t>
            </a:r>
            <a:r>
              <a:rPr lang="en-US" sz="2400" dirty="0"/>
              <a:t>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Run beam with</a:t>
            </a:r>
            <a:r>
              <a:rPr lang="en-US" altLang="ja-JP" sz="2400" dirty="0">
                <a:sym typeface="Wingdings" pitchFamily="2" charset="2"/>
              </a:rPr>
              <a:t> K</a:t>
            </a:r>
            <a:r>
              <a:rPr lang="en-US" altLang="ja-JP" sz="2400" baseline="-25000" dirty="0">
                <a:sym typeface="Wingdings" pitchFamily="2" charset="2"/>
              </a:rPr>
              <a:t>2</a:t>
            </a:r>
            <a:r>
              <a:rPr lang="en-US" altLang="ja-JP" sz="2400" dirty="0">
                <a:sym typeface="Wingdings" pitchFamily="2" charset="2"/>
              </a:rPr>
              <a:t>CsSb photocathode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0027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r>
              <a:rPr lang="fr-FR" altLang="ja-JP" sz="2000" dirty="0" err="1" smtClean="0"/>
              <a:t>Dunham</a:t>
            </a:r>
            <a:r>
              <a:rPr lang="fr-FR" altLang="ja-JP" sz="2000" dirty="0" smtClean="0"/>
              <a:t> et al., </a:t>
            </a:r>
            <a:r>
              <a:rPr lang="fr-FR" altLang="ja-JP" sz="2000" dirty="0" err="1" smtClean="0"/>
              <a:t>Appl</a:t>
            </a:r>
            <a:r>
              <a:rPr lang="fr-FR" altLang="ja-JP" sz="2000" dirty="0"/>
              <a:t>. Phys. Lett. 102, 034105 (2013</a:t>
            </a:r>
            <a:r>
              <a:rPr lang="fr-FR" altLang="ja-JP" sz="2000" dirty="0" smtClean="0"/>
              <a:t>)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Gun HV: </a:t>
            </a:r>
            <a:r>
              <a:rPr lang="en-US" altLang="ja-JP" sz="2000" dirty="0" smtClean="0"/>
              <a:t>currently operating at 350 kV (designed 500-600 kV) </a:t>
            </a: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Average beam current: </a:t>
            </a:r>
            <a:r>
              <a:rPr lang="en-US" altLang="ja-JP" sz="2000" dirty="0" smtClean="0"/>
              <a:t>65 mA for 9 hours (lifetime 2.6 days)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Bunch c</a:t>
            </a:r>
            <a:r>
              <a:rPr lang="en-US" altLang="ja-JP" sz="2000" dirty="0" smtClean="0"/>
              <a:t>harge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50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Bunch length: 10 ps, 1.3 </a:t>
            </a:r>
            <a:r>
              <a:rPr lang="en-US" altLang="ja-JP" sz="2000" dirty="0"/>
              <a:t>G</a:t>
            </a:r>
            <a:r>
              <a:rPr lang="en-US" altLang="ja-JP" sz="2000" dirty="0" smtClean="0"/>
              <a:t>Hz</a:t>
            </a: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Normalized emittance: </a:t>
            </a:r>
            <a:r>
              <a:rPr lang="en-US" altLang="ja-JP" sz="2000" dirty="0" smtClean="0"/>
              <a:t>&lt;0.5 microns</a:t>
            </a:r>
            <a:endParaRPr lang="en-US" altLang="ja-JP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378945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-1"/>
            <a:ext cx="8316295" cy="1191779"/>
          </a:xfrm>
        </p:spPr>
        <p:txBody>
          <a:bodyPr/>
          <a:lstStyle/>
          <a:p>
            <a:r>
              <a:rPr lang="en-US" sz="4000" dirty="0" smtClean="0"/>
              <a:t>Magnetized </a:t>
            </a:r>
            <a:r>
              <a:rPr lang="en-US" sz="4000" dirty="0"/>
              <a:t>Beam </a:t>
            </a:r>
            <a:r>
              <a:rPr lang="en-US" sz="4000" dirty="0" smtClean="0"/>
              <a:t>and Emittance Compensation 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8"/>
            <a:ext cx="2368061" cy="1684301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Solenoids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43014" y="1068872"/>
            <a:ext cx="2232965" cy="775884"/>
          </a:xfrm>
          <a:prstGeom prst="wedgeRoundRectCallout">
            <a:avLst>
              <a:gd name="adj1" fmla="val -37054"/>
              <a:gd name="adj2" fmla="val 7466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87007"/>
            <a:ext cx="4653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 smtClean="0"/>
              <a:t>(angular-momentum-dominated</a:t>
            </a:r>
            <a:r>
              <a:rPr lang="en-US" sz="2000" dirty="0"/>
              <a:t>) </a:t>
            </a:r>
            <a:r>
              <a:rPr lang="en-US" sz="2000" dirty="0" smtClean="0">
                <a:solidFill>
                  <a:srgbClr val="000000"/>
                </a:solidFill>
              </a:rPr>
              <a:t>electron </a:t>
            </a:r>
            <a:r>
              <a:rPr lang="en-US" sz="2000" dirty="0">
                <a:solidFill>
                  <a:srgbClr val="000000"/>
                </a:solidFill>
              </a:rPr>
              <a:t>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Injector Solenoids: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</a:t>
            </a:r>
            <a:r>
              <a:rPr lang="en-US" sz="2000" dirty="0" smtClean="0">
                <a:solidFill>
                  <a:srgbClr val="000000"/>
                </a:solidFill>
              </a:rPr>
              <a:t>growth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Will be easier to implement with compact gun (inverted photogun or thermionic gun)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For better emittance, a dc HV photogun is good option:</a:t>
            </a:r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350/500 kV Inverted Gun and JLab multi-</a:t>
            </a:r>
            <a:r>
              <a:rPr lang="en-US" sz="2400" b="1" dirty="0" err="1" smtClean="0"/>
              <a:t>alkai</a:t>
            </a:r>
            <a:r>
              <a:rPr lang="en-US" sz="2400" b="1" dirty="0" smtClean="0"/>
              <a:t> photocathode (</a:t>
            </a:r>
            <a:r>
              <a:rPr lang="en-US" sz="2400" b="1" dirty="0" smtClean="0">
                <a:sym typeface="Wingdings" pitchFamily="2" charset="2"/>
              </a:rPr>
              <a:t>Na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KSb or 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CsSb)</a:t>
            </a:r>
            <a:endParaRPr lang="en-US" altLang="ja-JP" sz="2400" b="1" dirty="0">
              <a:sym typeface="Wingdings" pitchFamily="2" charset="2"/>
            </a:endParaRP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05" y="0"/>
            <a:ext cx="8316295" cy="812800"/>
          </a:xfrm>
        </p:spPr>
        <p:txBody>
          <a:bodyPr/>
          <a:lstStyle/>
          <a:p>
            <a:r>
              <a:rPr lang="en-US" sz="4000" dirty="0" smtClean="0"/>
              <a:t>LDRD: 200 mA Magnetized Beam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JLab 350/500 kV Inverted Gun and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 photocathode</a:t>
            </a: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>
                <a:sym typeface="Wingdings" pitchFamily="2" charset="2"/>
              </a:rPr>
              <a:t>M</a:t>
            </a:r>
            <a:r>
              <a:rPr lang="en-US" altLang="ja-JP" sz="20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screen</a:t>
            </a:r>
          </a:p>
          <a:p>
            <a:pPr marL="914400" lvl="1" indent="-514350">
              <a:buClrTx/>
              <a:buFont typeface="+mj-lt"/>
              <a:buAutoNum type="romanL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Study transportation of magnetized beam and magnetized to flat beam transformation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Repeat with 100 kV thermionic gun loaned to TRIUMF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43" y="2511189"/>
            <a:ext cx="7572492" cy="212905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20" y="2456597"/>
            <a:ext cx="7106893" cy="2129050"/>
          </a:xfrm>
        </p:spPr>
        <p:txBody>
          <a:bodyPr/>
          <a:lstStyle/>
          <a:p>
            <a:pPr algn="ctr"/>
            <a:r>
              <a:rPr lang="en-US" dirty="0" smtClean="0"/>
              <a:t>Magnetized Electron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06" y="1007315"/>
            <a:ext cx="8787114" cy="5349036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MEIC Magnetized Electron </a:t>
            </a:r>
            <a:r>
              <a:rPr lang="en-US" sz="3200" dirty="0"/>
              <a:t>B</a:t>
            </a:r>
            <a:r>
              <a:rPr lang="en-US" sz="3200" dirty="0" smtClean="0"/>
              <a:t>eam </a:t>
            </a:r>
            <a:r>
              <a:rPr lang="en-US" sz="3200" dirty="0"/>
              <a:t>C</a:t>
            </a:r>
            <a:r>
              <a:rPr lang="en-US" sz="3200" dirty="0" smtClean="0"/>
              <a:t>ooling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Source Pros and Cons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Gun Options: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CW RF guns, warm and cold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Thermionic gun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Photogun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Beam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05" y="901699"/>
            <a:ext cx="8896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entering or exiting solenoid, beam acquires a kick that makes beam to rotate</a:t>
            </a:r>
          </a:p>
          <a:p>
            <a:endParaRPr lang="en-US" sz="2400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Busch’s Theorem: Canonical angular momentums is conserved,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 smtClean="0"/>
          </a:p>
          <a:p>
            <a:endParaRPr lang="en-US" sz="2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Canonical angular momentum: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emittance: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14908"/>
              </p:ext>
            </p:extLst>
          </p:nvPr>
        </p:nvGraphicFramePr>
        <p:xfrm>
          <a:off x="4885219" y="3681626"/>
          <a:ext cx="1530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219" y="3681626"/>
                        <a:ext cx="1530350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20890"/>
              </p:ext>
            </p:extLst>
          </p:nvPr>
        </p:nvGraphicFramePr>
        <p:xfrm>
          <a:off x="3632200" y="4803777"/>
          <a:ext cx="1577975" cy="91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803777"/>
                        <a:ext cx="1577975" cy="917576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200" y="5876945"/>
            <a:ext cx="4737100" cy="46166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2400" dirty="0" smtClean="0">
                <a:solidFill>
                  <a:srgbClr val="000000"/>
                </a:solidFill>
              </a:rPr>
              <a:t>[microns] ~ 30 B[</a:t>
            </a:r>
            <a:r>
              <a:rPr lang="en-US" sz="2400" dirty="0" err="1" smtClean="0">
                <a:solidFill>
                  <a:srgbClr val="000000"/>
                </a:solidFill>
              </a:rPr>
              <a:t>kG</a:t>
            </a:r>
            <a:r>
              <a:rPr lang="en-US" sz="2400" dirty="0" smtClean="0">
                <a:solidFill>
                  <a:srgbClr val="000000"/>
                </a:solidFill>
              </a:rPr>
              <a:t>]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smtClean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[mm]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05887"/>
              </p:ext>
            </p:extLst>
          </p:nvPr>
        </p:nvGraphicFramePr>
        <p:xfrm>
          <a:off x="2518256" y="2508735"/>
          <a:ext cx="31321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7" imgW="1688760" imgH="393480" progId="Equation.3">
                  <p:embed/>
                </p:oleObj>
              </mc:Choice>
              <mc:Fallback>
                <p:oleObj name="Equation" r:id="rId7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256" y="2508735"/>
                        <a:ext cx="3132138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41905" y="723900"/>
            <a:ext cx="1168400" cy="700024"/>
          </a:xfrm>
          <a:prstGeom prst="wedgeRoundRectCallout">
            <a:avLst>
              <a:gd name="adj1" fmla="val -12202"/>
              <a:gd name="adj2" fmla="val 62872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0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1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2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240578" y="24627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36948" y="1863852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2207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3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4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50103" y="2583934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36948" y="2617232"/>
            <a:ext cx="1203443" cy="665202"/>
          </a:xfrm>
          <a:prstGeom prst="wedgeRoundRectCallout">
            <a:avLst>
              <a:gd name="adj1" fmla="val 59731"/>
              <a:gd name="adj2" fmla="val -429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Beam</a:t>
            </a:r>
            <a:endParaRPr lang="en-US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41905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Why: Magnetized beam</a:t>
            </a:r>
            <a:r>
              <a:rPr lang="en-US" dirty="0"/>
              <a:t>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field limits transverse motion of electrons; cooling rate is determined by longitudinal velocity spread: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rate for non-magnetized beam: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44801"/>
              </p:ext>
            </p:extLst>
          </p:nvPr>
        </p:nvGraphicFramePr>
        <p:xfrm>
          <a:off x="5097463" y="1662113"/>
          <a:ext cx="18557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" name="Equation" r:id="rId3" imgW="1002960" imgH="469800" progId="Equation.3">
                  <p:embed/>
                </p:oleObj>
              </mc:Choice>
              <mc:Fallback>
                <p:oleObj name="Equation" r:id="rId3" imgW="100296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662113"/>
                        <a:ext cx="1855787" cy="8953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19115"/>
              </p:ext>
            </p:extLst>
          </p:nvPr>
        </p:nvGraphicFramePr>
        <p:xfrm>
          <a:off x="5075238" y="3387725"/>
          <a:ext cx="1549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" name="Equation" r:id="rId5" imgW="838080" imgH="431640" progId="Equation.3">
                  <p:embed/>
                </p:oleObj>
              </mc:Choice>
              <mc:Fallback>
                <p:oleObj name="Equation" r:id="rId5" imgW="8380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387725"/>
                        <a:ext cx="1549400" cy="82232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Cooling Solenoid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solenoid: 30 m long and 2 T field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and ion are moving at same speed in cooling section (solenoid)</a:t>
            </a:r>
          </a:p>
          <a:p>
            <a:pPr>
              <a:spcBef>
                <a:spcPct val="20000"/>
              </a:spcBef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sz="2000" dirty="0"/>
              <a:t>I</a:t>
            </a:r>
            <a:r>
              <a:rPr lang="en-US" sz="2000" dirty="0" smtClean="0"/>
              <a:t>nside cooling solenoid</a:t>
            </a:r>
            <a:r>
              <a:rPr lang="en-US" sz="2000" dirty="0"/>
              <a:t>, electron beam is </a:t>
            </a:r>
            <a:r>
              <a:rPr lang="en-US" sz="2000" i="1" u="sng" dirty="0"/>
              <a:t>calm:</a:t>
            </a:r>
            <a:r>
              <a:rPr lang="en-US" sz="2000" dirty="0"/>
              <a:t> not to have any angular </a:t>
            </a:r>
            <a:r>
              <a:rPr lang="en-US" sz="2000" dirty="0" smtClean="0"/>
              <a:t>motion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altLang="en-US" sz="2000" dirty="0" smtClean="0"/>
              <a:t>Cooling solenoid 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2049"/>
              </p:ext>
            </p:extLst>
          </p:nvPr>
        </p:nvGraphicFramePr>
        <p:xfrm>
          <a:off x="5291138" y="5249863"/>
          <a:ext cx="16684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5249863"/>
                        <a:ext cx="1668462" cy="823912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Cooling Rate: Dependencies on Electron 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19543"/>
            <a:ext cx="9144000" cy="563845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Magnetized cooling is less dependent on electron beam transverse emittance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Cooling </a:t>
            </a:r>
            <a:r>
              <a:rPr lang="en-US" dirty="0"/>
              <a:t>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</a:t>
            </a:r>
            <a:r>
              <a:rPr lang="en-US" dirty="0" smtClean="0"/>
              <a:t>only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Non-magnetized beam depends on transverse electron velocity (a weak field may be used for focusing – i.e., FNAL dc cooler, 100 G)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Bunched electron (from SRF gun) cooling planned at BNL – without any magnetization, shield magnetic field &lt; 0.2 </a:t>
            </a:r>
            <a:r>
              <a:rPr lang="en-US" dirty="0" err="1" smtClean="0"/>
              <a:t>mG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Electron – ion Recombination Suppression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altLang="en-US" dirty="0" smtClean="0"/>
              <a:t>Suppresses </a:t>
            </a:r>
            <a:r>
              <a:rPr lang="en-US" altLang="en-US" dirty="0"/>
              <a:t>ion-electron recombination in cooling </a:t>
            </a:r>
            <a:r>
              <a:rPr lang="en-US" altLang="en-US" dirty="0" smtClean="0"/>
              <a:t>section if loss of luminosity is not negligible</a:t>
            </a:r>
            <a:endParaRPr lang="en-US" altLang="en-US" dirty="0"/>
          </a:p>
          <a:p>
            <a:pPr marL="914400" lvl="1" indent="-514350">
              <a:buClrTx/>
            </a:pPr>
            <a:r>
              <a:rPr lang="en-US" dirty="0" smtClean="0"/>
              <a:t>No suppression is planned at BNL. Future upgrade to use undulator field, 3 G and 8 cm period</a:t>
            </a:r>
          </a:p>
          <a:p>
            <a:pPr marL="914400" lvl="1" indent="-514350">
              <a:buClrTx/>
            </a:pPr>
            <a:endParaRPr lang="en-US" dirty="0"/>
          </a:p>
          <a:p>
            <a:pPr marL="914400" lvl="1" indent="-514350">
              <a:buClrTx/>
            </a:pPr>
            <a:r>
              <a:rPr lang="en-US" dirty="0" smtClean="0"/>
              <a:t>For magnetized beam, large transverse temperature in cooling section suppresses recombination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11948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3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6"/>
            <a:ext cx="1597990" cy="1055264"/>
          </a:xfrm>
          <a:prstGeom prst="wedgeRoundRectCallout">
            <a:avLst>
              <a:gd name="adj1" fmla="val -14548"/>
              <a:gd name="adj2" fmla="val -8552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Solenoids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(for space-charge </a:t>
            </a:r>
            <a:r>
              <a:rPr lang="en-US" sz="1400" dirty="0">
                <a:solidFill>
                  <a:srgbClr val="000000"/>
                </a:solidFill>
                <a:latin typeface="Times" pitchFamily="18" charset="0"/>
              </a:rPr>
              <a:t>emittance growth compensation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4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5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8845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6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0000"/>
                </a:solidFill>
              </a:rPr>
              <a:t>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0000"/>
                </a:solidFill>
              </a:rPr>
              <a:t>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MEIC Polarized Electron Source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39" y="4354295"/>
            <a:ext cx="910916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us. Planned for Moller Exp. ~10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charge 72 x larger than typical CEBAF, 20 x greater than G0 – Expect to use a gun operating at higher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68.05 MHz pulse repetition rate not be a problem for gun, maybe for LINACs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not considering simultaneous beam delivery to fixed target halls, using typical CEBAF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Message: MEIC polarized source requirements do not pose significant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r>
              <a:rPr lang="en-US" sz="4000" dirty="0" smtClean="0"/>
              <a:t>Source </a:t>
            </a:r>
            <a:r>
              <a:rPr lang="en-US" sz="4000" dirty="0"/>
              <a:t>Parameter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29</a:t>
            </a:fld>
            <a:endParaRPr lang="en-US" dirty="0"/>
          </a:p>
        </p:txBody>
      </p:sp>
      <p:graphicFrame>
        <p:nvGraphicFramePr>
          <p:cNvPr id="5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2922"/>
              </p:ext>
            </p:extLst>
          </p:nvPr>
        </p:nvGraphicFramePr>
        <p:xfrm>
          <a:off x="157265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21731"/>
                <a:gridCol w="884475"/>
                <a:gridCol w="749388"/>
                <a:gridCol w="783576"/>
                <a:gridCol w="726141"/>
                <a:gridCol w="717844"/>
                <a:gridCol w="768541"/>
                <a:gridCol w="896631"/>
                <a:gridCol w="867071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spot size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6483597" y="3180746"/>
            <a:ext cx="368188" cy="480994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633" y="56901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</a:t>
            </a:r>
            <a:r>
              <a:rPr lang="en-US" dirty="0" smtClean="0">
                <a:solidFill>
                  <a:srgbClr val="000000"/>
                </a:solidFill>
              </a:rPr>
              <a:t>Na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KSb</a:t>
            </a:r>
            <a:r>
              <a:rPr lang="en-US" dirty="0">
                <a:solidFill>
                  <a:srgbClr val="000000"/>
                </a:solidFill>
              </a:rPr>
              <a:t>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375212" y="3657600"/>
            <a:ext cx="2595000" cy="1874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sz="4000" dirty="0" smtClean="0"/>
              <a:t>Bunched Magnetized Electron Gun Requirements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08754"/>
              </p:ext>
            </p:extLst>
          </p:nvPr>
        </p:nvGraphicFramePr>
        <p:xfrm>
          <a:off x="268905" y="1318526"/>
          <a:ext cx="8109437" cy="50378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22978"/>
                <a:gridCol w="2386459"/>
              </a:tblGrid>
              <a:tr h="62972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</a:t>
                      </a:r>
                      <a:r>
                        <a:rPr lang="en-US" sz="2800" b="0" dirty="0" smtClean="0"/>
                        <a:t>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476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</a:t>
                      </a:r>
                      <a:r>
                        <a:rPr lang="en-US" sz="2800" dirty="0" smtClean="0"/>
                        <a:t>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4.2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</a:t>
                      </a:r>
                      <a:r>
                        <a:rPr lang="en-US" sz="2800" dirty="0" smtClean="0"/>
                        <a:t>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</a:t>
                      </a:r>
                      <a:r>
                        <a:rPr lang="en-US" sz="2800" dirty="0" smtClean="0"/>
                        <a:t>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</a:t>
                      </a:r>
                      <a:r>
                        <a:rPr lang="en-US" sz="2800" dirty="0" smtClean="0"/>
                        <a:t>field </a:t>
                      </a:r>
                      <a:r>
                        <a:rPr lang="en-US" sz="2800" dirty="0" smtClean="0"/>
                        <a:t>at </a:t>
                      </a:r>
                      <a:r>
                        <a:rPr lang="en-US" sz="2800" dirty="0" smtClean="0"/>
                        <a:t>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226628" y="2576944"/>
            <a:ext cx="2871160" cy="18703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Addressing MEIC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82811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30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914400" y="838201"/>
            <a:ext cx="6400800" cy="612648"/>
          </a:xfrm>
          <a:prstGeom prst="wedgeRoundRectCallout">
            <a:avLst>
              <a:gd name="adj1" fmla="val -19489"/>
              <a:gd name="adj2" fmla="val 84131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20 to 72 times larger than </a:t>
            </a:r>
            <a:r>
              <a:rPr lang="en-US" sz="3200" dirty="0" smtClean="0"/>
              <a:t>CEBAF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47" y="-12700"/>
            <a:ext cx="7129005" cy="812800"/>
          </a:xfrm>
        </p:spPr>
        <p:txBody>
          <a:bodyPr/>
          <a:lstStyle/>
          <a:p>
            <a:pPr algn="l"/>
            <a:r>
              <a:rPr lang="en-US" sz="4000" dirty="0" smtClean="0"/>
              <a:t>JLab 500 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sz="4000" dirty="0" smtClean="0"/>
              <a:t>Source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116"/>
            <a:ext cx="9144000" cy="5800884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Warm CW RF gun:  thermionic emitter or photocathode, the promise of high bunch charge, but long low-energy tail, managing heat load for CW operation  (AES and LANL examples)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CW SRF gun:  huge potential, but also huge technical challenges including applied mag field (</a:t>
            </a:r>
            <a:r>
              <a:rPr lang="en-US" dirty="0" err="1" smtClean="0"/>
              <a:t>Rossendorf</a:t>
            </a:r>
            <a:r>
              <a:rPr lang="en-US" dirty="0" smtClean="0"/>
              <a:t> and BNL)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RF-pulsed </a:t>
            </a:r>
            <a:r>
              <a:rPr lang="en-US" dirty="0"/>
              <a:t>g</a:t>
            </a:r>
            <a:r>
              <a:rPr lang="en-US" dirty="0" smtClean="0"/>
              <a:t>rid thermionic gun: simple, long lifetime, but also long pulse and worst emittance (TRIUMF and </a:t>
            </a:r>
            <a:r>
              <a:rPr lang="en-US" altLang="en-US" dirty="0" smtClean="0">
                <a:cs typeface="Times New Roman" pitchFamily="18" charset="0"/>
              </a:rPr>
              <a:t>BINP’s </a:t>
            </a:r>
            <a:r>
              <a:rPr lang="en-US" altLang="en-US" dirty="0" err="1">
                <a:cs typeface="Times New Roman" pitchFamily="18" charset="0"/>
              </a:rPr>
              <a:t>NovoFEL</a:t>
            </a:r>
            <a:r>
              <a:rPr lang="en-US" dirty="0" smtClean="0"/>
              <a:t>)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DC high voltage photogun: good emittance, delicate photocathodes, high bunch charge demands high bias voltage (JLab and Cornell)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6245642" cy="755374"/>
          </a:xfrm>
        </p:spPr>
        <p:txBody>
          <a:bodyPr/>
          <a:lstStyle/>
          <a:p>
            <a:r>
              <a:rPr lang="en-US" sz="4000" dirty="0" smtClean="0"/>
              <a:t>Source Dependencies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584"/>
            <a:ext cx="9144000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emitter size,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</a:t>
            </a:r>
            <a:r>
              <a:rPr lang="en-US" dirty="0" smtClean="0"/>
              <a:t>repetition </a:t>
            </a:r>
            <a:r>
              <a:rPr lang="en-US" dirty="0"/>
              <a:t>rate, </a:t>
            </a:r>
            <a:r>
              <a:rPr lang="en-US" dirty="0" smtClean="0"/>
              <a:t>active </a:t>
            </a:r>
            <a:r>
              <a:rPr lang="en-US" dirty="0"/>
              <a:t>cathode </a:t>
            </a:r>
            <a:r>
              <a:rPr lang="en-US" dirty="0" smtClean="0"/>
              <a:t>area, bunch length. 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41905" y="6124824"/>
            <a:ext cx="7027520" cy="612648"/>
          </a:xfrm>
          <a:prstGeom prst="wedgeRoundRectCallout">
            <a:avLst>
              <a:gd name="adj1" fmla="val 18914"/>
              <a:gd name="adj2" fmla="val -68996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3200" dirty="0"/>
              <a:t>What will applied magnetic field do?</a:t>
            </a:r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5" y="1712343"/>
            <a:ext cx="5705143" cy="361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Advanced Energy Systems (AES), Inc., NCRF gun (A. Todd, ERL11):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8131942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Warm </a:t>
            </a:r>
            <a:r>
              <a:rPr lang="en-US" sz="4000" dirty="0">
                <a:solidFill>
                  <a:srgbClr val="000000"/>
                </a:solidFill>
              </a:rPr>
              <a:t>CW RF gun </a:t>
            </a:r>
            <a:r>
              <a:rPr lang="en-US" sz="4000" dirty="0" smtClean="0">
                <a:solidFill>
                  <a:srgbClr val="000000"/>
                </a:solidFill>
              </a:rPr>
              <a:t>options</a:t>
            </a:r>
            <a:endParaRPr lang="en-US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29153"/>
              </p:ext>
            </p:extLst>
          </p:nvPr>
        </p:nvGraphicFramePr>
        <p:xfrm>
          <a:off x="141906" y="3412779"/>
          <a:ext cx="3181690" cy="31109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37019"/>
                <a:gridCol w="1344671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RF frequency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GHz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600" kern="120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  <a:cs typeface="+mn-cs"/>
                        </a:rPr>
                        <a:t>1 – </a:t>
                      </a:r>
                      <a:r>
                        <a:rPr kumimoji="0" lang="en-US" altLang="ja-JP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5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0.2 </a:t>
                      </a:r>
                      <a:r>
                        <a:rPr lang="en-US" altLang="en-US" sz="1600" dirty="0" smtClean="0">
                          <a:latin typeface="+mn-lt"/>
                        </a:rPr>
                        <a:t>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Bean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energy (after pre-booster)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MeV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Micropulse length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20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  <a:cs typeface="+mn-cs"/>
                        </a:rPr>
                        <a:t>1 – </a:t>
                      </a:r>
                      <a:r>
                        <a:rPr kumimoji="0" lang="en-US" altLang="ja-JP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8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µs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Micropulse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 Hz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 bwMode="auto">
          <a:xfrm>
            <a:off x="3531921" y="5500049"/>
            <a:ext cx="2364945" cy="1289666"/>
          </a:xfrm>
          <a:prstGeom prst="wedgeRoundRectCallout">
            <a:avLst>
              <a:gd name="adj1" fmla="val -55506"/>
              <a:gd name="adj2" fmla="val -20219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</a:rPr>
              <a:t>To be used as CW gun </a:t>
            </a:r>
            <a:r>
              <a:rPr lang="en-US" altLang="ja-JP" sz="2000" dirty="0" smtClean="0">
                <a:latin typeface="Times" pitchFamily="18" charset="0"/>
                <a:ea typeface="ＭＳ Ｐゴシック" pitchFamily="34" charset="-128"/>
              </a:rPr>
              <a:t>–</a:t>
            </a:r>
            <a:r>
              <a:rPr lang="en-GB" sz="2000" kern="0" dirty="0" smtClean="0">
                <a:solidFill>
                  <a:sysClr val="windowText" lastClr="000000"/>
                </a:solidFill>
              </a:rPr>
              <a:t> instead of pulsed gun</a:t>
            </a:r>
            <a:endParaRPr lang="en-GB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jector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2867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2:</a:t>
            </a:r>
            <a:r>
              <a:rPr lang="en-US" altLang="ja-JP" dirty="0" smtClean="0"/>
              <a:t> LANL/AES </a:t>
            </a: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2.5-cell </a:t>
            </a:r>
            <a:r>
              <a:rPr lang="en-US" altLang="ja-JP" dirty="0" smtClean="0"/>
              <a:t>NCRF gun: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79170"/>
              </p:ext>
            </p:extLst>
          </p:nvPr>
        </p:nvGraphicFramePr>
        <p:xfrm>
          <a:off x="147383" y="2050402"/>
          <a:ext cx="3960593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09214"/>
                <a:gridCol w="1651379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RF frequency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700 MHz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Bunch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35 MHz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 µA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 ps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1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3</a:t>
                      </a:r>
                      <a:r>
                        <a:rPr lang="en-US" altLang="en-US" sz="1600" dirty="0" smtClean="0">
                          <a:latin typeface="+mn-lt"/>
                        </a:rPr>
                        <a:t>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Bean energy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2.5 MeV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Energy spread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&lt;1.3%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Ohmic losses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780</a:t>
                      </a:r>
                      <a:r>
                        <a:rPr lang="en-US" altLang="ja-JP" sz="1600" kern="120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  <a:cs typeface="+mn-cs"/>
                        </a:rPr>
                        <a:t>–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820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kW</a:t>
                      </a: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 cathode</a:t>
                      </a: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 MV/m</a:t>
                      </a: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3939" y="6156295"/>
            <a:ext cx="5122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D.C. Nguyen et al</a:t>
            </a:r>
            <a:r>
              <a:rPr lang="en-US" sz="2000" dirty="0" smtClean="0"/>
              <a:t>., </a:t>
            </a:r>
            <a:r>
              <a:rPr lang="en-US" sz="2000" dirty="0"/>
              <a:t>NIM </a:t>
            </a:r>
            <a:r>
              <a:rPr lang="en-US" sz="2000" b="1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528, 71 </a:t>
            </a:r>
            <a:r>
              <a:rPr lang="en-US" sz="2000" dirty="0"/>
              <a:t>(2004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Rossendorf</a:t>
            </a:r>
            <a:r>
              <a:rPr lang="en-US" altLang="ja-JP" dirty="0"/>
              <a:t> </a:t>
            </a:r>
            <a:r>
              <a:rPr lang="en-US" altLang="ja-JP" dirty="0" smtClean="0"/>
              <a:t>(BESSY-DESY-FZD):</a:t>
            </a:r>
            <a:r>
              <a:rPr lang="en-US" altLang="ja-JP" dirty="0"/>
              <a:t>A. </a:t>
            </a:r>
            <a:r>
              <a:rPr lang="en-US" altLang="ja-JP" dirty="0" err="1" smtClean="0"/>
              <a:t>Burrill</a:t>
            </a:r>
            <a:r>
              <a:rPr lang="en-US" altLang="ja-JP" dirty="0" smtClean="0"/>
              <a:t>, EIC14</a:t>
            </a:r>
            <a:endParaRPr lang="en-US" altLang="ja-JP" dirty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  <p:graphicFrame>
        <p:nvGraphicFramePr>
          <p:cNvPr id="8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01419"/>
              </p:ext>
            </p:extLst>
          </p:nvPr>
        </p:nvGraphicFramePr>
        <p:xfrm>
          <a:off x="242918" y="1441310"/>
          <a:ext cx="7992889" cy="47922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83682"/>
                <a:gridCol w="1972271"/>
                <a:gridCol w="1868468"/>
                <a:gridCol w="1868468"/>
              </a:tblGrid>
              <a:tr h="563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Injector 0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err="1" smtClean="0"/>
                        <a:t>Injector</a:t>
                      </a:r>
                      <a:r>
                        <a:rPr lang="de-DE" sz="1600" b="1" dirty="0" smtClean="0"/>
                        <a:t> 1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Injector 2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563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Goal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Beam Demonstrator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Brightness </a:t>
                      </a:r>
                      <a:endParaRPr lang="de-DE" sz="16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R&amp;D Injector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High-current</a:t>
                      </a:r>
                      <a:endParaRPr lang="de-DE" sz="16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injector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Electron energy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≥ 1.5 MeV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RF frequency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1.3 GHz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Design peak field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≤ 50 MV/m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Operation launch field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≥ 10 MV/m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Bunch charge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≤ 77 </a:t>
                      </a:r>
                      <a:r>
                        <a:rPr lang="en-US" sz="1600" dirty="0" err="1"/>
                        <a:t>pC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Repetition rate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30 kHz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54 </a:t>
                      </a:r>
                      <a:r>
                        <a:rPr lang="en-US" sz="1600" dirty="0" smtClean="0"/>
                        <a:t>MHz / 25 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1.3 GHz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Cathode material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Pb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CsK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Sb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CsK</a:t>
                      </a:r>
                      <a:r>
                        <a:rPr lang="en-US" sz="1600" baseline="-25000"/>
                        <a:t>2</a:t>
                      </a:r>
                      <a:r>
                        <a:rPr lang="en-US" sz="1600"/>
                        <a:t>Sb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/>
                        <a:t>Cathode QE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10</a:t>
                      </a:r>
                      <a:r>
                        <a:rPr lang="de-DE" sz="1600" baseline="30000" dirty="0" smtClean="0"/>
                        <a:t>−4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at</a:t>
                      </a:r>
                      <a:r>
                        <a:rPr lang="de-DE" sz="1600" baseline="0" dirty="0" smtClean="0"/>
                        <a:t> 258 </a:t>
                      </a:r>
                      <a:r>
                        <a:rPr lang="de-DE" sz="1600" baseline="0" dirty="0" err="1" smtClean="0"/>
                        <a:t>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2-10%</a:t>
                      </a:r>
                      <a:r>
                        <a:rPr lang="de-DE" sz="1600" baseline="0" dirty="0" smtClean="0"/>
                        <a:t> at 532 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2-10%</a:t>
                      </a:r>
                      <a:r>
                        <a:rPr lang="de-DE" sz="1600" baseline="0" dirty="0" smtClean="0"/>
                        <a:t> at 532 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wavelength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258 nm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532 </a:t>
                      </a:r>
                      <a:r>
                        <a:rPr lang="en-US" sz="1600" dirty="0"/>
                        <a:t>nm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532 </a:t>
                      </a:r>
                      <a:r>
                        <a:rPr lang="en-US" sz="1600"/>
                        <a:t>nm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pulse energy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0.15 µJ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1.8 nJ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1.8 </a:t>
                      </a:r>
                      <a:r>
                        <a:rPr lang="en-US" sz="1600" dirty="0" err="1"/>
                        <a:t>nJ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pulse shape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Gaussian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Gaussian/Flat-top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Gaussian/Flat-top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Laser pulse length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2.5 ps FWHM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≤ </a:t>
                      </a:r>
                      <a:r>
                        <a:rPr lang="en-US" sz="1600" smtClean="0"/>
                        <a:t>20 ps</a:t>
                      </a:r>
                      <a:endParaRPr lang="de-DE" sz="16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20 </a:t>
                      </a:r>
                      <a:r>
                        <a:rPr lang="en-US" sz="1600" dirty="0" err="1"/>
                        <a:t>ps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  <a:tr h="28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Average current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0.5 µA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≤ 10 </a:t>
                      </a:r>
                      <a:r>
                        <a:rPr lang="en-US" sz="1600" dirty="0" smtClean="0"/>
                        <a:t>mA /</a:t>
                      </a:r>
                      <a:r>
                        <a:rPr lang="en-US" sz="1600" baseline="0" dirty="0" smtClean="0"/>
                        <a:t> 0.1 mA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100 mA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023" marR="65023" marT="0" marB="0" anchor="ctr"/>
                </a:tc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 bwMode="auto">
          <a:xfrm>
            <a:off x="3924012" y="6356350"/>
            <a:ext cx="1971820" cy="442849"/>
          </a:xfrm>
          <a:prstGeom prst="wedgeRoundRectCallout">
            <a:avLst>
              <a:gd name="adj1" fmla="val 12660"/>
              <a:gd name="adj2" fmla="val -67040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</a:rPr>
              <a:t>2015 focus</a:t>
            </a:r>
            <a:endParaRPr lang="en-GB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6245642" cy="75537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CW </a:t>
            </a:r>
            <a:r>
              <a:rPr lang="en-US" sz="4000" dirty="0">
                <a:solidFill>
                  <a:srgbClr val="000000"/>
                </a:solidFill>
              </a:rPr>
              <a:t>SRF Gun </a:t>
            </a:r>
            <a:r>
              <a:rPr lang="en-US" sz="4000" dirty="0" smtClean="0">
                <a:solidFill>
                  <a:srgbClr val="000000"/>
                </a:solidFill>
              </a:rPr>
              <a:t>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04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2:</a:t>
            </a:r>
            <a:r>
              <a:rPr lang="en-US" altLang="ja-JP" dirty="0" smtClean="0"/>
              <a:t> BNL </a:t>
            </a:r>
            <a:r>
              <a:rPr lang="en-US" altLang="ja-JP" dirty="0"/>
              <a:t>SRF </a:t>
            </a:r>
            <a:r>
              <a:rPr lang="en-US" altLang="ja-JP" dirty="0" smtClean="0"/>
              <a:t>guns program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sz="2000" dirty="0" smtClean="0"/>
              <a:t>S. </a:t>
            </a:r>
            <a:r>
              <a:rPr lang="en-US" altLang="ja-JP" sz="2000" dirty="0" err="1" smtClean="0"/>
              <a:t>Belomestnykh</a:t>
            </a:r>
            <a:r>
              <a:rPr lang="en-US" altLang="ja-JP" sz="2000" dirty="0" smtClean="0"/>
              <a:t>, EIC14):</a:t>
            </a:r>
            <a:endParaRPr lang="en-US" altLang="ja-JP" sz="2000" dirty="0"/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r>
              <a:rPr lang="en-US" altLang="ja-JP" dirty="0" smtClean="0"/>
              <a:t>Two </a:t>
            </a:r>
            <a:r>
              <a:rPr lang="en-US" altLang="ja-JP" dirty="0"/>
              <a:t>SRF </a:t>
            </a:r>
            <a:r>
              <a:rPr lang="en-US" altLang="ja-JP" dirty="0" smtClean="0"/>
              <a:t>photoemission guns </a:t>
            </a:r>
            <a:r>
              <a:rPr lang="en-US" altLang="ja-JP" dirty="0"/>
              <a:t>are under active </a:t>
            </a:r>
            <a:r>
              <a:rPr lang="en-US" altLang="ja-JP" dirty="0" smtClean="0"/>
              <a:t>development:</a:t>
            </a:r>
            <a:endParaRPr lang="en-US" altLang="ja-JP" dirty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704 </a:t>
            </a:r>
            <a:r>
              <a:rPr lang="en-US" altLang="ja-JP" sz="2000" dirty="0"/>
              <a:t>MHz ½-cell elliptical gun </a:t>
            </a:r>
            <a:r>
              <a:rPr lang="en-US" altLang="ja-JP" sz="2000" dirty="0" smtClean="0"/>
              <a:t>to </a:t>
            </a:r>
            <a:r>
              <a:rPr lang="en-US" altLang="ja-JP" sz="2000" dirty="0"/>
              <a:t>deliver high bunch </a:t>
            </a:r>
            <a:r>
              <a:rPr lang="en-US" altLang="ja-JP" sz="2000" dirty="0" smtClean="0"/>
              <a:t>charge and </a:t>
            </a:r>
            <a:r>
              <a:rPr lang="en-US" altLang="ja-JP" sz="2000" dirty="0"/>
              <a:t>high average current beams for </a:t>
            </a:r>
            <a:r>
              <a:rPr lang="en-US" altLang="ja-JP" sz="2000" dirty="0" smtClean="0"/>
              <a:t>R&amp;D ERL</a:t>
            </a:r>
            <a:endParaRPr lang="en-US" altLang="ja-JP" sz="2000" dirty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112 </a:t>
            </a:r>
            <a:r>
              <a:rPr lang="en-US" altLang="ja-JP" sz="2000" dirty="0"/>
              <a:t>MHz QWR gun is designed to produce high bunch charges, </a:t>
            </a:r>
            <a:r>
              <a:rPr lang="en-US" altLang="ja-JP" sz="2000" dirty="0" smtClean="0"/>
              <a:t>but low </a:t>
            </a:r>
            <a:r>
              <a:rPr lang="en-US" altLang="ja-JP" sz="2000" dirty="0"/>
              <a:t>average beam currents for </a:t>
            </a:r>
            <a:r>
              <a:rPr lang="en-US" altLang="ja-JP" sz="2000" dirty="0" smtClean="0"/>
              <a:t>Coherent </a:t>
            </a:r>
            <a:r>
              <a:rPr lang="en-US" altLang="ja-JP" sz="2000" dirty="0"/>
              <a:t>electron </a:t>
            </a:r>
            <a:r>
              <a:rPr lang="en-US" altLang="ja-JP" sz="2000" dirty="0" smtClean="0"/>
              <a:t>Cooling (</a:t>
            </a:r>
            <a:r>
              <a:rPr lang="en-US" altLang="ja-JP" sz="2000" dirty="0" err="1" smtClean="0"/>
              <a:t>CeC</a:t>
            </a:r>
            <a:r>
              <a:rPr lang="en-US" altLang="ja-JP" sz="2000" dirty="0" smtClean="0"/>
              <a:t>) Proof-of-Principle experiment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dirty="0" smtClean="0"/>
          </a:p>
          <a:p>
            <a:pPr marL="0" indent="0">
              <a:buClrTx/>
              <a:buNone/>
            </a:pPr>
            <a:r>
              <a:rPr lang="en-US" altLang="ja-JP" u="sng" dirty="0" smtClean="0"/>
              <a:t>Preparing </a:t>
            </a:r>
            <a:r>
              <a:rPr lang="en-US" altLang="ja-JP" u="sng" dirty="0"/>
              <a:t>for </a:t>
            </a:r>
            <a:r>
              <a:rPr lang="en-US" altLang="ja-JP" u="sng" dirty="0" smtClean="0"/>
              <a:t>first </a:t>
            </a:r>
            <a:r>
              <a:rPr lang="en-US" altLang="ja-JP" u="sng" dirty="0"/>
              <a:t>beam test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r>
              <a:rPr lang="en-US" altLang="ja-JP" dirty="0" smtClean="0"/>
              <a:t>Two other SRF </a:t>
            </a:r>
            <a:r>
              <a:rPr lang="en-US" altLang="ja-JP" dirty="0"/>
              <a:t>guns under development</a:t>
            </a:r>
            <a:r>
              <a:rPr lang="en-US" altLang="ja-JP" dirty="0" smtClean="0"/>
              <a:t>: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1.3 </a:t>
            </a:r>
            <a:r>
              <a:rPr lang="en-US" altLang="ja-JP" sz="2000" dirty="0"/>
              <a:t>GHz SRF plug gun for </a:t>
            </a:r>
            <a:r>
              <a:rPr lang="en-US" altLang="ja-JP" sz="2000" dirty="0" smtClean="0"/>
              <a:t>GaAs photocathodes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/>
              <a:t> 84.5 </a:t>
            </a:r>
            <a:r>
              <a:rPr lang="en-US" altLang="ja-JP" sz="2000" dirty="0"/>
              <a:t>MHz SRF gun for </a:t>
            </a:r>
            <a:r>
              <a:rPr lang="en-US" altLang="ja-JP" sz="2000" dirty="0" smtClean="0"/>
              <a:t>eRHIC </a:t>
            </a:r>
            <a:r>
              <a:rPr lang="en-US" altLang="ja-JP" sz="2000" dirty="0" err="1" smtClean="0"/>
              <a:t>CeC</a:t>
            </a:r>
            <a:r>
              <a:rPr lang="en-US" altLang="ja-JP" sz="2000" dirty="0" smtClean="0"/>
              <a:t> injector</a:t>
            </a:r>
            <a:endParaRPr lang="en-US" altLang="ja-JP" sz="2000" dirty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29800</TotalTime>
  <Words>2233</Words>
  <Application>Microsoft Office PowerPoint</Application>
  <PresentationFormat>On-screen Show (4:3)</PresentationFormat>
  <Paragraphs>563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Ops Review 2010</vt:lpstr>
      <vt:lpstr>Equation</vt:lpstr>
      <vt:lpstr>200 mA Magnetized Beam for MEIC Electron Cooler</vt:lpstr>
      <vt:lpstr>Outline</vt:lpstr>
      <vt:lpstr>Bunched Magnetized Electron Gun Requirements</vt:lpstr>
      <vt:lpstr>Source Pros and Cons</vt:lpstr>
      <vt:lpstr>Source Dependencies</vt:lpstr>
      <vt:lpstr>Warm CW RF gun options</vt:lpstr>
      <vt:lpstr>PowerPoint Presentation</vt:lpstr>
      <vt:lpstr>CW SRF Gun Options</vt:lpstr>
      <vt:lpstr>PowerPoint Presentation</vt:lpstr>
      <vt:lpstr>Thermionic Gun Options</vt:lpstr>
      <vt:lpstr>PowerPoint Presentation</vt:lpstr>
      <vt:lpstr>Photogun Options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Backup Slides</vt:lpstr>
      <vt:lpstr>Magnetized Electron Cooling</vt:lpstr>
      <vt:lpstr>Busch’s Theorem </vt:lpstr>
      <vt:lpstr>PowerPoint Presentation</vt:lpstr>
      <vt:lpstr>Why: Magnetized beam? </vt:lpstr>
      <vt:lpstr>Cooling Solenoid </vt:lpstr>
      <vt:lpstr>Cooling Rate: Dependencies on Electron Beam Properties</vt:lpstr>
      <vt:lpstr>Electron – ion Recombination Suppression</vt:lpstr>
      <vt:lpstr>Paraxial Beam Envelope Equation</vt:lpstr>
      <vt:lpstr>PowerPoint Presentation</vt:lpstr>
      <vt:lpstr>MEIC Polarized Source</vt:lpstr>
      <vt:lpstr>Source Parameter Comparison</vt:lpstr>
      <vt:lpstr>Addressing MEIC Bunch Charge</vt:lpstr>
      <vt:lpstr>JLab 500 kV Inverted Gun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1355</cp:revision>
  <cp:lastPrinted>2014-01-09T17:51:36Z</cp:lastPrinted>
  <dcterms:created xsi:type="dcterms:W3CDTF">2010-09-20T13:48:43Z</dcterms:created>
  <dcterms:modified xsi:type="dcterms:W3CDTF">2015-03-29T19:53:10Z</dcterms:modified>
</cp:coreProperties>
</file>