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42" r:id="rId2"/>
    <p:sldId id="340" r:id="rId3"/>
    <p:sldId id="343" r:id="rId4"/>
    <p:sldId id="344" r:id="rId5"/>
    <p:sldId id="345" r:id="rId6"/>
    <p:sldId id="341" r:id="rId7"/>
    <p:sldId id="347" r:id="rId8"/>
    <p:sldId id="348" r:id="rId9"/>
    <p:sldId id="349" r:id="rId10"/>
    <p:sldId id="346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56" autoAdjust="0"/>
    <p:restoredTop sz="95481" autoAdjust="0"/>
  </p:normalViewPr>
  <p:slideViewPr>
    <p:cSldViewPr snapToGrid="0">
      <p:cViewPr varScale="1">
        <p:scale>
          <a:sx n="128" d="100"/>
          <a:sy n="128" d="100"/>
        </p:scale>
        <p:origin x="4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EAE10-6FEE-F845-ABC8-C8775028A8A9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14081-CE62-8643-8C4D-F3B82DD9C9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12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D704E-25FB-2045-A2C1-B30AFE9CA04D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DB574-758C-F145-A2BA-4DE779E5D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1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/>
          <a:ea typeface="+mj-ea"/>
          <a:cs typeface="Arial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Niobium_nitrid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8314"/>
            <a:ext cx="7772400" cy="1470025"/>
          </a:xfrm>
        </p:spPr>
        <p:txBody>
          <a:bodyPr/>
          <a:lstStyle/>
          <a:p>
            <a:r>
              <a:rPr lang="en-US" dirty="0"/>
              <a:t>Nano-patterned cathode surfaces for high efficiency</a:t>
            </a:r>
            <a:br>
              <a:rPr lang="en-US" dirty="0"/>
            </a:br>
            <a:r>
              <a:rPr lang="en-US" dirty="0" err="1"/>
              <a:t>photoinjectors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SBIR Phase II with </a:t>
            </a:r>
            <a:r>
              <a:rPr lang="en-US" dirty="0" err="1" smtClean="0"/>
              <a:t>RadiaBeam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1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chamber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6474" y="966866"/>
            <a:ext cx="4000500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1" y="966866"/>
            <a:ext cx="4718063" cy="35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9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Superconducting photocathode testing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10" y="914400"/>
            <a:ext cx="2212948" cy="53340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89" y="914400"/>
            <a:ext cx="2609850" cy="270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089" y="3747809"/>
            <a:ext cx="1323000" cy="120517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06" y="5085107"/>
            <a:ext cx="2681816" cy="135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90925" y="855879"/>
            <a:ext cx="372343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1.5 cell SRF gun and test stand (+  laser for e- beam production ~40MV/m on cathode)</a:t>
            </a:r>
          </a:p>
          <a:p>
            <a:pPr>
              <a:spcAft>
                <a:spcPts val="12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For superconducting cathodes: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Niobium (multi-photon)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Diamond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-tip field emitters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Nano-structures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plasmon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QE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enhancement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on Nb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Niobium + thin films (lead, magnesium)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015296" y="1312609"/>
            <a:ext cx="475488" cy="33649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5859475" y="2383817"/>
            <a:ext cx="1492301" cy="10104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5661965" y="4107046"/>
            <a:ext cx="1163170" cy="2487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>
            <a:off x="4820717" y="4952988"/>
            <a:ext cx="1682496" cy="4968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4" y="3747809"/>
            <a:ext cx="1250275" cy="12051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Straight Arrow Connector 47"/>
          <p:cNvCxnSpPr/>
          <p:nvPr/>
        </p:nvCxnSpPr>
        <p:spPr bwMode="auto">
          <a:xfrm flipH="1" flipV="1">
            <a:off x="8338801" y="4433011"/>
            <a:ext cx="119400" cy="88513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564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0"/>
            <a:ext cx="3437026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74" y="838200"/>
            <a:ext cx="2489038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311" y="838200"/>
            <a:ext cx="204986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0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600" y="381000"/>
            <a:ext cx="7772400" cy="3124200"/>
            <a:chOff x="4941640" y="2362200"/>
            <a:chExt cx="5040560" cy="2016224"/>
          </a:xfrm>
        </p:grpSpPr>
        <p:pic>
          <p:nvPicPr>
            <p:cNvPr id="5" name="Picture 4" descr="Cathode_Test_Center_003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1640" y="2542424"/>
              <a:ext cx="1991594" cy="1836000"/>
            </a:xfrm>
            <a:prstGeom prst="rect">
              <a:avLst/>
            </a:prstGeom>
          </p:spPr>
        </p:pic>
        <p:pic>
          <p:nvPicPr>
            <p:cNvPr id="6" name="Picture 5" descr="Cathode_Test_Center_003 (zoomed).png"/>
            <p:cNvPicPr>
              <a:picLocks noChangeAspect="1"/>
            </p:cNvPicPr>
            <p:nvPr/>
          </p:nvPicPr>
          <p:blipFill rotWithShape="1">
            <a:blip r:embed="rId3" cstate="print"/>
            <a:srcRect l="-5834" r="-1"/>
            <a:stretch/>
          </p:blipFill>
          <p:spPr bwMode="auto">
            <a:xfrm>
              <a:off x="6850073" y="2542424"/>
              <a:ext cx="1943121" cy="1836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317904" y="3967862"/>
              <a:ext cx="1368152" cy="338554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1600" b="1" dirty="0" smtClean="0">
                  <a:solidFill>
                    <a:schemeClr val="bg1"/>
                  </a:solidFill>
                </a:rPr>
                <a:t>25 um square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218584" y="4018384"/>
              <a:ext cx="152325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5586263" y="3730352"/>
              <a:ext cx="8675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125 um </a:t>
              </a:r>
              <a:endParaRPr lang="en-US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81800" y="2650232"/>
              <a:ext cx="360040" cy="3600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6741840" y="2578224"/>
              <a:ext cx="216024" cy="720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41840" y="3010272"/>
              <a:ext cx="216024" cy="13681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957864" y="2578224"/>
              <a:ext cx="1800200" cy="1800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athode_Test_Area_01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9302" y="2362200"/>
              <a:ext cx="1172898" cy="108012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8978280" y="3226296"/>
              <a:ext cx="46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902080" y="2938264"/>
              <a:ext cx="8210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800 nm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830072" y="2362200"/>
              <a:ext cx="1152128" cy="108012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98024" y="2722240"/>
              <a:ext cx="216024" cy="21602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8614048" y="2362200"/>
              <a:ext cx="216024" cy="3600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614048" y="2938264"/>
              <a:ext cx="216024" cy="5040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716486" y="2362200"/>
            <a:ext cx="219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Demonstration with Copper</a:t>
            </a:r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015238" y="4343400"/>
          <a:ext cx="4495801" cy="1859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5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Material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Spacing (nm)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FWHM (nm)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Depth (nm)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Reflectivity @800 nm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767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Nb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750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364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8 %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780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217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0.81 %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770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174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209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0.63 %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867400" y="5225534"/>
            <a:ext cx="26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Would like to use niobium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343400" y="5334000"/>
            <a:ext cx="1447800" cy="76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9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956" y="14245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test at UCLA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6" y="838200"/>
            <a:ext cx="3124200" cy="288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50333"/>
            <a:ext cx="3165529" cy="291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12" y="3828189"/>
            <a:ext cx="5062538" cy="302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038600"/>
            <a:ext cx="365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FIB generate holes with </a:t>
            </a:r>
            <a:r>
              <a:rPr lang="en-US" sz="1800" dirty="0" smtClean="0"/>
              <a:t>not reproducible </a:t>
            </a:r>
            <a:r>
              <a:rPr lang="en-US" sz="1800" dirty="0"/>
              <a:t>dimensions</a:t>
            </a:r>
          </a:p>
          <a:p>
            <a:r>
              <a:rPr lang="en-US" sz="1800" dirty="0" smtClean="0"/>
              <a:t>-Tune </a:t>
            </a:r>
            <a:r>
              <a:rPr lang="en-US" sz="1800" dirty="0"/>
              <a:t>up FIB current/spot size</a:t>
            </a:r>
          </a:p>
          <a:p>
            <a:r>
              <a:rPr lang="en-US" sz="1800" dirty="0" smtClean="0"/>
              <a:t>-Multigrain </a:t>
            </a:r>
            <a:r>
              <a:rPr lang="en-US" sz="1800" dirty="0"/>
              <a:t>sample?</a:t>
            </a:r>
          </a:p>
          <a:p>
            <a:r>
              <a:rPr lang="en-US" sz="1800" dirty="0" smtClean="0"/>
              <a:t>Reflectivity measurements - Wide </a:t>
            </a:r>
            <a:r>
              <a:rPr lang="en-US" sz="1800" dirty="0"/>
              <a:t>peak (and small dip) consistent</a:t>
            </a:r>
          </a:p>
          <a:p>
            <a:r>
              <a:rPr lang="en-US" sz="1800" dirty="0"/>
              <a:t>with large fluctuations in </a:t>
            </a:r>
            <a:r>
              <a:rPr lang="en-US" sz="1800" dirty="0" err="1" smtClean="0"/>
              <a:t>nanohole</a:t>
            </a:r>
            <a:r>
              <a:rPr lang="en-US" sz="1800" dirty="0" smtClean="0"/>
              <a:t> dimensions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8316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Fay looking sad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00" y="914400"/>
            <a:ext cx="7112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9232"/>
            <a:ext cx="188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leak check!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9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Metallic photocathode testing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4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Easily obtained superconducting materials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053009"/>
              </p:ext>
            </p:extLst>
          </p:nvPr>
        </p:nvGraphicFramePr>
        <p:xfrm>
          <a:off x="547142" y="1618942"/>
          <a:ext cx="7794885" cy="387495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27701">
                  <a:extLst>
                    <a:ext uri="{9D8B030D-6E8A-4147-A177-3AD203B41FA5}">
                      <a16:colId xmlns:a16="http://schemas.microsoft.com/office/drawing/2014/main" val="2468792375"/>
                    </a:ext>
                  </a:extLst>
                </a:gridCol>
                <a:gridCol w="1648917">
                  <a:extLst>
                    <a:ext uri="{9D8B030D-6E8A-4147-A177-3AD203B41FA5}">
                      <a16:colId xmlns:a16="http://schemas.microsoft.com/office/drawing/2014/main" val="443902845"/>
                    </a:ext>
                  </a:extLst>
                </a:gridCol>
                <a:gridCol w="1434774">
                  <a:extLst>
                    <a:ext uri="{9D8B030D-6E8A-4147-A177-3AD203B41FA5}">
                      <a16:colId xmlns:a16="http://schemas.microsoft.com/office/drawing/2014/main" val="2115560344"/>
                    </a:ext>
                  </a:extLst>
                </a:gridCol>
                <a:gridCol w="1027896">
                  <a:extLst>
                    <a:ext uri="{9D8B030D-6E8A-4147-A177-3AD203B41FA5}">
                      <a16:colId xmlns:a16="http://schemas.microsoft.com/office/drawing/2014/main" val="3532325072"/>
                    </a:ext>
                  </a:extLst>
                </a:gridCol>
                <a:gridCol w="1027896">
                  <a:extLst>
                    <a:ext uri="{9D8B030D-6E8A-4147-A177-3AD203B41FA5}">
                      <a16:colId xmlns:a16="http://schemas.microsoft.com/office/drawing/2014/main" val="782393364"/>
                    </a:ext>
                  </a:extLst>
                </a:gridCol>
                <a:gridCol w="1327701">
                  <a:extLst>
                    <a:ext uri="{9D8B030D-6E8A-4147-A177-3AD203B41FA5}">
                      <a16:colId xmlns:a16="http://schemas.microsoft.com/office/drawing/2014/main" val="2992150204"/>
                    </a:ext>
                  </a:extLst>
                </a:gridCol>
              </a:tblGrid>
              <a:tr h="7328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Material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Workfunction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Critical temp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Lattice Structure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Type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Wavelength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62945997"/>
                  </a:ext>
                </a:extLst>
              </a:tr>
              <a:tr h="307728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27191012"/>
                  </a:ext>
                </a:extLst>
              </a:tr>
              <a:tr h="404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4.22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294.4016588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320272299"/>
                  </a:ext>
                </a:extLst>
              </a:tr>
              <a:tr h="404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4.44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5.03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279.8141892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905537049"/>
                  </a:ext>
                </a:extLst>
              </a:tr>
              <a:tr h="404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Pb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4.18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7.19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FCC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297.2188995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526953411"/>
                  </a:ext>
                </a:extLst>
              </a:tr>
              <a:tr h="404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295.8035714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356992565"/>
                  </a:ext>
                </a:extLst>
              </a:tr>
              <a:tr h="404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4.35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3.72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TET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285.6034483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91267786"/>
                  </a:ext>
                </a:extLst>
              </a:tr>
              <a:tr h="404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NbTi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00651477"/>
                  </a:ext>
                </a:extLst>
              </a:tr>
              <a:tr h="404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  <a:hlinkClick r:id="rId2" tooltip="Niobium nitride"/>
                        </a:rPr>
                        <a:t>NbN</a:t>
                      </a:r>
                      <a:endParaRPr lang="en-US" sz="1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47162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18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</a:t>
            </a:r>
            <a:endParaRPr lang="en-US" dirty="0"/>
          </a:p>
        </p:txBody>
      </p:sp>
      <p:pic>
        <p:nvPicPr>
          <p:cNvPr id="1027" name="Picture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94" y="1346382"/>
            <a:ext cx="4814575" cy="506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914526" y="0"/>
            <a:ext cx="11538585" cy="4206240"/>
            <a:chOff x="-1914525" y="0"/>
            <a:chExt cx="9144000" cy="2857500"/>
          </a:xfrm>
        </p:grpSpPr>
        <p:sp>
          <p:nvSpPr>
            <p:cNvPr id="6" name="Rectangle 5"/>
            <p:cNvSpPr/>
            <p:nvPr/>
          </p:nvSpPr>
          <p:spPr>
            <a:xfrm rot="2396804">
              <a:off x="1620520" y="1999615"/>
              <a:ext cx="128270" cy="2984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9376905">
              <a:off x="819785" y="1986280"/>
              <a:ext cx="121920" cy="2933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5800" y="2324100"/>
              <a:ext cx="1171575" cy="476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2450" y="2286000"/>
              <a:ext cx="145732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1500" y="2771775"/>
              <a:ext cx="145732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2450" y="2200275"/>
              <a:ext cx="145732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43000" y="1924050"/>
              <a:ext cx="257175" cy="2762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47750" y="1847850"/>
              <a:ext cx="4572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00150" y="2724150"/>
              <a:ext cx="180975" cy="8572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Line Callout 2 14"/>
            <p:cNvSpPr/>
            <p:nvPr/>
          </p:nvSpPr>
          <p:spPr>
            <a:xfrm>
              <a:off x="1219200" y="2514600"/>
              <a:ext cx="142875" cy="10477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749837"/>
                <a:gd name="adj6" fmla="val -469900"/>
              </a:avLst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983933" y="1340167"/>
              <a:ext cx="518160" cy="208915"/>
            </a:xfrm>
            <a:prstGeom prst="rect">
              <a:avLst/>
            </a:prstGeom>
            <a:solidFill>
              <a:srgbClr val="FF6DE0"/>
            </a:solidFill>
            <a:ln>
              <a:solidFill>
                <a:srgbClr val="DE00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Lightning Bolt 16"/>
            <p:cNvSpPr/>
            <p:nvPr/>
          </p:nvSpPr>
          <p:spPr>
            <a:xfrm rot="2424390">
              <a:off x="1805305" y="1133475"/>
              <a:ext cx="333375" cy="847725"/>
            </a:xfrm>
            <a:prstGeom prst="lightningBol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-1914525" y="0"/>
              <a:ext cx="9144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26720" y="2186940"/>
            <a:ext cx="128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66759" y="1211580"/>
            <a:ext cx="146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cleaner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37450" y="1417320"/>
            <a:ext cx="1024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62100" y="4442460"/>
            <a:ext cx="149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83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13683</TotalTime>
  <Words>220</Words>
  <Application>Microsoft Office PowerPoint</Application>
  <PresentationFormat>On-screen Show (4:3)</PresentationFormat>
  <Paragraphs>97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</vt:lpstr>
      <vt:lpstr>Times New Roman</vt:lpstr>
      <vt:lpstr>Office Theme</vt:lpstr>
      <vt:lpstr>Nano-patterned cathode surfaces for high efficiency photoinjectors</vt:lpstr>
      <vt:lpstr>Superconducting photocathode testing</vt:lpstr>
      <vt:lpstr>Test stand</vt:lpstr>
      <vt:lpstr>PowerPoint Presentation</vt:lpstr>
      <vt:lpstr>PowerPoint Presentation</vt:lpstr>
      <vt:lpstr>Fay looking sad</vt:lpstr>
      <vt:lpstr>Metallic photocathode testing</vt:lpstr>
      <vt:lpstr>Easily obtained superconducting materials</vt:lpstr>
      <vt:lpstr>Schematic</vt:lpstr>
      <vt:lpstr>The chamber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Hannon</cp:lastModifiedBy>
  <cp:revision>231</cp:revision>
  <cp:lastPrinted>2014-11-07T10:39:35Z</cp:lastPrinted>
  <dcterms:created xsi:type="dcterms:W3CDTF">2015-09-25T13:26:08Z</dcterms:created>
  <dcterms:modified xsi:type="dcterms:W3CDTF">2017-02-01T21:20:16Z</dcterms:modified>
</cp:coreProperties>
</file>