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9"/>
  </p:notesMasterIdLst>
  <p:sldIdLst>
    <p:sldId id="339" r:id="rId2"/>
    <p:sldId id="340" r:id="rId3"/>
    <p:sldId id="341" r:id="rId4"/>
    <p:sldId id="328" r:id="rId5"/>
    <p:sldId id="343" r:id="rId6"/>
    <p:sldId id="345" r:id="rId7"/>
    <p:sldId id="34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96" autoAdjust="0"/>
    <p:restoredTop sz="86436" autoAdjust="0"/>
  </p:normalViewPr>
  <p:slideViewPr>
    <p:cSldViewPr snapToGrid="0" snapToObjects="1">
      <p:cViewPr varScale="1">
        <p:scale>
          <a:sx n="139" d="100"/>
          <a:sy n="139" d="100"/>
        </p:scale>
        <p:origin x="16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FFA79-D0F4-E248-AAAF-7C991AC0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D1BEBE-BAEB-DD4C-9EC5-4C584BA0DCAF}"/>
              </a:ext>
            </a:extLst>
          </p:cNvPr>
          <p:cNvSpPr txBox="1">
            <a:spLocks/>
          </p:cNvSpPr>
          <p:nvPr/>
        </p:nvSpPr>
        <p:spPr bwMode="auto">
          <a:xfrm>
            <a:off x="2699290" y="4641706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6262-23E0-6248-9E73-9AE2CCF0E7A9}"/>
              </a:ext>
            </a:extLst>
          </p:cNvPr>
          <p:cNvSpPr txBox="1"/>
          <p:nvPr/>
        </p:nvSpPr>
        <p:spPr>
          <a:xfrm>
            <a:off x="6181415" y="5287278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1846751" y="865094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861584-193F-8643-93C6-E7239453C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2262309" y="1691863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1846751" y="5960939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1352505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D031B-8B2A-D847-BEBA-FE6B571727D9}"/>
              </a:ext>
            </a:extLst>
          </p:cNvPr>
          <p:cNvCxnSpPr>
            <a:cxnSpLocks/>
          </p:cNvCxnSpPr>
          <p:nvPr/>
        </p:nvCxnSpPr>
        <p:spPr>
          <a:xfrm flipH="1">
            <a:off x="4300931" y="1204236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5136321" y="1194643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7B851-720D-8541-8426-94FFE2A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High Voltage (200-350 kV) Inverted Insulator Photo-guns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E05DD4-0916-1941-BF11-829CCFB39873}"/>
              </a:ext>
            </a:extLst>
          </p:cNvPr>
          <p:cNvGrpSpPr/>
          <p:nvPr/>
        </p:nvGrpSpPr>
        <p:grpSpPr>
          <a:xfrm>
            <a:off x="434340" y="1013807"/>
            <a:ext cx="3199137" cy="5491629"/>
            <a:chOff x="1590040" y="1013807"/>
            <a:chExt cx="3199137" cy="54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947390-EBD6-C143-84B5-291237B5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040" y="1013807"/>
              <a:ext cx="3199137" cy="4265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BF7948-503E-9142-B7E1-C415719C4250}"/>
                </a:ext>
              </a:extLst>
            </p:cNvPr>
            <p:cNvSpPr txBox="1"/>
            <p:nvPr/>
          </p:nvSpPr>
          <p:spPr>
            <a:xfrm>
              <a:off x="1913734" y="5366663"/>
              <a:ext cx="25517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CEBAF 200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Installed June 2018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(operates at 130kV until an upgrade in 2020)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CA1B8-2FE2-6545-B171-AF0DAC2113E9}"/>
              </a:ext>
            </a:extLst>
          </p:cNvPr>
          <p:cNvGrpSpPr/>
          <p:nvPr/>
        </p:nvGrpSpPr>
        <p:grpSpPr>
          <a:xfrm>
            <a:off x="8469064" y="1026507"/>
            <a:ext cx="3404852" cy="5313651"/>
            <a:chOff x="3009900" y="810759"/>
            <a:chExt cx="2946630" cy="4871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E458EA-A3DA-2448-97D0-C31F8774C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810759"/>
              <a:ext cx="2946630" cy="3928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C8A9B1-29E1-4A4D-9A55-9C6EBB94A98C}"/>
                </a:ext>
              </a:extLst>
            </p:cNvPr>
            <p:cNvSpPr txBox="1"/>
            <p:nvPr/>
          </p:nvSpPr>
          <p:spPr>
            <a:xfrm>
              <a:off x="3086331" y="4790044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C98E51-C214-C349-9276-6D66401A04C7}"/>
              </a:ext>
            </a:extLst>
          </p:cNvPr>
          <p:cNvGrpSpPr/>
          <p:nvPr/>
        </p:nvGrpSpPr>
        <p:grpSpPr>
          <a:xfrm>
            <a:off x="4482990" y="1013808"/>
            <a:ext cx="3404852" cy="5260820"/>
            <a:chOff x="5984605" y="694320"/>
            <a:chExt cx="2946630" cy="4823398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3F195EB5-4AC6-C946-AF93-DDC1D6ABE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694320"/>
              <a:ext cx="2946630" cy="39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D5471F-3622-924A-8B8A-8ABC48269700}"/>
                </a:ext>
              </a:extLst>
            </p:cNvPr>
            <p:cNvSpPr txBox="1"/>
            <p:nvPr/>
          </p:nvSpPr>
          <p:spPr>
            <a:xfrm>
              <a:off x="6248653" y="4699379"/>
              <a:ext cx="2418535" cy="81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B9D5A-14AC-834D-8820-784D8298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0" y="5683984"/>
            <a:ext cx="942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background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 (GTS)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7B6A8-7D55-954B-97DC-A127B037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photo-gun (multiple photocathodes),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like CEBAF geometry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Cable connection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from HVPS to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1000 hours operating &gt;300kV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; HV conditioning about 1 week.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&gt;10 mA average current, and 0.7nC bunch charge.</a:t>
            </a:r>
            <a:endParaRPr lang="en-US" sz="2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8" y="4115371"/>
            <a:ext cx="4914721" cy="23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C7F3-3FD8-1946-AC85-E55D4AB5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voltages present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6388-2B9E-BA4E-AE0D-48192292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74615"/>
            <a:ext cx="8531351" cy="2426369"/>
          </a:xfrm>
        </p:spPr>
        <p:txBody>
          <a:bodyPr/>
          <a:lstStyle/>
          <a:p>
            <a:r>
              <a:rPr lang="en-US" dirty="0"/>
              <a:t>The 350 kV FEL vent-bake gun is based on large cylindrical insulators</a:t>
            </a:r>
          </a:p>
          <a:p>
            <a:r>
              <a:rPr lang="en-US" dirty="0"/>
              <a:t>Demonstrated 10 mA with with ~500 Coulombs 1/e lifetime</a:t>
            </a:r>
          </a:p>
          <a:p>
            <a:r>
              <a:rPr lang="en-US" dirty="0"/>
              <a:t>Takes about 4 weeks to replace a </a:t>
            </a:r>
            <a:r>
              <a:rPr lang="en-US" dirty="0" err="1"/>
              <a:t>photocahode</a:t>
            </a:r>
            <a:r>
              <a:rPr lang="en-US" dirty="0"/>
              <a:t> (no load-lock)</a:t>
            </a:r>
          </a:p>
          <a:p>
            <a:r>
              <a:rPr lang="en-US" dirty="0"/>
              <a:t>Requires large SF6 filled tank to connect with high voltage power supply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6CAB1-5083-1945-B602-BDBF6F20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FC5D0-F3FC-3C4B-AF2C-110710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70A66-3F25-2D4A-ADFC-4D8445B8EBC7}"/>
              </a:ext>
            </a:extLst>
          </p:cNvPr>
          <p:cNvGrpSpPr/>
          <p:nvPr/>
        </p:nvGrpSpPr>
        <p:grpSpPr>
          <a:xfrm>
            <a:off x="5010912" y="2926080"/>
            <a:ext cx="6775704" cy="3758184"/>
            <a:chOff x="136525" y="1676401"/>
            <a:chExt cx="9007475" cy="4493813"/>
          </a:xfrm>
        </p:grpSpPr>
        <p:pic>
          <p:nvPicPr>
            <p:cNvPr id="7" name="Picture 5" descr="gun scan">
              <a:extLst>
                <a:ext uri="{FF2B5EF4-FFF2-40B4-BE49-F238E27FC236}">
                  <a16:creationId xmlns:a16="http://schemas.microsoft.com/office/drawing/2014/main" id="{7B9953F2-C50C-9446-BC2B-F48D3945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25" y="1676401"/>
              <a:ext cx="6781800" cy="383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7BCC9788-369C-B94F-9537-63E473000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724" y="2286001"/>
              <a:ext cx="140353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Electrodes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9A4FF04-BC79-F649-9014-3F7EC73CF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514600"/>
              <a:ext cx="21140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Vacuum chamber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6F92C3D-E8F7-B946-8513-42E094EBF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325" y="2514600"/>
              <a:ext cx="22806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Ceramic stand-offs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1D38A98-374B-774C-B737-7D0F5D4BB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5925" y="2438400"/>
              <a:ext cx="1752944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Corona shield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19D27A0-392C-D24A-839B-42255E5FB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923" y="5257802"/>
              <a:ext cx="21641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High voltage feed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E574036C-B1C8-7941-9095-632E70B6F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725" y="5410203"/>
              <a:ext cx="2911360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 (3) 1000 l/s NEG pumps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73E860AE-2647-1C48-A15B-347858813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999" y="1881188"/>
              <a:ext cx="2586144" cy="624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>
                  <a:latin typeface="+mj-lt"/>
                </a:rPr>
                <a:t>RGA, extractor gauge</a:t>
              </a:r>
            </a:p>
            <a:p>
              <a:pPr eaLnBrk="0" hangingPunct="0"/>
              <a:r>
                <a:rPr lang="en-US" altLang="en-US" sz="1200" dirty="0">
                  <a:latin typeface="+mj-lt"/>
                </a:rPr>
                <a:t>and leak valve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E151FA16-5F8E-7840-9CA0-2CE68045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24" y="4419600"/>
              <a:ext cx="17180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</a:t>
              </a: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9EC34236-4214-874C-B320-0EEC9BD4F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325" y="3886201"/>
              <a:ext cx="609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5E9DA547-2DF8-B64E-929D-8F17173CA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5" y="2514601"/>
              <a:ext cx="3810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78CF69A4-1143-A544-9FEB-155D67D621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0725" y="2514601"/>
              <a:ext cx="762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61FA1A1B-39AD-C94A-85AD-86F3CECAAD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98925" y="2819401"/>
              <a:ext cx="152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FEEA93D5-FAD4-934E-B2E8-F031B051A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8525" y="2819401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734CBE93-481E-224A-9B9D-76D2C2D0A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0525" y="4648201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F021B571-5A61-A94B-A9B3-981FE8E4D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24" y="2895599"/>
              <a:ext cx="1539876" cy="87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 retractor mechanism</a:t>
              </a: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6F9C69C4-CAFA-D14F-BD69-0F4EA942FC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2667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05411E57-7623-D24A-A803-374634558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3124201"/>
              <a:ext cx="685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F0D6D9E7-CF70-414C-B23C-E9E5C629C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5" y="5943601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7EBF5226-4A7B-D340-B1F9-3B16E50A3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564" y="5837238"/>
              <a:ext cx="841801" cy="332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+mj-lt"/>
                </a:rPr>
                <a:t>80 cm</a:t>
              </a:r>
            </a:p>
          </p:txBody>
        </p:sp>
        <p:sp>
          <p:nvSpPr>
            <p:cNvPr id="27" name="Text Box 37">
              <a:extLst>
                <a:ext uri="{FF2B5EF4-FFF2-40B4-BE49-F238E27FC236}">
                  <a16:creationId xmlns:a16="http://schemas.microsoft.com/office/drawing/2014/main" id="{75F5C2A5-5F01-E74B-AF73-B2611E7F4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871787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28" name="Line 38">
              <a:extLst>
                <a:ext uri="{FF2B5EF4-FFF2-40B4-BE49-F238E27FC236}">
                  <a16:creationId xmlns:a16="http://schemas.microsoft.com/office/drawing/2014/main" id="{B9BD92F0-C024-0D4C-87B8-055025F1A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988" y="3057526"/>
              <a:ext cx="579438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Text Box 39">
              <a:extLst>
                <a:ext uri="{FF2B5EF4-FFF2-40B4-BE49-F238E27FC236}">
                  <a16:creationId xmlns:a16="http://schemas.microsoft.com/office/drawing/2014/main" id="{4049502F-BB65-254F-A4C5-FFBE764EC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8888" y="4833936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63383412-6F3A-994D-BD13-E9F66329B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92463" y="4746626"/>
              <a:ext cx="663575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Line 41">
              <a:extLst>
                <a:ext uri="{FF2B5EF4-FFF2-40B4-BE49-F238E27FC236}">
                  <a16:creationId xmlns:a16="http://schemas.microsoft.com/office/drawing/2014/main" id="{69F51100-9037-3F46-AB3F-CE3C9B3A7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275" y="3379788"/>
              <a:ext cx="708025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Text Box 43">
              <a:extLst>
                <a:ext uri="{FF2B5EF4-FFF2-40B4-BE49-F238E27FC236}">
                  <a16:creationId xmlns:a16="http://schemas.microsoft.com/office/drawing/2014/main" id="{6DE9CC58-29A8-F242-AD47-5D839AA5A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362" y="3243262"/>
              <a:ext cx="99768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Anode</a:t>
              </a:r>
            </a:p>
          </p:txBody>
        </p:sp>
      </p:grpSp>
      <p:pic>
        <p:nvPicPr>
          <p:cNvPr id="33" name="Picture 20" descr="FEL Gun in Cleanroom small version">
            <a:extLst>
              <a:ext uri="{FF2B5EF4-FFF2-40B4-BE49-F238E27FC236}">
                <a16:creationId xmlns:a16="http://schemas.microsoft.com/office/drawing/2014/main" id="{4F073499-5A3B-4446-9981-61AB3309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" y="3993252"/>
            <a:ext cx="4645671" cy="2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5">
            <a:extLst>
              <a:ext uri="{FF2B5EF4-FFF2-40B4-BE49-F238E27FC236}">
                <a16:creationId xmlns:a16="http://schemas.microsoft.com/office/drawing/2014/main" id="{C0DE2615-D60A-3846-B449-640F25C0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02" y="810694"/>
            <a:ext cx="3505644" cy="26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0E6B-D49E-0E4D-8B1B-98D2862A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quest for higher voltage inverted insulator guns using cables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6F5AD-8B9A-D543-BDA7-CDDF7814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44A18-15C4-3A43-9C0E-C8295DC3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17F5C0-A5B0-CD4A-A86C-7681FECD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57" b="20945"/>
          <a:stretch/>
        </p:blipFill>
        <p:spPr>
          <a:xfrm>
            <a:off x="2368295" y="3302078"/>
            <a:ext cx="7562089" cy="3555922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441BAD-62A7-4C43-934D-23CBD041F2B8}"/>
              </a:ext>
            </a:extLst>
          </p:cNvPr>
          <p:cNvSpPr txBox="1">
            <a:spLocks/>
          </p:cNvSpPr>
          <p:nvPr/>
        </p:nvSpPr>
        <p:spPr bwMode="auto">
          <a:xfrm>
            <a:off x="852202" y="142301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A9468-4563-CE4E-A8EF-742A67A59875}"/>
              </a:ext>
            </a:extLst>
          </p:cNvPr>
          <p:cNvSpPr txBox="1"/>
          <p:nvPr/>
        </p:nvSpPr>
        <p:spPr>
          <a:xfrm>
            <a:off x="3767399" y="861582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GTS Gun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43D928-BB0A-914C-A932-FE9264199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549077" y="2423383"/>
            <a:ext cx="2265436" cy="19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C8686CE-5ED3-884B-A58A-21AB8F52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49" y="1315929"/>
            <a:ext cx="2651120" cy="25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2DC74-B4B4-5F4C-BF15-F41398FC04FC}"/>
              </a:ext>
            </a:extLst>
          </p:cNvPr>
          <p:cNvSpPr txBox="1"/>
          <p:nvPr/>
        </p:nvSpPr>
        <p:spPr>
          <a:xfrm>
            <a:off x="7879151" y="849390"/>
            <a:ext cx="4422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 next step: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400 kV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R&amp;D !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1618B1B-57FB-6C41-8DB3-6BEF2BADD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9546336" y="1252728"/>
            <a:ext cx="2645664" cy="34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5E593-E864-164D-A004-51B3CA91076B}"/>
              </a:ext>
            </a:extLst>
          </p:cNvPr>
          <p:cNvSpPr txBox="1"/>
          <p:nvPr/>
        </p:nvSpPr>
        <p:spPr>
          <a:xfrm>
            <a:off x="3099816" y="6190488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R28 200kV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CFCFA-8FE5-1B47-ABBC-828D0EB7CF1C}"/>
              </a:ext>
            </a:extLst>
          </p:cNvPr>
          <p:cNvSpPr txBox="1"/>
          <p:nvPr/>
        </p:nvSpPr>
        <p:spPr>
          <a:xfrm>
            <a:off x="5108448" y="6178296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R30 300kV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914409-8DE1-EC42-B923-557D9D41BB5B}"/>
              </a:ext>
            </a:extLst>
          </p:cNvPr>
          <p:cNvSpPr txBox="1"/>
          <p:nvPr/>
        </p:nvSpPr>
        <p:spPr>
          <a:xfrm>
            <a:off x="8619745" y="6077712"/>
            <a:ext cx="1109472" cy="6463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R350, 400kV ?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2D9361-6EAC-8D4D-91F0-D0EA2B6AE523}"/>
              </a:ext>
            </a:extLst>
          </p:cNvPr>
          <p:cNvCxnSpPr>
            <a:cxnSpLocks/>
          </p:cNvCxnSpPr>
          <p:nvPr/>
        </p:nvCxnSpPr>
        <p:spPr>
          <a:xfrm>
            <a:off x="6528816" y="4517136"/>
            <a:ext cx="0" cy="1316736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BAC725-6B4E-744B-BD88-0E7C47D25F89}"/>
              </a:ext>
            </a:extLst>
          </p:cNvPr>
          <p:cNvSpPr txBox="1"/>
          <p:nvPr/>
        </p:nvSpPr>
        <p:spPr>
          <a:xfrm rot="16200000">
            <a:off x="6114287" y="5026152"/>
            <a:ext cx="57259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12"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F8A60-0E23-924F-89B9-6572D9A7159C}"/>
              </a:ext>
            </a:extLst>
          </p:cNvPr>
          <p:cNvSpPr txBox="1"/>
          <p:nvPr/>
        </p:nvSpPr>
        <p:spPr>
          <a:xfrm rot="19353483">
            <a:off x="9509760" y="2816351"/>
            <a:ext cx="238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CONCEPT !</a:t>
            </a:r>
          </a:p>
        </p:txBody>
      </p:sp>
    </p:spTree>
    <p:extLst>
      <p:ext uri="{BB962C8B-B14F-4D97-AF65-F5344CB8AC3E}">
        <p14:creationId xmlns:p14="http://schemas.microsoft.com/office/powerpoint/2010/main" val="111151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E6A2-0BEC-3B47-9E04-296FEFF5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step: our 400kV R&amp;D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6337D-18AC-BC41-A824-986F8870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0ADB8-060E-A344-A74D-1AF30E14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C309A3-CEDA-9D42-A08F-3547E3A3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8101584" y="557784"/>
            <a:ext cx="2188464" cy="285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B9CBB-34C6-6F4D-A78C-996A7BE2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408" y="758952"/>
            <a:ext cx="2069592" cy="2759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ABB65-CA0F-5C44-B5E5-00C61A3A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83699" y="4449699"/>
            <a:ext cx="2752344" cy="206425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02D232B-ED54-2543-8EB9-DE117288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22368" r="42557" b="18787"/>
          <a:stretch/>
        </p:blipFill>
        <p:spPr bwMode="auto">
          <a:xfrm rot="5400000">
            <a:off x="7209865" y="3943089"/>
            <a:ext cx="2578965" cy="27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1713-D731-594E-B8B8-593341997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077043" cy="271897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Can the commercial plugs and receptacles be operated at 400kV sustained for days?</a:t>
            </a:r>
          </a:p>
          <a:p>
            <a:r>
              <a:rPr lang="en-US" sz="2000" dirty="0"/>
              <a:t>What is the highest voltage limit before breakdown? </a:t>
            </a:r>
          </a:p>
          <a:p>
            <a:r>
              <a:rPr lang="en-US" sz="2000" dirty="0"/>
              <a:t>Design coupling between large insulator and R350 cable plug </a:t>
            </a:r>
          </a:p>
          <a:p>
            <a:pPr lvl="1"/>
            <a:r>
              <a:rPr lang="en-US" sz="1800" dirty="0"/>
              <a:t>(</a:t>
            </a:r>
            <a:r>
              <a:rPr lang="en-US" sz="1600" i="1" dirty="0"/>
              <a:t>spinoff: partner with industry to design new conical insulator to mate with commercial R350 cable plug as done now for 200kV and 300kV</a:t>
            </a:r>
            <a:r>
              <a:rPr lang="en-US" sz="1800" dirty="0"/>
              <a:t>)</a:t>
            </a:r>
          </a:p>
          <a:p>
            <a:r>
              <a:rPr lang="en-US" sz="2000" dirty="0"/>
              <a:t>Test all of this in SF6-filled chamber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EDC8B2-66C7-CB41-8843-265EE2858584}"/>
              </a:ext>
            </a:extLst>
          </p:cNvPr>
          <p:cNvSpPr txBox="1">
            <a:spLocks/>
          </p:cNvSpPr>
          <p:nvPr/>
        </p:nvSpPr>
        <p:spPr>
          <a:xfrm>
            <a:off x="152813" y="3962239"/>
            <a:ext cx="3431635" cy="2319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r>
              <a:rPr lang="en-US" sz="2000" dirty="0"/>
              <a:t>Design electrode and triple junction shields</a:t>
            </a:r>
          </a:p>
          <a:p>
            <a:r>
              <a:rPr lang="en-US" sz="2000" dirty="0"/>
              <a:t>Build and test in vacuum, likely will need larger chamber to keep gradient &lt; 10 MV/m at 450kV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E60D2C-39DF-3F44-A80E-E9F017A8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80" y="3995928"/>
            <a:ext cx="3413760" cy="2560320"/>
          </a:xfrm>
          <a:prstGeom prst="rect">
            <a:avLst/>
          </a:prstGeom>
        </p:spPr>
      </p:pic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1BCBC08-2C7B-7B47-A774-056AF00CD767}"/>
              </a:ext>
            </a:extLst>
          </p:cNvPr>
          <p:cNvSpPr/>
          <p:nvPr/>
        </p:nvSpPr>
        <p:spPr>
          <a:xfrm>
            <a:off x="10972800" y="3108960"/>
            <a:ext cx="539496" cy="130759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D499637-D5BA-0045-8D61-F158B1E53816}"/>
              </a:ext>
            </a:extLst>
          </p:cNvPr>
          <p:cNvSpPr/>
          <p:nvPr/>
        </p:nvSpPr>
        <p:spPr>
          <a:xfrm>
            <a:off x="8988552" y="4901184"/>
            <a:ext cx="1755648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01BFCAC-9486-D14E-B6A4-478A73BE2970}"/>
              </a:ext>
            </a:extLst>
          </p:cNvPr>
          <p:cNvSpPr/>
          <p:nvPr/>
        </p:nvSpPr>
        <p:spPr>
          <a:xfrm rot="981660">
            <a:off x="6927850" y="5339210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DCD109C-233D-984C-9E82-ECB4B2DB3522}"/>
              </a:ext>
            </a:extLst>
          </p:cNvPr>
          <p:cNvSpPr/>
          <p:nvPr/>
        </p:nvSpPr>
        <p:spPr>
          <a:xfrm>
            <a:off x="7424928" y="914400"/>
            <a:ext cx="658368" cy="253288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B584A-9C27-7D40-8521-E5C06B98AA51}"/>
              </a:ext>
            </a:extLst>
          </p:cNvPr>
          <p:cNvSpPr txBox="1"/>
          <p:nvPr/>
        </p:nvSpPr>
        <p:spPr>
          <a:xfrm>
            <a:off x="246887" y="3813048"/>
            <a:ext cx="305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Success? Then: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18664-B8B1-9C47-A46D-E3D7B0CBB873}"/>
              </a:ext>
            </a:extLst>
          </p:cNvPr>
          <p:cNvSpPr txBox="1"/>
          <p:nvPr/>
        </p:nvSpPr>
        <p:spPr>
          <a:xfrm>
            <a:off x="3529584" y="6035039"/>
            <a:ext cx="3414268" cy="52322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duster" panose="03050602040202020205" pitchFamily="66" charset="77"/>
              </a:rPr>
              <a:t>Our HV chamber</a:t>
            </a:r>
          </a:p>
        </p:txBody>
      </p:sp>
    </p:spTree>
    <p:extLst>
      <p:ext uri="{BB962C8B-B14F-4D97-AF65-F5344CB8AC3E}">
        <p14:creationId xmlns:p14="http://schemas.microsoft.com/office/powerpoint/2010/main" val="309814363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1413</TotalTime>
  <Words>475</Words>
  <Application>Microsoft Macintosh PowerPoint</Application>
  <PresentationFormat>Widescreen</PresentationFormat>
  <Paragraphs>83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PingFangSC-Regular</vt:lpstr>
      <vt:lpstr>.PingFangSC-Regular</vt:lpstr>
      <vt:lpstr>Arial</vt:lpstr>
      <vt:lpstr>Avenir Roman</vt:lpstr>
      <vt:lpstr>Calibri</vt:lpstr>
      <vt:lpstr>Calibri Light</vt:lpstr>
      <vt:lpstr>Century Gothic</vt:lpstr>
      <vt:lpstr>Chalkduster</vt:lpstr>
      <vt:lpstr>Theme1</vt:lpstr>
      <vt:lpstr>Jefferson Lab: Inverted Insulator Photogun</vt:lpstr>
      <vt:lpstr>Jefferson Lab: High Voltage (200-350 kV) Inverted Insulator Photo-guns</vt:lpstr>
      <vt:lpstr>Metric of Success: High Voltage without Field Emission</vt:lpstr>
      <vt:lpstr>Magnetized Beam Photogun at the Gun Test Stand (GTS)</vt:lpstr>
      <vt:lpstr>Higher voltages present a challenge</vt:lpstr>
      <vt:lpstr>Our quest for higher voltage inverted insulator guns using cables</vt:lpstr>
      <vt:lpstr>The next step: our 400kV R&amp;D plan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Carlos H.G.</cp:lastModifiedBy>
  <cp:revision>135</cp:revision>
  <dcterms:created xsi:type="dcterms:W3CDTF">2018-09-06T13:32:58Z</dcterms:created>
  <dcterms:modified xsi:type="dcterms:W3CDTF">2019-02-20T20:06:23Z</dcterms:modified>
</cp:coreProperties>
</file>