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0" r:id="rId2"/>
    <p:sldId id="342" r:id="rId3"/>
    <p:sldId id="343" r:id="rId4"/>
    <p:sldId id="346" r:id="rId5"/>
    <p:sldId id="335" r:id="rId6"/>
    <p:sldId id="351" r:id="rId7"/>
    <p:sldId id="349" r:id="rId8"/>
    <p:sldId id="329" r:id="rId9"/>
    <p:sldId id="344" r:id="rId10"/>
    <p:sldId id="345" r:id="rId11"/>
    <p:sldId id="352" r:id="rId12"/>
    <p:sldId id="363" r:id="rId13"/>
    <p:sldId id="364" r:id="rId14"/>
    <p:sldId id="350" r:id="rId15"/>
    <p:sldId id="361" r:id="rId16"/>
    <p:sldId id="362" r:id="rId17"/>
    <p:sldId id="354" r:id="rId18"/>
    <p:sldId id="357" r:id="rId19"/>
    <p:sldId id="355" r:id="rId20"/>
    <p:sldId id="356" r:id="rId21"/>
    <p:sldId id="360" r:id="rId22"/>
    <p:sldId id="358" r:id="rId23"/>
    <p:sldId id="365" r:id="rId24"/>
    <p:sldId id="347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3E12"/>
    <a:srgbClr val="FFF60A"/>
    <a:srgbClr val="2FCF1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56" autoAdjust="0"/>
    <p:restoredTop sz="95481" autoAdjust="0"/>
  </p:normalViewPr>
  <p:slideViewPr>
    <p:cSldViewPr snapToGrid="0">
      <p:cViewPr>
        <p:scale>
          <a:sx n="113" d="100"/>
          <a:sy n="113" d="100"/>
        </p:scale>
        <p:origin x="-92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EAE10-6FEE-F845-ABC8-C8775028A8A9}" type="datetimeFigureOut">
              <a:rPr lang="en-US" smtClean="0"/>
              <a:pPr/>
              <a:t>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14081-CE62-8643-8C4D-F3B82DD9C9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12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D704E-25FB-2045-A2C1-B30AFE9CA04D}" type="datetimeFigureOut">
              <a:rPr lang="en-US" smtClean="0"/>
              <a:pPr/>
              <a:t>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DB574-758C-F145-A2BA-4DE779E5D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61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1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/>
          <a:ea typeface="+mj-ea"/>
          <a:cs typeface="Arial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581" y="156032"/>
            <a:ext cx="8229600" cy="78422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/>
              <a:t>Update on magnetized electron gun </a:t>
            </a:r>
            <a:r>
              <a:rPr lang="en-US" sz="3200" dirty="0" smtClean="0"/>
              <a:t>development at the Gun Test Stand GTS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1314" y="1132156"/>
            <a:ext cx="5032686" cy="219429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P. </a:t>
            </a:r>
            <a:r>
              <a:rPr lang="en-US" sz="2400" b="1" dirty="0" err="1" smtClean="0">
                <a:solidFill>
                  <a:srgbClr val="FF0000"/>
                </a:solidFill>
              </a:rPr>
              <a:t>Adderley</a:t>
            </a:r>
            <a:r>
              <a:rPr lang="en-US" sz="2400" b="1" dirty="0" smtClean="0">
                <a:solidFill>
                  <a:srgbClr val="FF0000"/>
                </a:solidFill>
              </a:rPr>
              <a:t>, D. Bullard, F., Hannon, C</a:t>
            </a:r>
            <a:r>
              <a:rPr lang="en-US" sz="2400" b="1" dirty="0" smtClean="0">
                <a:solidFill>
                  <a:srgbClr val="FF0000"/>
                </a:solidFill>
              </a:rPr>
              <a:t>. Hernandez-</a:t>
            </a:r>
            <a:r>
              <a:rPr lang="en-US" sz="2400" b="1" dirty="0" smtClean="0">
                <a:solidFill>
                  <a:srgbClr val="FF0000"/>
                </a:solidFill>
              </a:rPr>
              <a:t>Garcia, A. </a:t>
            </a:r>
            <a:r>
              <a:rPr lang="en-US" sz="2400" b="1" dirty="0" err="1" smtClean="0">
                <a:solidFill>
                  <a:srgbClr val="FF0000"/>
                </a:solidFill>
              </a:rPr>
              <a:t>Mamun</a:t>
            </a:r>
            <a:r>
              <a:rPr lang="en-US" sz="2400" b="1" dirty="0" smtClean="0">
                <a:solidFill>
                  <a:srgbClr val="FF0000"/>
                </a:solidFill>
              </a:rPr>
              <a:t>, M. </a:t>
            </a:r>
            <a:r>
              <a:rPr lang="en-US" sz="2400" b="1" dirty="0" err="1" smtClean="0">
                <a:solidFill>
                  <a:srgbClr val="FF0000"/>
                </a:solidFill>
              </a:rPr>
              <a:t>Poelker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R.Suleiman</a:t>
            </a:r>
            <a:r>
              <a:rPr lang="en-US" sz="2400" b="1" dirty="0" smtClean="0">
                <a:solidFill>
                  <a:srgbClr val="FF0000"/>
                </a:solidFill>
              </a:rPr>
              <a:t>, Y. Wang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815EFB-6660-4856-873B-F92D5680889C}" type="slidenum">
              <a:rPr lang="en-US" smtClean="0"/>
              <a:t>1</a:t>
            </a:fld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5338027" y="5103945"/>
            <a:ext cx="3506746" cy="115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Arial"/>
                <a:cs typeface="Arial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dirty="0" smtClean="0">
                <a:solidFill>
                  <a:srgbClr val="FFFFFF"/>
                </a:solidFill>
              </a:rPr>
              <a:t>JLEIC R&amp;D weekly meeting, Thursday Jan 26, JLab.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4" name="Picture 3" descr="BlackR30 &amp; SS electrodesI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8364" y="1761345"/>
            <a:ext cx="5506910" cy="41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276" y="-1"/>
            <a:ext cx="6495641" cy="94399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latin typeface="Arial"/>
                <a:cs typeface="Arial"/>
              </a:rPr>
              <a:t>The upgrade </a:t>
            </a:r>
            <a:r>
              <a:rPr lang="en-US" kern="0" dirty="0" err="1" smtClean="0">
                <a:latin typeface="Arial"/>
                <a:cs typeface="Arial"/>
              </a:rPr>
              <a:t>beamline</a:t>
            </a:r>
            <a:r>
              <a:rPr lang="en-US" kern="0" dirty="0" smtClean="0">
                <a:latin typeface="Arial"/>
                <a:cs typeface="Arial"/>
              </a:rPr>
              <a:t> currently under installation has slits for magnetized beam characterization and </a:t>
            </a:r>
            <a:r>
              <a:rPr lang="en-US" kern="0" dirty="0" err="1" smtClean="0">
                <a:latin typeface="Arial"/>
                <a:cs typeface="Arial"/>
              </a:rPr>
              <a:t>emittance</a:t>
            </a:r>
            <a:r>
              <a:rPr lang="en-US" kern="0" dirty="0" smtClean="0">
                <a:latin typeface="Arial"/>
                <a:cs typeface="Arial"/>
              </a:rPr>
              <a:t> measurements. </a:t>
            </a:r>
            <a:endParaRPr lang="en-US" kern="0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E1DE0D-4D77-4509-A3FB-CFDB4AD4A4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03" y="428538"/>
            <a:ext cx="1877378" cy="2697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4311"/>
          <a:stretch/>
        </p:blipFill>
        <p:spPr>
          <a:xfrm>
            <a:off x="122399" y="3259764"/>
            <a:ext cx="8134350" cy="3489511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9" idx="3"/>
          </p:cNvCxnSpPr>
          <p:nvPr/>
        </p:nvCxnSpPr>
        <p:spPr bwMode="auto">
          <a:xfrm>
            <a:off x="6926571" y="1458655"/>
            <a:ext cx="923070" cy="5181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56455" y="1227822"/>
            <a:ext cx="970116" cy="461665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51305" y="3490293"/>
            <a:ext cx="102704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YAG Screen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 bwMode="auto">
          <a:xfrm flipH="1" flipV="1">
            <a:off x="8256749" y="2816739"/>
            <a:ext cx="208078" cy="6735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405764" y="3056741"/>
            <a:ext cx="1663311" cy="9777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664016" y="3067979"/>
            <a:ext cx="2405059" cy="8653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9515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599" y="228600"/>
            <a:ext cx="8915401" cy="7921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9pPr>
          </a:lstStyle>
          <a:p>
            <a:pPr algn="l"/>
            <a:r>
              <a:rPr lang="en-US" sz="2800" dirty="0" smtClean="0"/>
              <a:t>The magnet coil has been installed and commissioned</a:t>
            </a:r>
            <a:endParaRPr lang="en-US" sz="2800" dirty="0"/>
          </a:p>
        </p:txBody>
      </p:sp>
      <p:pic>
        <p:nvPicPr>
          <p:cNvPr id="3" name="Picture 2" descr="GTS gun under vacuum with mag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0" y="791997"/>
            <a:ext cx="7552334" cy="56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4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urbished cathode prep chamber back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056374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cathode prep chamber has been improved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5542"/>
            <a:ext cx="9144000" cy="179396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b="1" dirty="0" smtClean="0"/>
              <a:t>Making photocathode in the original chamber was tremendously difficult because the photocurrent could not me monitored, </a:t>
            </a:r>
            <a:r>
              <a:rPr lang="en-US" sz="2000" b="1" dirty="0" err="1" smtClean="0"/>
              <a:t>ie</a:t>
            </a:r>
            <a:r>
              <a:rPr lang="en-US" sz="2000" b="1" dirty="0" smtClean="0"/>
              <a:t> the puck was at ground through its heater and holder. </a:t>
            </a:r>
          </a:p>
          <a:p>
            <a:r>
              <a:rPr lang="en-US" sz="2000" b="1" dirty="0" smtClean="0"/>
              <a:t>Biasing a nearby anode ring proved useless because it was collecting photoemission from the chamber walls!</a:t>
            </a:r>
          </a:p>
          <a:p>
            <a:pPr lvl="1"/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1420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36" y="179809"/>
            <a:ext cx="8530092" cy="9144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err="1"/>
              <a:t>Mamun</a:t>
            </a:r>
            <a:r>
              <a:rPr lang="en-US" sz="2800" dirty="0"/>
              <a:t> developed a novel concept for grabbing the puck based on the </a:t>
            </a:r>
            <a:r>
              <a:rPr lang="en-US" sz="2800" dirty="0" smtClean="0"/>
              <a:t>retainer </a:t>
            </a:r>
            <a:r>
              <a:rPr lang="en-US" sz="2800" dirty="0"/>
              <a:t>mechanism used inside the ball electrode, allowing </a:t>
            </a:r>
            <a:r>
              <a:rPr lang="en-US" sz="2800" dirty="0" smtClean="0"/>
              <a:t>to: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442" y="1517133"/>
            <a:ext cx="4057134" cy="4697490"/>
          </a:xfrm>
        </p:spPr>
        <p:txBody>
          <a:bodyPr/>
          <a:lstStyle/>
          <a:p>
            <a:pPr lvl="1"/>
            <a:r>
              <a:rPr lang="en-US" sz="2000" dirty="0"/>
              <a:t>Bias </a:t>
            </a:r>
            <a:r>
              <a:rPr lang="en-US" sz="2000" dirty="0" smtClean="0"/>
              <a:t>the puck to </a:t>
            </a:r>
            <a:r>
              <a:rPr lang="en-US" sz="2000" dirty="0"/>
              <a:t>monitor photocurrent during </a:t>
            </a:r>
            <a:r>
              <a:rPr lang="en-US" sz="2000" dirty="0" smtClean="0"/>
              <a:t>activation and measuring QE in-situ</a:t>
            </a:r>
          </a:p>
          <a:p>
            <a:pPr lvl="1"/>
            <a:r>
              <a:rPr lang="en-US" sz="2000" dirty="0" smtClean="0"/>
              <a:t>Heat </a:t>
            </a:r>
            <a:r>
              <a:rPr lang="en-US" sz="2000" dirty="0"/>
              <a:t>the puck during </a:t>
            </a:r>
            <a:r>
              <a:rPr lang="en-US" sz="2000" dirty="0" smtClean="0"/>
              <a:t>activation</a:t>
            </a:r>
          </a:p>
          <a:p>
            <a:pPr lvl="1"/>
            <a:r>
              <a:rPr lang="en-US" sz="2000" dirty="0" smtClean="0"/>
              <a:t>Finely </a:t>
            </a:r>
            <a:r>
              <a:rPr lang="en-US" sz="2000" dirty="0"/>
              <a:t>control the gap between puck and Cs-K effusion </a:t>
            </a:r>
            <a:r>
              <a:rPr lang="en-US" sz="2000" dirty="0" smtClean="0"/>
              <a:t>source for precise film growth</a:t>
            </a:r>
            <a:endParaRPr lang="en-US" sz="2000" dirty="0"/>
          </a:p>
          <a:p>
            <a:pPr lvl="1"/>
            <a:r>
              <a:rPr lang="en-US" sz="2000" dirty="0"/>
              <a:t>Use a mask for reducing active area to minimize electron beam halo</a:t>
            </a:r>
          </a:p>
          <a:p>
            <a:endParaRPr lang="en-US" sz="2800" dirty="0"/>
          </a:p>
        </p:txBody>
      </p:sp>
      <p:pic>
        <p:nvPicPr>
          <p:cNvPr id="4" name="Picture 3" descr="Dummy puck with external rollers grab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1925" y="1949063"/>
            <a:ext cx="4863644" cy="36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5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gun has been refurbished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473" y="802020"/>
            <a:ext cx="7844538" cy="12657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ure alumina insulator replaced with doped alumina for higher voltage stand-off and robust operations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54602" y="1864698"/>
            <a:ext cx="3079374" cy="385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Electrode ‘shed’ (triple junction shield) re-designed by Yan Wang to lower gradient from </a:t>
            </a:r>
            <a:r>
              <a:rPr lang="en-US" dirty="0" smtClean="0">
                <a:solidFill>
                  <a:srgbClr val="0000FF"/>
                </a:solidFill>
              </a:rPr>
              <a:t>12 MV/m to </a:t>
            </a:r>
            <a:r>
              <a:rPr lang="en-US" dirty="0" smtClean="0">
                <a:solidFill>
                  <a:srgbClr val="0000FF"/>
                </a:solidFill>
              </a:rPr>
              <a:t>10 MV/m at 350kV</a:t>
            </a:r>
          </a:p>
        </p:txBody>
      </p:sp>
      <p:pic>
        <p:nvPicPr>
          <p:cNvPr id="9" name="Picture 8" descr="Electrode assembly on R30 white insulator side vie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10310" r="14000" b="22573"/>
          <a:stretch/>
        </p:blipFill>
        <p:spPr>
          <a:xfrm rot="5400000">
            <a:off x="-820704" y="2708691"/>
            <a:ext cx="4540966" cy="289955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539452" y="3618642"/>
            <a:ext cx="1663311" cy="910279"/>
          </a:xfrm>
          <a:prstGeom prst="ellipse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4" name="Picture 13" descr="BlackR30 &amp; SS electrodesfro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"/>
          <a:stretch/>
        </p:blipFill>
        <p:spPr>
          <a:xfrm rot="5400000">
            <a:off x="5400320" y="2515400"/>
            <a:ext cx="4378836" cy="310852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6653247" y="3438834"/>
            <a:ext cx="1854367" cy="955232"/>
          </a:xfrm>
          <a:prstGeom prst="ellipse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0795" y="4596348"/>
            <a:ext cx="1269961" cy="10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Pure alumina insulator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0224" y="4546464"/>
            <a:ext cx="1269961" cy="10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Doped alumina insulator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>
            <a:endCxn id="12" idx="6"/>
          </p:cNvCxnSpPr>
          <p:nvPr/>
        </p:nvCxnSpPr>
        <p:spPr bwMode="auto">
          <a:xfrm flipH="1">
            <a:off x="2202763" y="3944544"/>
            <a:ext cx="719271" cy="12923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877784" y="3944544"/>
            <a:ext cx="764225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1721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refurbishing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919" y="891924"/>
            <a:ext cx="8721147" cy="12882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Electrodes have been polished with barrel </a:t>
            </a:r>
            <a:r>
              <a:rPr lang="en-US" dirty="0" smtClean="0"/>
              <a:t>tumbling technique </a:t>
            </a:r>
            <a:r>
              <a:rPr lang="en-US" dirty="0"/>
              <a:t>developed by Don Bullard, cutting down the polishing time from 1</a:t>
            </a:r>
            <a:r>
              <a:rPr lang="en-US" dirty="0" smtClean="0"/>
              <a:t> </a:t>
            </a:r>
            <a:r>
              <a:rPr lang="en-US" i="1" u="sng" dirty="0" smtClean="0"/>
              <a:t>week</a:t>
            </a:r>
            <a:r>
              <a:rPr lang="en-US" dirty="0" smtClean="0"/>
              <a:t> </a:t>
            </a:r>
            <a:r>
              <a:rPr lang="en-US" dirty="0"/>
              <a:t>to 1</a:t>
            </a:r>
            <a:r>
              <a:rPr lang="en-US" dirty="0" smtClean="0"/>
              <a:t> </a:t>
            </a:r>
            <a:r>
              <a:rPr lang="en-US" i="1" u="sng" dirty="0" smtClean="0"/>
              <a:t>day </a:t>
            </a:r>
            <a:r>
              <a:rPr lang="en-US" dirty="0" smtClean="0"/>
              <a:t>!</a:t>
            </a:r>
            <a:r>
              <a:rPr lang="en-US" dirty="0"/>
              <a:t>!!</a:t>
            </a:r>
          </a:p>
          <a:p>
            <a:pPr algn="ctr"/>
            <a:endParaRPr lang="en-US" dirty="0"/>
          </a:p>
        </p:txBody>
      </p:sp>
      <p:pic>
        <p:nvPicPr>
          <p:cNvPr id="4" name="Picture 3" descr="The perks of barrel polis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6388" y="2615816"/>
            <a:ext cx="4399051" cy="3299288"/>
          </a:xfrm>
          <a:prstGeom prst="rect">
            <a:avLst/>
          </a:prstGeom>
        </p:spPr>
      </p:pic>
      <p:pic>
        <p:nvPicPr>
          <p:cNvPr id="5" name="Picture 4" descr="Yan's Shed pre-barrel polish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" y="1741894"/>
            <a:ext cx="2802011" cy="2101508"/>
          </a:xfrm>
          <a:prstGeom prst="rect">
            <a:avLst/>
          </a:prstGeom>
        </p:spPr>
      </p:pic>
      <p:pic>
        <p:nvPicPr>
          <p:cNvPr id="6" name="Picture 5" descr="Yan's shed 30 min cones + 30 min corncob side 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10" y="3899592"/>
            <a:ext cx="3391590" cy="2543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681" y="3877116"/>
            <a:ext cx="2303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received from machine shop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9637" y="1894293"/>
            <a:ext cx="2303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 barrel polishing for 30 min in plastic cones + 30 min corncob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4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refurbishing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Replaced dusty NEG sheets and wire mesh shield with full NEG modules and perforated plate to minimize dust and keep electric field from pulling it towards electrode</a:t>
            </a:r>
          </a:p>
          <a:p>
            <a:endParaRPr lang="en-US" dirty="0"/>
          </a:p>
        </p:txBody>
      </p:sp>
      <p:pic>
        <p:nvPicPr>
          <p:cNvPr id="4" name="Picture 3" descr="Electrode inside the g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4" y="2587575"/>
            <a:ext cx="4574106" cy="3430580"/>
          </a:xfrm>
          <a:prstGeom prst="rect">
            <a:avLst/>
          </a:prstGeom>
        </p:spPr>
      </p:pic>
      <p:pic>
        <p:nvPicPr>
          <p:cNvPr id="5" name="Picture 4" descr="BlackR30 electrode assembly inside gun chamber zoomed 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845" y="2627354"/>
            <a:ext cx="4424033" cy="33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86" y="112380"/>
            <a:ext cx="8833534" cy="9144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/>
              <a:t>As a result of gun improvements the gun high voltage conditioning takes 1/3 of the time!</a:t>
            </a:r>
            <a:endParaRPr lang="en-US" sz="2800" dirty="0"/>
          </a:p>
        </p:txBody>
      </p:sp>
      <p:pic>
        <p:nvPicPr>
          <p:cNvPr id="4" name="Content Placeholder 3" descr="HV Processing graph DPP vs Barrel Polish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85" b="-7785"/>
          <a:stretch>
            <a:fillRect/>
          </a:stretch>
        </p:blipFill>
        <p:spPr>
          <a:xfrm>
            <a:off x="225425" y="752947"/>
            <a:ext cx="8308975" cy="6105053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1798175" y="3281501"/>
            <a:ext cx="0" cy="251731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613886" y="3197903"/>
            <a:ext cx="16179" cy="26458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618123" y="3124169"/>
            <a:ext cx="3113090" cy="146094"/>
          </a:xfrm>
          <a:prstGeom prst="rect">
            <a:avLst/>
          </a:prstGeom>
          <a:solidFill>
            <a:srgbClr val="FFF60A">
              <a:alpha val="4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514" y="2011605"/>
            <a:ext cx="2980303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Indicated v</a:t>
            </a:r>
            <a:r>
              <a:rPr lang="en-US" sz="1200" dirty="0" smtClean="0"/>
              <a:t>oltage </a:t>
            </a:r>
            <a:r>
              <a:rPr lang="en-US" sz="1200" dirty="0" smtClean="0"/>
              <a:t>reached with Kr processing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49868" y="4400371"/>
            <a:ext cx="16892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Diamond Paste Polished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1366327" y="4631437"/>
            <a:ext cx="11377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Barrel Polished</a:t>
            </a:r>
            <a:endParaRPr lang="en-US" sz="1200" dirty="0"/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 bwMode="auto">
          <a:xfrm flipH="1" flipV="1">
            <a:off x="4416768" y="2067795"/>
            <a:ext cx="741746" cy="823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6629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12" y="415807"/>
            <a:ext cx="877734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The inverted insulator gun electrostatic ‘package’ shows robust operation at 365kV with Kr</a:t>
            </a:r>
            <a:endParaRPr lang="en-US" dirty="0"/>
          </a:p>
        </p:txBody>
      </p:sp>
      <p:pic>
        <p:nvPicPr>
          <p:cNvPr id="4" name="Content Placeholder 3" descr="365kV with Kr for 10 hour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t="-632" r="13972" b="632"/>
          <a:stretch/>
        </p:blipFill>
        <p:spPr>
          <a:xfrm>
            <a:off x="0" y="1989127"/>
            <a:ext cx="9099972" cy="3495025"/>
          </a:xfrm>
        </p:spPr>
      </p:pic>
      <p:sp>
        <p:nvSpPr>
          <p:cNvPr id="5" name="Oval 4"/>
          <p:cNvSpPr/>
          <p:nvPr/>
        </p:nvSpPr>
        <p:spPr bwMode="auto">
          <a:xfrm>
            <a:off x="2674785" y="4517683"/>
            <a:ext cx="1247484" cy="640567"/>
          </a:xfrm>
          <a:prstGeom prst="ellipse">
            <a:avLst/>
          </a:pr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896516" y="4434085"/>
            <a:ext cx="1247484" cy="640567"/>
          </a:xfrm>
          <a:prstGeom prst="ellipse">
            <a:avLst/>
          </a:prstGeom>
          <a:noFill/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85921" y="3382643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kV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5484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The gun has been conditioned up to 340kV in vacuum</a:t>
            </a:r>
            <a:endParaRPr lang="en-US" dirty="0"/>
          </a:p>
        </p:txBody>
      </p:sp>
      <p:pic>
        <p:nvPicPr>
          <p:cNvPr id="4" name="Content Placeholder 3" descr="Conditioned to 340kV in vacuum RadMon scree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" b="830"/>
          <a:stretch>
            <a:fillRect/>
          </a:stretch>
        </p:blipFill>
        <p:spPr>
          <a:xfrm>
            <a:off x="0" y="1161636"/>
            <a:ext cx="7772400" cy="5334000"/>
          </a:xfrm>
        </p:spPr>
      </p:pic>
      <p:pic>
        <p:nvPicPr>
          <p:cNvPr id="5" name="Picture 4" descr="Conditioned to 340kV in vacuum HVP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0664"/>
          <a:stretch/>
        </p:blipFill>
        <p:spPr>
          <a:xfrm>
            <a:off x="5789252" y="2449887"/>
            <a:ext cx="3354748" cy="41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0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202051" y="717147"/>
            <a:ext cx="8199477" cy="3219041"/>
            <a:chOff x="228380" y="554163"/>
            <a:chExt cx="9110529" cy="3576714"/>
          </a:xfrm>
        </p:grpSpPr>
        <p:pic>
          <p:nvPicPr>
            <p:cNvPr id="4" name="Picture 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9" t="36361" r="42154" b="36360"/>
            <a:stretch/>
          </p:blipFill>
          <p:spPr bwMode="auto">
            <a:xfrm>
              <a:off x="232954" y="2057400"/>
              <a:ext cx="1005840" cy="8229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790303" y="1655801"/>
              <a:ext cx="0" cy="5560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22" idx="2"/>
            </p:cNvCxnSpPr>
            <p:nvPr/>
          </p:nvCxnSpPr>
          <p:spPr>
            <a:xfrm flipH="1">
              <a:off x="1189612" y="2100368"/>
              <a:ext cx="83552" cy="1796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90303" y="1655801"/>
              <a:ext cx="965721" cy="44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Anode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886097" y="2597331"/>
              <a:ext cx="219660" cy="2830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28380" y="2880360"/>
              <a:ext cx="1754753" cy="78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sym typeface="Wingdings" pitchFamily="2" charset="2"/>
                </a:rPr>
                <a:t>K</a:t>
              </a:r>
              <a:r>
                <a:rPr lang="en-US" altLang="ja-JP" sz="2000" baseline="-25000" dirty="0" smtClean="0">
                  <a:sym typeface="Wingdings" pitchFamily="2" charset="2"/>
                </a:rPr>
                <a:t>2</a:t>
              </a:r>
              <a:r>
                <a:rPr lang="en-US" altLang="ja-JP" sz="2000" dirty="0" smtClean="0">
                  <a:sym typeface="Wingdings" pitchFamily="2" charset="2"/>
                </a:rPr>
                <a:t>CsSb </a:t>
              </a:r>
            </a:p>
            <a:p>
              <a:pPr algn="ctr"/>
              <a:r>
                <a:rPr lang="en-US" altLang="ja-JP" sz="2000" dirty="0" smtClean="0">
                  <a:sym typeface="Wingdings" pitchFamily="2" charset="2"/>
                </a:rPr>
                <a:t>Photocathode</a:t>
              </a:r>
              <a:endParaRPr lang="en-US" sz="2000" dirty="0" smtClean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1783" y="1001486"/>
              <a:ext cx="752834" cy="295424"/>
            </a:xfrm>
            <a:prstGeom prst="rect">
              <a:avLst/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61783" y="3792583"/>
              <a:ext cx="752834" cy="295424"/>
            </a:xfrm>
            <a:prstGeom prst="rect">
              <a:avLst/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>
              <a:stCxn id="42" idx="1"/>
              <a:endCxn id="35" idx="3"/>
            </p:cNvCxnSpPr>
            <p:nvPr/>
          </p:nvCxnSpPr>
          <p:spPr>
            <a:xfrm flipH="1" flipV="1">
              <a:off x="1214617" y="1149198"/>
              <a:ext cx="267768" cy="34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482385" y="554163"/>
              <a:ext cx="1339754" cy="119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Cathode</a:t>
              </a:r>
            </a:p>
            <a:p>
              <a:pPr algn="ctr"/>
              <a:r>
                <a:rPr lang="en-US" sz="2000" dirty="0" smtClean="0"/>
                <a:t>Solenoid</a:t>
              </a:r>
            </a:p>
            <a:p>
              <a:pPr algn="ctr"/>
              <a:r>
                <a:rPr lang="en-US" sz="2000" dirty="0" smtClean="0"/>
                <a:t>(</a:t>
              </a:r>
              <a:r>
                <a:rPr lang="en-US" sz="2000" dirty="0" err="1" smtClean="0"/>
                <a:t>B</a:t>
              </a:r>
              <a:r>
                <a:rPr lang="en-US" sz="2000" baseline="-25000" dirty="0" err="1" smtClean="0"/>
                <a:t>z</a:t>
              </a:r>
              <a:r>
                <a:rPr lang="en-US" sz="2000" dirty="0" smtClean="0"/>
                <a:t>=2kG</a:t>
              </a:r>
              <a:r>
                <a:rPr lang="en-US" dirty="0" smtClean="0"/>
                <a:t>)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46877" y="2058266"/>
              <a:ext cx="152400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683367" y="1447270"/>
              <a:ext cx="0" cy="4986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400534" y="834162"/>
              <a:ext cx="2514150" cy="78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Diagnostic Cross 1</a:t>
              </a:r>
            </a:p>
            <a:p>
              <a:pPr algn="ctr"/>
              <a:r>
                <a:rPr lang="en-US" sz="2000" dirty="0" smtClean="0"/>
                <a:t>(Slit + YAG Screen)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002306" y="2058266"/>
              <a:ext cx="152400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153400" y="2057401"/>
              <a:ext cx="152400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7073540" y="3020013"/>
              <a:ext cx="0" cy="4150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8214654" y="1449167"/>
              <a:ext cx="0" cy="5759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6441616" y="3344337"/>
              <a:ext cx="2514150" cy="78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Diagnostic Cross 2</a:t>
              </a:r>
            </a:p>
            <a:p>
              <a:pPr algn="ctr"/>
              <a:r>
                <a:rPr lang="en-US" sz="2000" dirty="0" smtClean="0"/>
                <a:t>(Slit + YAG Screen)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67889" y="802836"/>
              <a:ext cx="2371020" cy="786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Diagnostic Cross 3</a:t>
              </a:r>
            </a:p>
            <a:p>
              <a:pPr algn="ctr"/>
              <a:r>
                <a:rPr lang="en-US" sz="2000" dirty="0" smtClean="0"/>
                <a:t>(YAG Screen)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323780" y="2084734"/>
            <a:ext cx="137160" cy="8229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861779" y="2070060"/>
            <a:ext cx="137160" cy="8229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460942" y="1553842"/>
            <a:ext cx="293520" cy="4871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624294" y="762000"/>
            <a:ext cx="1188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Beamline</a:t>
            </a:r>
          </a:p>
          <a:p>
            <a:pPr algn="ctr"/>
            <a:r>
              <a:rPr lang="en-US" sz="2000" dirty="0" smtClean="0"/>
              <a:t> Focusing</a:t>
            </a:r>
          </a:p>
          <a:p>
            <a:pPr algn="ctr"/>
            <a:r>
              <a:rPr lang="en-US" sz="2000" dirty="0" smtClean="0"/>
              <a:t> Solenoid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0" y="0"/>
            <a:ext cx="9143999" cy="7221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Overview: Gun Test Stand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716" y="4092476"/>
            <a:ext cx="4404084" cy="212365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457200" lvl="0" indent="-457200">
              <a:buClrTx/>
              <a:buFont typeface="Wingdings" panose="05000000000000000000" pitchFamily="2" charset="2"/>
              <a:buChar char="Ø"/>
            </a:pPr>
            <a:r>
              <a:rPr lang="en-US" sz="2400" dirty="0"/>
              <a:t>Generate magnetized beam: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Laser size: 1– 5 mm, </a:t>
            </a:r>
            <a:r>
              <a:rPr lang="en-US" sz="1800" dirty="0" err="1" smtClean="0"/>
              <a:t>B</a:t>
            </a:r>
            <a:r>
              <a:rPr lang="en-US" sz="1800" baseline="-25000" dirty="0" err="1" smtClean="0"/>
              <a:t>z</a:t>
            </a:r>
            <a:r>
              <a:rPr lang="en-US" sz="1800" dirty="0" smtClean="0"/>
              <a:t> </a:t>
            </a:r>
            <a:r>
              <a:rPr lang="en-US" sz="1800" dirty="0"/>
              <a:t>= 0 – 2 kG 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1800" dirty="0"/>
              <a:t>Bunch </a:t>
            </a:r>
            <a:r>
              <a:rPr lang="en-US" sz="1800" dirty="0" smtClean="0"/>
              <a:t>charge</a:t>
            </a:r>
            <a:r>
              <a:rPr lang="en-US" sz="1800" dirty="0"/>
              <a:t>: 1 – 500 </a:t>
            </a:r>
            <a:r>
              <a:rPr lang="en-US" sz="1800" dirty="0" smtClean="0"/>
              <a:t>pC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Frequency</a:t>
            </a:r>
            <a:r>
              <a:rPr lang="en-US" sz="1800" dirty="0"/>
              <a:t>: </a:t>
            </a:r>
            <a:r>
              <a:rPr lang="en-US" sz="1800" dirty="0" smtClean="0"/>
              <a:t>15 Hz </a:t>
            </a:r>
            <a:r>
              <a:rPr lang="en-US" sz="1800" dirty="0"/>
              <a:t>– </a:t>
            </a:r>
            <a:r>
              <a:rPr lang="en-US" sz="1800" dirty="0" smtClean="0"/>
              <a:t>476.3 MHz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Bunch length: </a:t>
            </a:r>
            <a:r>
              <a:rPr lang="en-US" sz="1800" dirty="0"/>
              <a:t>1</a:t>
            </a:r>
            <a:r>
              <a:rPr lang="en-US" sz="1800" dirty="0" smtClean="0"/>
              <a:t>0 – 100 ps</a:t>
            </a:r>
            <a:endParaRPr lang="en-US" sz="1800" dirty="0"/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Average beam </a:t>
            </a:r>
            <a:r>
              <a:rPr lang="en-US" sz="1800" dirty="0"/>
              <a:t>c</a:t>
            </a:r>
            <a:r>
              <a:rPr lang="en-US" sz="1800" dirty="0" smtClean="0"/>
              <a:t>urrents up </a:t>
            </a:r>
            <a:r>
              <a:rPr lang="en-US" sz="1800" dirty="0"/>
              <a:t>to </a:t>
            </a:r>
            <a:r>
              <a:rPr lang="en-US" sz="1800" dirty="0" smtClean="0"/>
              <a:t>32 mA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1800" dirty="0" smtClean="0"/>
              <a:t>Gun </a:t>
            </a:r>
            <a:r>
              <a:rPr lang="en-US" sz="1800" dirty="0"/>
              <a:t>h</a:t>
            </a:r>
            <a:r>
              <a:rPr lang="en-US" sz="1800" dirty="0" smtClean="0"/>
              <a:t>igh voltage: 200 </a:t>
            </a:r>
            <a:r>
              <a:rPr lang="en-US" sz="1800" dirty="0"/>
              <a:t>– 350 </a:t>
            </a:r>
            <a:r>
              <a:rPr lang="en-US" sz="1800" dirty="0" smtClean="0"/>
              <a:t>kV</a:t>
            </a:r>
            <a:endParaRPr lang="en-US" sz="1800" dirty="0"/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862171" y="2395342"/>
            <a:ext cx="759712" cy="7155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508859" y="200499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Green</a:t>
            </a:r>
          </a:p>
          <a:p>
            <a:pPr algn="ctr"/>
            <a:r>
              <a:rPr lang="en-US" sz="2000" dirty="0" smtClean="0"/>
              <a:t>Laser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90341"/>
            <a:ext cx="4436174" cy="204406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797940" y="3472547"/>
            <a:ext cx="4371813" cy="449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450014" y="3225311"/>
            <a:ext cx="10992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3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999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 smtClean="0"/>
              <a:t>But </a:t>
            </a:r>
            <a:r>
              <a:rPr lang="en-US" sz="3200" dirty="0"/>
              <a:t>f</a:t>
            </a:r>
            <a:r>
              <a:rPr lang="en-US" sz="3200" dirty="0" smtClean="0"/>
              <a:t>irst trials with gun at</a:t>
            </a:r>
            <a:r>
              <a:rPr lang="en-US" sz="3200" i="1" u="sng" dirty="0" smtClean="0"/>
              <a:t> 340kV AND magnet coil at 200 A </a:t>
            </a:r>
            <a:r>
              <a:rPr lang="en-US" sz="3200" dirty="0" smtClean="0"/>
              <a:t>resulted in field emission and  vacuum activity</a:t>
            </a:r>
            <a:endParaRPr lang="en-US" sz="3200" dirty="0"/>
          </a:p>
        </p:txBody>
      </p:sp>
      <p:pic>
        <p:nvPicPr>
          <p:cNvPr id="4" name="Content Placeholder 3" descr="Gun to 340kV and 200 amp on magnet effect on vacuu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r="18320"/>
          <a:stretch/>
        </p:blipFill>
        <p:spPr>
          <a:xfrm>
            <a:off x="325920" y="1386057"/>
            <a:ext cx="8507615" cy="5334000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6844303" y="887803"/>
            <a:ext cx="1078905" cy="14721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6125033" y="1191230"/>
            <a:ext cx="1078905" cy="1798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5632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TS gun under vacuum with magnet side vie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424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249" y="89904"/>
            <a:ext cx="8721148" cy="157332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Is this the first time a 300kV DC gun has been operated with a solenoid coil !!??!!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426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/>
              <a:t>For the sake of progress, we decided to operate at 300kV and re-condition for 100, 200, 300 and 400 A magnet coil current set points </a:t>
            </a:r>
            <a:endParaRPr lang="en-US" sz="2800" dirty="0"/>
          </a:p>
        </p:txBody>
      </p:sp>
      <p:pic>
        <p:nvPicPr>
          <p:cNvPr id="6" name="Content Placeholder 5" descr="Gun at 300kV and magnet coil at 100 A field emisssion respons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8" t="1053" r="12708" b="-1053"/>
          <a:stretch/>
        </p:blipFill>
        <p:spPr>
          <a:xfrm>
            <a:off x="1236245" y="1420111"/>
            <a:ext cx="6878018" cy="5334000"/>
          </a:xfrm>
        </p:spPr>
      </p:pic>
      <p:sp>
        <p:nvSpPr>
          <p:cNvPr id="7" name="TextBox 6"/>
          <p:cNvSpPr txBox="1"/>
          <p:nvPr/>
        </p:nvSpPr>
        <p:spPr>
          <a:xfrm>
            <a:off x="370874" y="222512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300kV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9729" y="2602287"/>
            <a:ext cx="1884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FCF10"/>
                </a:solidFill>
                <a:latin typeface="Arial"/>
                <a:cs typeface="Arial"/>
              </a:rPr>
              <a:t>Vacuum 5 </a:t>
            </a:r>
            <a:r>
              <a:rPr lang="en-US" sz="1600" b="1" dirty="0" err="1" smtClean="0">
                <a:solidFill>
                  <a:srgbClr val="2FCF10"/>
                </a:solidFill>
                <a:latin typeface="Arial"/>
                <a:cs typeface="Arial"/>
              </a:rPr>
              <a:t>nA</a:t>
            </a:r>
            <a:r>
              <a:rPr lang="en-US" sz="1600" b="1" dirty="0" smtClean="0">
                <a:solidFill>
                  <a:srgbClr val="2FCF10"/>
                </a:solidFill>
                <a:latin typeface="Arial"/>
                <a:cs typeface="Arial"/>
              </a:rPr>
              <a:t> </a:t>
            </a:r>
          </a:p>
          <a:p>
            <a:r>
              <a:rPr lang="en-US" sz="1600" b="1" dirty="0" smtClean="0">
                <a:solidFill>
                  <a:srgbClr val="2FCF10"/>
                </a:solidFill>
                <a:latin typeface="Arial"/>
                <a:cs typeface="Arial"/>
              </a:rPr>
              <a:t>Ion pump current</a:t>
            </a:r>
            <a:endParaRPr lang="en-US" sz="1600" b="1" dirty="0">
              <a:solidFill>
                <a:srgbClr val="2FCF1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5307" y="2647239"/>
            <a:ext cx="16457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  <a:latin typeface="Arial"/>
                <a:cs typeface="Arial"/>
              </a:rPr>
              <a:t>Magnet coil ON 200 A</a:t>
            </a:r>
            <a:endParaRPr lang="en-US" sz="16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5788" y="5496764"/>
            <a:ext cx="164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A83E12"/>
                </a:solidFill>
                <a:latin typeface="Arial"/>
                <a:cs typeface="Arial"/>
              </a:rPr>
              <a:t>Field emission 20 Counts per Second</a:t>
            </a:r>
            <a:endParaRPr lang="en-US" sz="1600" b="1" dirty="0">
              <a:solidFill>
                <a:srgbClr val="A83E12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191291" y="2404936"/>
            <a:ext cx="1168813" cy="1123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787875" y="2916952"/>
            <a:ext cx="680614" cy="3195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2FCF1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731213" y="3169121"/>
            <a:ext cx="78671" cy="67428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6113794" y="4843585"/>
            <a:ext cx="635660" cy="68058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A83E1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675910" y="4698864"/>
            <a:ext cx="1884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FCF10"/>
                </a:solidFill>
                <a:latin typeface="Arial"/>
                <a:cs typeface="Arial"/>
              </a:rPr>
              <a:t>Vacuum 2 </a:t>
            </a:r>
            <a:r>
              <a:rPr lang="en-US" sz="1600" b="1" dirty="0" err="1" smtClean="0">
                <a:solidFill>
                  <a:srgbClr val="2FCF10"/>
                </a:solidFill>
                <a:latin typeface="Arial"/>
                <a:cs typeface="Arial"/>
              </a:rPr>
              <a:t>nA</a:t>
            </a:r>
            <a:r>
              <a:rPr lang="en-US" sz="1600" b="1" dirty="0" smtClean="0">
                <a:solidFill>
                  <a:srgbClr val="2FCF10"/>
                </a:solidFill>
                <a:latin typeface="Arial"/>
                <a:cs typeface="Arial"/>
              </a:rPr>
              <a:t> </a:t>
            </a:r>
          </a:p>
          <a:p>
            <a:r>
              <a:rPr lang="en-US" sz="1600" b="1" dirty="0" smtClean="0">
                <a:solidFill>
                  <a:srgbClr val="2FCF10"/>
                </a:solidFill>
                <a:latin typeface="Arial"/>
                <a:cs typeface="Arial"/>
              </a:rPr>
              <a:t>Ion pump current</a:t>
            </a:r>
            <a:endParaRPr lang="en-US" sz="1600" b="1" dirty="0">
              <a:solidFill>
                <a:srgbClr val="2FCF1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00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04" y="112381"/>
            <a:ext cx="8530092" cy="91440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/>
              <a:t>GTS </a:t>
            </a:r>
            <a:r>
              <a:rPr lang="en-US" sz="2800" dirty="0" smtClean="0"/>
              <a:t>work also benefits </a:t>
            </a:r>
            <a:r>
              <a:rPr lang="en-US" sz="2800" dirty="0"/>
              <a:t>activities at CEBAF for the gun </a:t>
            </a:r>
            <a:r>
              <a:rPr lang="en-US" sz="2800" dirty="0" smtClean="0"/>
              <a:t>upgrade and </a:t>
            </a:r>
            <a:r>
              <a:rPr lang="en-US" sz="2800" dirty="0"/>
              <a:t>at the UITF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55" y="1240302"/>
            <a:ext cx="4733673" cy="4288802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arrel </a:t>
            </a:r>
            <a:r>
              <a:rPr lang="en-US" dirty="0"/>
              <a:t>polishing applied to the Wien electrodes which tested successfully for the gradient needed to support 200keV Ops at </a:t>
            </a:r>
            <a:r>
              <a:rPr lang="en-US" dirty="0" smtClean="0"/>
              <a:t>CEBAF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UITF DC </a:t>
            </a:r>
            <a:r>
              <a:rPr lang="en-US" dirty="0" err="1" smtClean="0"/>
              <a:t>Photogun</a:t>
            </a:r>
            <a:r>
              <a:rPr lang="en-US" dirty="0" smtClean="0"/>
              <a:t> is a copy of the improved GTS gun</a:t>
            </a:r>
          </a:p>
          <a:p>
            <a:endParaRPr lang="en-US" dirty="0" smtClean="0"/>
          </a:p>
          <a:p>
            <a:r>
              <a:rPr lang="en-US" dirty="0" smtClean="0"/>
              <a:t>We anticipate implementing the GTS gun improvements to the upgrade 200keV </a:t>
            </a:r>
            <a:r>
              <a:rPr lang="en-US" dirty="0" err="1" smtClean="0"/>
              <a:t>photogun</a:t>
            </a:r>
            <a:r>
              <a:rPr lang="en-US" dirty="0" smtClean="0"/>
              <a:t> at CEBAF</a:t>
            </a:r>
          </a:p>
          <a:p>
            <a:endParaRPr lang="en-US" dirty="0"/>
          </a:p>
        </p:txBody>
      </p:sp>
      <p:pic>
        <p:nvPicPr>
          <p:cNvPr id="4" name="Picture 3" descr="Barrel polished Wien electrodes for CEBA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75" y="1179993"/>
            <a:ext cx="1458132" cy="1944176"/>
          </a:xfrm>
          <a:prstGeom prst="rect">
            <a:avLst/>
          </a:prstGeom>
        </p:spPr>
      </p:pic>
      <p:pic>
        <p:nvPicPr>
          <p:cNvPr id="5" name="Picture 4" descr="UITF Gun &amp; beamline in cave 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26" y="3281501"/>
            <a:ext cx="4095841" cy="30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9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815EFB-6660-4856-873B-F92D5680889C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7885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-65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In the next few weeks we plan to: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056374"/>
            <a:ext cx="9144000" cy="580162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Make CsK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Sb photocathode in improved cathode preparation chamber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Complete beam line assembly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Vacuum bake beam line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Implement Instrumentation and Control for new diagnostics, added solenoids and steering coils</a:t>
            </a: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Complete gun high voltage conditioning at 300kV with magnet coil at 100, 200, 300 and 400 A current set points</a:t>
            </a:r>
            <a:endParaRPr lang="en-US" sz="3600" b="1" i="1" dirty="0" smtClean="0">
              <a:solidFill>
                <a:srgbClr val="000000"/>
              </a:solidFill>
            </a:endParaRPr>
          </a:p>
          <a:p>
            <a:pPr lvl="3"/>
            <a:r>
              <a:rPr lang="en-US" sz="3600" b="1" i="1" dirty="0" smtClean="0">
                <a:solidFill>
                  <a:srgbClr val="000000"/>
                </a:solidFill>
              </a:rPr>
              <a:t>Make beam!</a:t>
            </a:r>
            <a:endParaRPr lang="en-US" sz="36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7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873458"/>
            <a:ext cx="4752848" cy="598454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CsSb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Photocathode Preparation Chamber,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Gun and Beamline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delivered 1 mA, 300 </a:t>
            </a:r>
            <a:r>
              <a:rPr lang="en-US" u="sng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u="sng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to dump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(non-magnetized)</a:t>
            </a:r>
          </a:p>
          <a:p>
            <a:pPr marL="342900" lvl="1" indent="-342900" defTabSz="914400">
              <a:buClrTx/>
            </a:pP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Fay Hannon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Tx/>
              <a:buFont typeface="Arial" panose="020B0604020202020204" pitchFamily="34" charset="0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ASTRA and GPT simulation to design beamline and to locate magnets and diagnostics at optimum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positions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magnetized electron beam properties along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beamline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various starting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Tx/>
              <a:buFont typeface="Arial" panose="020B0604020202020204" pitchFamily="34" charset="0"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Simulated a round to flat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buClrTx/>
              <a:buFont typeface="Wingdings" panose="05000000000000000000" pitchFamily="2" charset="2"/>
              <a:buChar char="ü"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6275" y="0"/>
            <a:ext cx="8810792" cy="87345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defTabSz="914400"/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FY16 Accomplishments (summer 2016)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615" y="1688644"/>
            <a:ext cx="5266944" cy="39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8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0" y="1"/>
            <a:ext cx="9144000" cy="3047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6000">
                <a:srgbClr val="FF0000">
                  <a:alpha val="82000"/>
                </a:srgbClr>
              </a:gs>
              <a:gs pos="100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288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8915401" cy="792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GTS Beam Line as it was in Summer 2016 for beam ops</a:t>
            </a:r>
            <a:endParaRPr lang="en-U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800600" y="1371248"/>
            <a:ext cx="9332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EB </a:t>
            </a:r>
            <a:r>
              <a:rPr lang="es-MX" sz="1400" dirty="0" err="1" smtClean="0"/>
              <a:t>Viewers</a:t>
            </a:r>
            <a:endParaRPr lang="en-US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7723266" y="5171574"/>
            <a:ext cx="14097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Faraday Cup (</a:t>
            </a:r>
            <a:r>
              <a:rPr lang="es-MX" sz="1400" dirty="0" err="1" smtClean="0"/>
              <a:t>dump</a:t>
            </a:r>
            <a:r>
              <a:rPr lang="es-MX" sz="1400" dirty="0" smtClean="0"/>
              <a:t>)</a:t>
            </a:r>
            <a:endParaRPr lang="en-US" sz="1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465771" y="1752349"/>
            <a:ext cx="123800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Focusing</a:t>
            </a:r>
            <a:r>
              <a:rPr lang="es-MX" sz="1400" dirty="0" smtClean="0"/>
              <a:t> </a:t>
            </a:r>
            <a:r>
              <a:rPr lang="es-MX" sz="1400" dirty="0" err="1" smtClean="0"/>
              <a:t>solenoids</a:t>
            </a:r>
            <a:endParaRPr lang="en-US" sz="1400" dirty="0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9815EFB-6660-4856-873B-F92D5680889C}" type="slidenum">
              <a:rPr lang="en-US" smtClean="0"/>
              <a:t>4</a:t>
            </a:fld>
            <a:endParaRPr lang="en-US"/>
          </a:p>
        </p:txBody>
      </p:sp>
      <p:sp>
        <p:nvSpPr>
          <p:cNvPr id="12" name="10 CuadroTexto"/>
          <p:cNvSpPr txBox="1"/>
          <p:nvPr/>
        </p:nvSpPr>
        <p:spPr>
          <a:xfrm>
            <a:off x="3657600" y="4900752"/>
            <a:ext cx="123800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Steering</a:t>
            </a:r>
            <a:r>
              <a:rPr lang="es-MX" sz="1400" dirty="0" smtClean="0"/>
              <a:t> </a:t>
            </a:r>
            <a:r>
              <a:rPr lang="es-MX" sz="1400" dirty="0" err="1" smtClean="0"/>
              <a:t>magnets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60198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EB is generated at the HV Gun and transported to the Faraday Cup (beam dump) where the beam current is measured (QE evaluation over time). 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243901" y="4593663"/>
            <a:ext cx="1453361" cy="5758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309580">
            <a:off x="1693891" y="4493264"/>
            <a:ext cx="86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Flecha derecha"/>
          <p:cNvSpPr/>
          <p:nvPr/>
        </p:nvSpPr>
        <p:spPr>
          <a:xfrm rot="15506771">
            <a:off x="7941667" y="4699893"/>
            <a:ext cx="700635" cy="101782"/>
          </a:xfrm>
          <a:prstGeom prst="rightArrow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25000"/>
                </a:schemeClr>
              </a:gs>
              <a:gs pos="35000">
                <a:schemeClr val="accent6">
                  <a:tint val="37000"/>
                  <a:satMod val="300000"/>
                  <a:alpha val="46000"/>
                </a:schemeClr>
              </a:gs>
              <a:gs pos="100000">
                <a:schemeClr val="accent6">
                  <a:tint val="15000"/>
                  <a:satMod val="350000"/>
                  <a:alpha val="68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Flecha derecha"/>
          <p:cNvSpPr/>
          <p:nvPr/>
        </p:nvSpPr>
        <p:spPr>
          <a:xfrm rot="18705279">
            <a:off x="843576" y="2519906"/>
            <a:ext cx="700635" cy="101782"/>
          </a:xfrm>
          <a:prstGeom prst="rightArrow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25000"/>
                </a:schemeClr>
              </a:gs>
              <a:gs pos="35000">
                <a:schemeClr val="accent5">
                  <a:tint val="37000"/>
                  <a:satMod val="300000"/>
                  <a:alpha val="50000"/>
                </a:schemeClr>
              </a:gs>
              <a:gs pos="100000">
                <a:schemeClr val="accent5">
                  <a:tint val="15000"/>
                  <a:satMod val="350000"/>
                  <a:alpha val="7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CuadroTexto"/>
          <p:cNvSpPr txBox="1"/>
          <p:nvPr/>
        </p:nvSpPr>
        <p:spPr>
          <a:xfrm>
            <a:off x="0" y="2605093"/>
            <a:ext cx="152400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err="1" smtClean="0"/>
              <a:t>Photocathode</a:t>
            </a:r>
            <a:r>
              <a:rPr lang="es-MX" sz="1400" dirty="0" smtClean="0"/>
              <a:t> </a:t>
            </a:r>
            <a:r>
              <a:rPr lang="es-MX" sz="1400" dirty="0" err="1" smtClean="0"/>
              <a:t>preparation</a:t>
            </a:r>
            <a:r>
              <a:rPr lang="es-MX" sz="1400" dirty="0" smtClean="0"/>
              <a:t> </a:t>
            </a:r>
            <a:r>
              <a:rPr lang="es-MX" sz="1400" dirty="0" err="1" smtClean="0"/>
              <a:t>chamber</a:t>
            </a:r>
            <a:endParaRPr lang="en-US" sz="1400" dirty="0"/>
          </a:p>
        </p:txBody>
      </p:sp>
      <p:sp>
        <p:nvSpPr>
          <p:cNvPr id="20" name="19 Flecha derecha"/>
          <p:cNvSpPr/>
          <p:nvPr/>
        </p:nvSpPr>
        <p:spPr>
          <a:xfrm rot="18171396" flipV="1">
            <a:off x="1549181" y="3279143"/>
            <a:ext cx="1485213" cy="119528"/>
          </a:xfrm>
          <a:prstGeom prst="rightArrow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30000"/>
                </a:schemeClr>
              </a:gs>
              <a:gs pos="35000">
                <a:schemeClr val="accent2">
                  <a:tint val="37000"/>
                  <a:satMod val="300000"/>
                  <a:alpha val="50000"/>
                </a:schemeClr>
              </a:gs>
              <a:gs pos="100000">
                <a:schemeClr val="accent2">
                  <a:tint val="15000"/>
                  <a:satMod val="350000"/>
                  <a:alpha val="8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CuadroTexto"/>
          <p:cNvSpPr txBox="1"/>
          <p:nvPr/>
        </p:nvSpPr>
        <p:spPr>
          <a:xfrm>
            <a:off x="1433083" y="3962400"/>
            <a:ext cx="933202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HV </a:t>
            </a:r>
            <a:r>
              <a:rPr lang="es-MX" sz="1400" dirty="0" err="1" smtClean="0"/>
              <a:t>Gun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87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64224" y="0"/>
            <a:ext cx="7608528" cy="8653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Helvetica Neue"/>
                <a:ea typeface="+mj-ea"/>
                <a:cs typeface="Helvetica Neue"/>
              </a:rPr>
              <a:t>300kV </a:t>
            </a:r>
            <a:r>
              <a:rPr lang="en-US" sz="3200" b="1" kern="0" dirty="0" smtClean="0">
                <a:latin typeface="Helvetica Neue"/>
                <a:ea typeface="+mj-ea"/>
                <a:cs typeface="Helvetica Neue"/>
              </a:rPr>
              <a:t>Inverted insulator gun </a:t>
            </a:r>
            <a:r>
              <a:rPr lang="en-US" sz="2800" b="1" kern="0" dirty="0" smtClean="0">
                <a:latin typeface="Helvetica Neue"/>
                <a:ea typeface="+mj-ea"/>
                <a:cs typeface="Helvetica Neue"/>
              </a:rPr>
              <a:t>with CsK</a:t>
            </a:r>
            <a:r>
              <a:rPr lang="en-US" sz="2800" b="1" kern="0" baseline="-25000" dirty="0" smtClean="0">
                <a:latin typeface="Helvetica Neue"/>
                <a:ea typeface="+mj-ea"/>
                <a:cs typeface="Helvetica Neue"/>
              </a:rPr>
              <a:t>2</a:t>
            </a:r>
            <a:r>
              <a:rPr lang="en-US" sz="2800" b="1" kern="0" dirty="0" smtClean="0">
                <a:latin typeface="Helvetica Neue"/>
                <a:ea typeface="+mj-ea"/>
                <a:cs typeface="Helvetica Neue"/>
              </a:rPr>
              <a:t>Sb Photocathode</a:t>
            </a:r>
            <a:endParaRPr lang="en-US" sz="2800" b="1" kern="0" dirty="0">
              <a:latin typeface="Helvetica Neue"/>
              <a:ea typeface="+mj-ea"/>
              <a:cs typeface="Helvetica Neu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0521" y="989580"/>
            <a:ext cx="4269870" cy="4067528"/>
            <a:chOff x="180870" y="854725"/>
            <a:chExt cx="2818323" cy="30469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G:\my_pix\1020151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5956456" y="979750"/>
            <a:ext cx="2686022" cy="423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4500" y="5199960"/>
            <a:ext cx="779958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Pure alumina insulator with diamond paste hand polished electrodes conditioned to 325kV, but operated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300kV due to field emission (from dusty NEG strips on bottom of vacuum chamber)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3615" y="3306512"/>
            <a:ext cx="138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@ 350kV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450717" y="3303977"/>
            <a:ext cx="16861" cy="19201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787641" y="3877116"/>
            <a:ext cx="12924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6” ball diameter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05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764224" y="0"/>
            <a:ext cx="7608528" cy="8653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latin typeface="Helvetica Neue"/>
                <a:ea typeface="+mj-ea"/>
                <a:cs typeface="Helvetica Neue"/>
              </a:rPr>
              <a:t>First beam on May 20 2016</a:t>
            </a:r>
            <a:endParaRPr lang="en-US" sz="2800" b="1" kern="0" dirty="0">
              <a:latin typeface="Helvetica Neue"/>
              <a:ea typeface="+mj-ea"/>
              <a:cs typeface="Helvetica Neue"/>
            </a:endParaRPr>
          </a:p>
        </p:txBody>
      </p:sp>
      <p:pic>
        <p:nvPicPr>
          <p:cNvPr id="3" name="Picture 2" descr="Beam on viewer July 20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1" b="9165"/>
          <a:stretch/>
        </p:blipFill>
        <p:spPr>
          <a:xfrm>
            <a:off x="1240423" y="1143000"/>
            <a:ext cx="6873841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 b="49012"/>
          <a:stretch/>
        </p:blipFill>
        <p:spPr>
          <a:xfrm>
            <a:off x="1188539" y="4033668"/>
            <a:ext cx="7257925" cy="2590800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0" y="1"/>
            <a:ext cx="9144000" cy="3047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6000">
                <a:srgbClr val="FF0000">
                  <a:alpha val="82000"/>
                </a:srgbClr>
              </a:gs>
              <a:gs pos="100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52400" y="3926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observed</a:t>
            </a:r>
            <a:r>
              <a:rPr lang="es-MX" dirty="0"/>
              <a:t> </a:t>
            </a:r>
            <a:r>
              <a:rPr lang="es-MX" dirty="0" smtClean="0"/>
              <a:t>no QE </a:t>
            </a:r>
            <a:r>
              <a:rPr lang="es-MX" dirty="0" err="1" smtClean="0"/>
              <a:t>decay</a:t>
            </a:r>
            <a:r>
              <a:rPr lang="es-MX" dirty="0" smtClean="0"/>
              <a:t> up to 1 </a:t>
            </a:r>
            <a:r>
              <a:rPr lang="es-MX" dirty="0" err="1" smtClean="0"/>
              <a:t>mA</a:t>
            </a:r>
            <a:r>
              <a:rPr lang="es-MX" dirty="0" smtClean="0"/>
              <a:t>: 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66577" y="3344851"/>
            <a:ext cx="8723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000" b="1" dirty="0" smtClean="0"/>
              <a:t>We were not been able to increase to 5 mA because ion back bombarding induces arcing in the photocathode, decreasing the QE</a:t>
            </a:r>
            <a:r>
              <a:rPr lang="is-IS" sz="2000" b="1" dirty="0" smtClean="0"/>
              <a:t>…</a:t>
            </a:r>
            <a:endParaRPr lang="en-US" sz="2000" b="1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815EFB-6660-4856-873B-F92D5680889C}" type="slidenum">
              <a:rPr lang="en-US" smtClean="0"/>
              <a:t>7</a:t>
            </a:fld>
            <a:endParaRPr lang="en-US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1136066" y="849249"/>
            <a:ext cx="7169734" cy="2655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31297" y="900766"/>
            <a:ext cx="1330563" cy="46166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 DC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2067" y="1491449"/>
            <a:ext cx="167275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A83E1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 mA DC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3338" y="1989130"/>
            <a:ext cx="22435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Same cathode, two different runs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34780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400" b="1" i="1" dirty="0" smtClean="0"/>
              <a:t>Canales, Mexican Autonomous University,</a:t>
            </a:r>
          </a:p>
          <a:p>
            <a:r>
              <a:rPr lang="en-US" sz="1400" b="1" i="1" dirty="0" smtClean="0"/>
              <a:t>intern student summer 2016.</a:t>
            </a:r>
            <a:endParaRPr lang="en-US" sz="1400" b="1" i="1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461253" y="4056924"/>
            <a:ext cx="3596348" cy="7417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428240" y="4056924"/>
            <a:ext cx="651839" cy="5281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5742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 Imagen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941545"/>
            <a:ext cx="4870884" cy="3730181"/>
          </a:xfrm>
          <a:prstGeom prst="rect">
            <a:avLst/>
          </a:prstGeom>
        </p:spPr>
      </p:pic>
      <p:pic>
        <p:nvPicPr>
          <p:cNvPr id="22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t="32937" r="16340" b="17217"/>
          <a:stretch/>
        </p:blipFill>
        <p:spPr>
          <a:xfrm>
            <a:off x="7614143" y="4867368"/>
            <a:ext cx="1297429" cy="124503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9313" r="21127" b="31341"/>
          <a:stretch/>
        </p:blipFill>
        <p:spPr>
          <a:xfrm>
            <a:off x="6140168" y="4867368"/>
            <a:ext cx="1297255" cy="1288100"/>
          </a:xfrm>
          <a:prstGeom prst="rect">
            <a:avLst/>
          </a:prstGeom>
          <a:effectLst>
            <a:glow rad="139700">
              <a:srgbClr val="009999">
                <a:alpha val="60000"/>
              </a:srgb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9426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..even so, CsK</a:t>
            </a:r>
            <a:r>
              <a:rPr lang="en-US" baseline="-25000" dirty="0" smtClean="0"/>
              <a:t>2</a:t>
            </a:r>
            <a:r>
              <a:rPr lang="en-US" dirty="0" smtClean="0"/>
              <a:t>Sb cathode is very robust</a:t>
            </a:r>
            <a:endParaRPr lang="en-US" dirty="0"/>
          </a:p>
        </p:txBody>
      </p:sp>
      <p:pic>
        <p:nvPicPr>
          <p:cNvPr id="18" name="22 Imagen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50472"/>
          <a:stretch/>
        </p:blipFill>
        <p:spPr>
          <a:xfrm>
            <a:off x="0" y="762000"/>
            <a:ext cx="7363583" cy="2542401"/>
          </a:xfrm>
          <a:prstGeom prst="rect">
            <a:avLst/>
          </a:prstGeom>
        </p:spPr>
      </p:pic>
      <p:sp>
        <p:nvSpPr>
          <p:cNvPr id="19" name="28 Rectángulo"/>
          <p:cNvSpPr/>
          <p:nvPr/>
        </p:nvSpPr>
        <p:spPr>
          <a:xfrm>
            <a:off x="0" y="1"/>
            <a:ext cx="9144000" cy="3047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6000">
                <a:srgbClr val="FF0000">
                  <a:alpha val="82000"/>
                </a:srgbClr>
              </a:gs>
              <a:gs pos="100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 Marcador de número de diapositiva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itchFamily="-65" charset="0"/>
                <a:ea typeface="+mn-ea"/>
                <a:cs typeface="+mn-cs"/>
              </a:defRPr>
            </a:lvl9pPr>
          </a:lstStyle>
          <a:p>
            <a:fld id="{99815EFB-6660-4856-873B-F92D5680889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77200" y="209488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Jul</a:t>
            </a:r>
            <a:endParaRPr lang="en-US" dirty="0"/>
          </a:p>
        </p:txBody>
      </p:sp>
      <p:pic>
        <p:nvPicPr>
          <p:cNvPr id="29" name="8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73973"/>
            <a:ext cx="1308317" cy="1279027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3321227" y="3429000"/>
            <a:ext cx="99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Initial QE</a:t>
            </a:r>
            <a:endParaRPr lang="en-US" sz="1100" dirty="0"/>
          </a:p>
        </p:txBody>
      </p:sp>
      <p:sp>
        <p:nvSpPr>
          <p:cNvPr id="32" name="TextBox 31"/>
          <p:cNvSpPr txBox="1"/>
          <p:nvPr/>
        </p:nvSpPr>
        <p:spPr>
          <a:xfrm>
            <a:off x="5978932" y="3735880"/>
            <a:ext cx="288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arcing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induced 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07235" y="4968826"/>
            <a:ext cx="88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60A"/>
                </a:solidFill>
              </a:rPr>
              <a:t>Laser ON</a:t>
            </a:r>
            <a:endParaRPr lang="en-US" sz="1400" dirty="0">
              <a:solidFill>
                <a:srgbClr val="FFF60A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7240" y="4956995"/>
            <a:ext cx="95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60A"/>
                </a:solidFill>
              </a:rPr>
              <a:t>Laser OFF</a:t>
            </a:r>
            <a:endParaRPr lang="en-US" sz="1400" dirty="0">
              <a:solidFill>
                <a:srgbClr val="FFF60A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3623143"/>
            <a:ext cx="141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60A"/>
                </a:solidFill>
              </a:rPr>
              <a:t>Freshly made cathode</a:t>
            </a:r>
            <a:endParaRPr lang="en-US" sz="1400" dirty="0">
              <a:solidFill>
                <a:srgbClr val="FFF60A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470747" y="4609408"/>
            <a:ext cx="62401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60A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525486" y="465320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60A"/>
                </a:solidFill>
              </a:rPr>
              <a:t>1 cm</a:t>
            </a:r>
            <a:endParaRPr lang="en-US" sz="1400" b="1" dirty="0">
              <a:solidFill>
                <a:srgbClr val="FFF60A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332038" y="3634973"/>
            <a:ext cx="1733296" cy="6017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 bwMode="auto">
          <a:xfrm>
            <a:off x="7909135" y="5460635"/>
            <a:ext cx="481695" cy="459846"/>
          </a:xfrm>
          <a:prstGeom prst="ellipse">
            <a:avLst/>
          </a:prstGeom>
          <a:noFill/>
          <a:ln w="222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" y="4968767"/>
            <a:ext cx="1769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Non-masked cathode = significant beam halo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6484593" y="3253505"/>
            <a:ext cx="265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Grown on </a:t>
            </a:r>
            <a:r>
              <a:rPr lang="en-US" sz="1800" dirty="0" err="1" smtClean="0"/>
              <a:t>GaAs</a:t>
            </a:r>
            <a:r>
              <a:rPr lang="en-US" sz="1800" dirty="0" smtClean="0"/>
              <a:t> substrate</a:t>
            </a:r>
            <a:endParaRPr lang="en-US" sz="18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6800415" y="663732"/>
            <a:ext cx="2343585" cy="2643993"/>
            <a:chOff x="6800415" y="663732"/>
            <a:chExt cx="2343585" cy="2643993"/>
          </a:xfrm>
        </p:grpSpPr>
        <p:pic>
          <p:nvPicPr>
            <p:cNvPr id="34" name="3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6800415" y="663732"/>
              <a:ext cx="2343585" cy="242417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59" name="Group 58"/>
            <p:cNvGrpSpPr/>
            <p:nvPr/>
          </p:nvGrpSpPr>
          <p:grpSpPr>
            <a:xfrm>
              <a:off x="7105006" y="2999948"/>
              <a:ext cx="1795409" cy="307777"/>
              <a:chOff x="7105006" y="2999948"/>
              <a:chExt cx="1795409" cy="307777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 flipV="1">
                <a:off x="7105006" y="3175127"/>
                <a:ext cx="1795409" cy="10948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7739968" y="2999948"/>
                <a:ext cx="5437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 cm</a:t>
                </a:r>
                <a:endParaRPr lang="en-US" sz="1400" dirty="0"/>
              </a:p>
            </p:txBody>
          </p:sp>
        </p:grpSp>
      </p:grpSp>
      <p:sp>
        <p:nvSpPr>
          <p:cNvPr id="53" name="Oval 52"/>
          <p:cNvSpPr/>
          <p:nvPr/>
        </p:nvSpPr>
        <p:spPr bwMode="auto">
          <a:xfrm>
            <a:off x="6443178" y="5433226"/>
            <a:ext cx="481695" cy="459846"/>
          </a:xfrm>
          <a:prstGeom prst="ellipse">
            <a:avLst/>
          </a:prstGeom>
          <a:noFill/>
          <a:ln w="222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613" y="932755"/>
            <a:ext cx="2600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Some other times the </a:t>
            </a:r>
            <a:r>
              <a:rPr lang="es-MX" sz="1400" dirty="0"/>
              <a:t>QE at laser-illuminated spot barely changes after each </a:t>
            </a:r>
            <a:r>
              <a:rPr lang="es-MX" sz="1400" u="sng" dirty="0"/>
              <a:t>arcing event </a:t>
            </a:r>
            <a:endParaRPr lang="en-US" sz="1400" u="sng" dirty="0"/>
          </a:p>
        </p:txBody>
      </p:sp>
      <p:sp>
        <p:nvSpPr>
          <p:cNvPr id="36" name="TextBox 35"/>
          <p:cNvSpPr txBox="1"/>
          <p:nvPr/>
        </p:nvSpPr>
        <p:spPr>
          <a:xfrm>
            <a:off x="1000235" y="849156"/>
            <a:ext cx="1865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Sometimes QE at laser-illuminated spot </a:t>
            </a:r>
            <a:r>
              <a:rPr lang="es-MX" sz="1400" dirty="0" smtClean="0"/>
              <a:t>drops significantly after </a:t>
            </a:r>
            <a:r>
              <a:rPr lang="es-MX" sz="1400" dirty="0"/>
              <a:t>each arcing event </a:t>
            </a:r>
            <a:endParaRPr lang="en-US" sz="14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50248" y="3865877"/>
            <a:ext cx="674315" cy="5057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067666" y="1674465"/>
            <a:ext cx="337158" cy="2022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2096602">
            <a:off x="3091514" y="4177013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Large initial QE drop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4244147" y="4576650"/>
            <a:ext cx="11616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Same cathode, different runs</a:t>
            </a:r>
            <a:endParaRPr lang="en-US" sz="1100" dirty="0"/>
          </a:p>
        </p:txBody>
      </p:sp>
      <p:sp>
        <p:nvSpPr>
          <p:cNvPr id="12" name="Right Brace 11"/>
          <p:cNvSpPr/>
          <p:nvPr/>
        </p:nvSpPr>
        <p:spPr bwMode="auto">
          <a:xfrm rot="16200000">
            <a:off x="4619074" y="4551374"/>
            <a:ext cx="370874" cy="126994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393820" y="1753131"/>
            <a:ext cx="393351" cy="4158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843599" y="1692009"/>
            <a:ext cx="1006533" cy="5106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024600" y="2298860"/>
            <a:ext cx="260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HVPS current bursts correlated to arcing events</a:t>
            </a:r>
            <a:endParaRPr lang="en-US" sz="1400" b="1" u="sng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765398" y="1584560"/>
            <a:ext cx="2101617" cy="674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078904" y="6469636"/>
            <a:ext cx="6922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400" b="1" i="1" dirty="0" smtClean="0">
                <a:solidFill>
                  <a:schemeClr val="bg1"/>
                </a:solidFill>
              </a:rPr>
              <a:t>Canales, Mexican Autonomous University</a:t>
            </a:r>
            <a:r>
              <a:rPr lang="en-US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 smtClean="0">
                <a:solidFill>
                  <a:schemeClr val="bg1"/>
                </a:solidFill>
              </a:rPr>
              <a:t>intern student summer 2016.</a:t>
            </a:r>
            <a:endParaRPr lang="en-US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" y="1710114"/>
            <a:ext cx="3976397" cy="2700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10742" r="22994" b="19627"/>
          <a:stretch/>
        </p:blipFill>
        <p:spPr>
          <a:xfrm rot="5400000">
            <a:off x="3422344" y="4609605"/>
            <a:ext cx="1796321" cy="1535049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4" idx="1"/>
          </p:cNvCxnSpPr>
          <p:nvPr/>
        </p:nvCxnSpPr>
        <p:spPr bwMode="auto">
          <a:xfrm flipH="1">
            <a:off x="4857465" y="5360897"/>
            <a:ext cx="4532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10724" y="5160842"/>
            <a:ext cx="178745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Molybdenum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6" idx="1"/>
          </p:cNvCxnSpPr>
          <p:nvPr/>
        </p:nvCxnSpPr>
        <p:spPr bwMode="auto">
          <a:xfrm flipH="1">
            <a:off x="4404207" y="5907201"/>
            <a:ext cx="90651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310724" y="5676368"/>
            <a:ext cx="10286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3579" y="1732209"/>
            <a:ext cx="3424844" cy="2558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21736" r="15151" b="5060"/>
          <a:stretch/>
        </p:blipFill>
        <p:spPr>
          <a:xfrm rot="5400000">
            <a:off x="7350705" y="4702269"/>
            <a:ext cx="1808126" cy="149818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9910" y="-1"/>
            <a:ext cx="8923442" cy="170817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ctr" defTabSz="914400"/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After concluding beam studies in summer 2016, we proceeded with Magnet </a:t>
            </a:r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Coil </a:t>
            </a:r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&amp; </a:t>
            </a:r>
            <a:r>
              <a:rPr lang="en-US" sz="3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upgrade 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93351" y="4424448"/>
            <a:ext cx="2998381" cy="214979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ClrTx/>
              <a:buNone/>
            </a:pPr>
            <a:r>
              <a:rPr lang="en-US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New Pucks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 defTabSz="914400">
              <a:buClrTx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enhance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cathode to 2.0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88932" y="2170539"/>
            <a:ext cx="3390561" cy="148792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ClrTx/>
              <a:buNone/>
            </a:pPr>
            <a:r>
              <a:rPr lang="en-US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and </a:t>
            </a:r>
          </a:p>
          <a:p>
            <a:pPr marL="0" indent="0" algn="ctr" defTabSz="914400">
              <a:buClrTx/>
              <a:buNone/>
            </a:pPr>
            <a:r>
              <a:rPr lang="en-US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modeling by Jay </a:t>
            </a:r>
            <a:r>
              <a:rPr lang="en-US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Benesch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7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14737</TotalTime>
  <Words>1110</Words>
  <Application>Microsoft Macintosh PowerPoint</Application>
  <PresentationFormat>On-screen Show (4:3)</PresentationFormat>
  <Paragraphs>146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Update on magnetized electron gun development at the Gun Test Stand GTS</vt:lpstr>
      <vt:lpstr>PowerPoint Presentation</vt:lpstr>
      <vt:lpstr>PowerPoint Presentation</vt:lpstr>
      <vt:lpstr>GTS Beam Line as it was in Summer 2016 for beam ops</vt:lpstr>
      <vt:lpstr>PowerPoint Presentation</vt:lpstr>
      <vt:lpstr>PowerPoint Presentation</vt:lpstr>
      <vt:lpstr>PowerPoint Presentation</vt:lpstr>
      <vt:lpstr>..even so, CsK2Sb cathode is very robust</vt:lpstr>
      <vt:lpstr>PowerPoint Presentation</vt:lpstr>
      <vt:lpstr>PowerPoint Presentation</vt:lpstr>
      <vt:lpstr>PowerPoint Presentation</vt:lpstr>
      <vt:lpstr>The cathode prep chamber has been improved</vt:lpstr>
      <vt:lpstr>Mamun developed a novel concept for grabbing the puck based on the retainer mechanism used inside the ball electrode, allowing to:</vt:lpstr>
      <vt:lpstr>The gun has been refurbished</vt:lpstr>
      <vt:lpstr>Gun refurbishing continued</vt:lpstr>
      <vt:lpstr>Gun refurbishing continued</vt:lpstr>
      <vt:lpstr>As a result of gun improvements the gun high voltage conditioning takes 1/3 of the time!</vt:lpstr>
      <vt:lpstr>The inverted insulator gun electrostatic ‘package’ shows robust operation at 365kV with Kr</vt:lpstr>
      <vt:lpstr>The gun has been conditioned up to 340kV in vacuum</vt:lpstr>
      <vt:lpstr>But first trials with gun at 340kV AND magnet coil at 200 A resulted in field emission and  vacuum activity</vt:lpstr>
      <vt:lpstr>Is this the first time a 300kV DC gun has been operated with a solenoid coil !!??!!</vt:lpstr>
      <vt:lpstr>For the sake of progress, we decided to operate at 300kV and re-condition for 100, 200, 300 and 400 A magnet coil current set points </vt:lpstr>
      <vt:lpstr>The GTS work also benefits activities at CEBAF for the gun upgrade and at the UITF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Carlos Hernandez</cp:lastModifiedBy>
  <cp:revision>293</cp:revision>
  <cp:lastPrinted>2014-11-07T10:39:35Z</cp:lastPrinted>
  <dcterms:created xsi:type="dcterms:W3CDTF">2015-09-25T13:26:08Z</dcterms:created>
  <dcterms:modified xsi:type="dcterms:W3CDTF">2017-01-25T19:05:33Z</dcterms:modified>
</cp:coreProperties>
</file>