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9"/>
  </p:notesMasterIdLst>
  <p:sldIdLst>
    <p:sldId id="265" r:id="rId3"/>
    <p:sldId id="256" r:id="rId4"/>
    <p:sldId id="262" r:id="rId5"/>
    <p:sldId id="258" r:id="rId6"/>
    <p:sldId id="263" r:id="rId7"/>
    <p:sldId id="266" r:id="rId8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018A"/>
    <a:srgbClr val="A80891"/>
    <a:srgbClr val="8E227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815" autoAdjust="0"/>
    <p:restoredTop sz="86461" autoAdjust="0"/>
  </p:normalViewPr>
  <p:slideViewPr>
    <p:cSldViewPr>
      <p:cViewPr varScale="1">
        <p:scale>
          <a:sx n="86" d="100"/>
          <a:sy n="86" d="100"/>
        </p:scale>
        <p:origin x="-5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EC46D-D4AE-4966-8B03-CD737D2C97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BDF2CD-7FFB-4872-B1B1-0AC59B86425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Gain-switched Diode Laser and Fiber Amplifier</a:t>
          </a:r>
        </a:p>
      </dgm:t>
    </dgm:pt>
    <dgm:pt modelId="{F414C2E7-AF81-4EA4-A3E5-5C1382DE3442}" type="parTrans" cxnId="{BF26EF3C-1474-42EA-9FC3-13052DC0EDE1}">
      <dgm:prSet/>
      <dgm:spPr/>
      <dgm:t>
        <a:bodyPr/>
        <a:lstStyle/>
        <a:p>
          <a:endParaRPr lang="en-US"/>
        </a:p>
      </dgm:t>
    </dgm:pt>
    <dgm:pt modelId="{AA22994D-109F-421E-97A9-A20A2228F7FC}" type="sibTrans" cxnId="{BF26EF3C-1474-42EA-9FC3-13052DC0EDE1}">
      <dgm:prSet/>
      <dgm:spPr/>
      <dgm:t>
        <a:bodyPr/>
        <a:lstStyle/>
        <a:p>
          <a:endParaRPr lang="en-US"/>
        </a:p>
      </dgm:t>
    </dgm:pt>
    <dgm:pt modelId="{DAE0D0CC-DA1C-4021-A3A3-1345495715C0}" type="pres">
      <dgm:prSet presAssocID="{C16EC46D-D4AE-4966-8B03-CD737D2C97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8757F1-1E43-4CC6-AE02-46796F8AB611}" type="pres">
      <dgm:prSet presAssocID="{DDBDF2CD-7FFB-4872-B1B1-0AC59B864257}" presName="node" presStyleLbl="node1" presStyleIdx="0" presStyleCnt="1" custLinFactNeighborX="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90E663-1A53-444B-8244-E35A2F59C658}" type="presOf" srcId="{C16EC46D-D4AE-4966-8B03-CD737D2C976F}" destId="{DAE0D0CC-DA1C-4021-A3A3-1345495715C0}" srcOrd="0" destOrd="0" presId="urn:microsoft.com/office/officeart/2005/8/layout/default"/>
    <dgm:cxn modelId="{BF26EF3C-1474-42EA-9FC3-13052DC0EDE1}" srcId="{C16EC46D-D4AE-4966-8B03-CD737D2C976F}" destId="{DDBDF2CD-7FFB-4872-B1B1-0AC59B864257}" srcOrd="0" destOrd="0" parTransId="{F414C2E7-AF81-4EA4-A3E5-5C1382DE3442}" sibTransId="{AA22994D-109F-421E-97A9-A20A2228F7FC}"/>
    <dgm:cxn modelId="{DD38A210-1A5F-4BE3-8821-88BBACB926C8}" type="presOf" srcId="{DDBDF2CD-7FFB-4872-B1B1-0AC59B864257}" destId="{CC8757F1-1E43-4CC6-AE02-46796F8AB611}" srcOrd="0" destOrd="0" presId="urn:microsoft.com/office/officeart/2005/8/layout/default"/>
    <dgm:cxn modelId="{95780731-2D99-4259-B14C-0A8C348D8B31}" type="presParOf" srcId="{DAE0D0CC-DA1C-4021-A3A3-1345495715C0}" destId="{CC8757F1-1E43-4CC6-AE02-46796F8AB611}" srcOrd="0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8757F1-1E43-4CC6-AE02-46796F8AB611}">
      <dsp:nvSpPr>
        <dsp:cNvPr id="0" name=""/>
        <dsp:cNvSpPr/>
      </dsp:nvSpPr>
      <dsp:spPr>
        <a:xfrm>
          <a:off x="115415" y="71"/>
          <a:ext cx="1523745" cy="914247"/>
        </a:xfrm>
        <a:prstGeom prst="rect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Gain-switched Diode Laser and Fiber Amplifier</a:t>
          </a:r>
        </a:p>
      </dsp:txBody>
      <dsp:txXfrm>
        <a:off x="115415" y="71"/>
        <a:ext cx="1523745" cy="914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8018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r">
              <a:defRPr sz="1200"/>
            </a:lvl1pPr>
          </a:lstStyle>
          <a:p>
            <a:fld id="{738905A3-B2B2-4BFE-831F-F6DEF575DAFA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9" tIns="45395" rIns="90789" bIns="453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5" y="4385944"/>
            <a:ext cx="5546731" cy="4153859"/>
          </a:xfrm>
          <a:prstGeom prst="rect">
            <a:avLst/>
          </a:prstGeom>
        </p:spPr>
        <p:txBody>
          <a:bodyPr vert="horz" lIns="90789" tIns="45395" rIns="90789" bIns="453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8018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r">
              <a:defRPr sz="1200"/>
            </a:lvl1pPr>
          </a:lstStyle>
          <a:p>
            <a:fld id="{77956DCB-2E64-4D82-A038-6C24758C9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5E9-F950-4FAD-B091-26841D161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F0A8-7477-47BE-9F52-3C63B0E87E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32D1-45B0-4BBA-A58D-8DC8B7D0A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0C3E-48AC-4D82-A768-991C694962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5844-78D9-4A6E-AED9-FB292D08A4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AF75-2E98-4B2B-973E-C7319B520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614F-0BB8-4FC8-8875-EA7B5E61CE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1490-95C6-46D7-A58D-4137D9365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3267-CC39-411A-B863-9DCF6A91A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88E1-A31F-4EE4-B836-53E750FD7F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AEB7-3E4B-43E8-B24A-E536C6054C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DF14-3D1E-4386-AE5B-DA0DCF80350F}" type="datetimeFigureOut">
              <a:rPr lang="en-US" smtClean="0"/>
              <a:pPr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7E07-A087-4AB8-A71E-150763CBA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4B8CF-D484-4C3E-B5B9-09BE265700E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298450"/>
            <a:ext cx="7772400" cy="28416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E</a:t>
            </a:r>
            <a:r>
              <a:rPr lang="en-US" b="1" dirty="0" smtClean="0" bmk="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lectronic Cross-talk &amp; Ground Loop Elimination in Injector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Riad Suleiman</a:t>
            </a:r>
          </a:p>
          <a:p>
            <a:endParaRPr lang="en-US" sz="2400" dirty="0" smtClean="0"/>
          </a:p>
          <a:p>
            <a:r>
              <a:rPr lang="en-US" dirty="0" smtClean="0"/>
              <a:t>Center </a:t>
            </a:r>
            <a:r>
              <a:rPr lang="en-US" dirty="0" smtClean="0"/>
              <a:t>for Injectors and Sources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377464" y="960147"/>
            <a:ext cx="40233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799358" y="3561569"/>
            <a:ext cx="52028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4389120" y="2688312"/>
            <a:ext cx="5486343" cy="14630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/>
        </p:nvGraphicFramePr>
        <p:xfrm>
          <a:off x="731562" y="502952"/>
          <a:ext cx="1645902" cy="914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Rectangle 45"/>
          <p:cNvSpPr/>
          <p:nvPr/>
        </p:nvSpPr>
        <p:spPr>
          <a:xfrm>
            <a:off x="3840488" y="685831"/>
            <a:ext cx="182878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200415" y="228635"/>
            <a:ext cx="893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Attenuator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486390" y="685831"/>
            <a:ext cx="182878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297683" y="1234464"/>
            <a:ext cx="1523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    PC          WP  LP</a:t>
            </a:r>
          </a:p>
        </p:txBody>
      </p:sp>
      <p:cxnSp>
        <p:nvCxnSpPr>
          <p:cNvPr id="56" name="Straight Connector 55"/>
          <p:cNvCxnSpPr/>
          <p:nvPr/>
        </p:nvCxnSpPr>
        <p:spPr>
          <a:xfrm rot="10800000" flipH="1" flipV="1">
            <a:off x="6217902" y="777269"/>
            <a:ext cx="365756" cy="36575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 rot="16200000">
            <a:off x="6263622" y="1463061"/>
            <a:ext cx="274317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675097" y="160022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Shutter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6812256" y="1371622"/>
            <a:ext cx="1828781" cy="457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680926" y="137196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Rotatable GaAs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Photocathode</a:t>
            </a:r>
          </a:p>
        </p:txBody>
      </p:sp>
      <p:cxnSp>
        <p:nvCxnSpPr>
          <p:cNvPr id="62" name="Straight Connector 61"/>
          <p:cNvCxnSpPr/>
          <p:nvPr/>
        </p:nvCxnSpPr>
        <p:spPr>
          <a:xfrm rot="5400000">
            <a:off x="5436081" y="4567399"/>
            <a:ext cx="412393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492219" y="2697488"/>
            <a:ext cx="735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Vacuum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Window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80926" y="2231115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15° Dipole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6126463" y="6071553"/>
            <a:ext cx="548634" cy="182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900000">
            <a:off x="6941625" y="3213848"/>
            <a:ext cx="4571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589487" y="594391"/>
            <a:ext cx="640073" cy="182878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669268" y="5989292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PZT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Mirror</a:t>
            </a:r>
          </a:p>
        </p:txBody>
      </p:sp>
      <p:cxnSp>
        <p:nvCxnSpPr>
          <p:cNvPr id="89" name="Straight Connector 88"/>
          <p:cNvCxnSpPr/>
          <p:nvPr/>
        </p:nvCxnSpPr>
        <p:spPr>
          <a:xfrm rot="900000">
            <a:off x="6575869" y="5764963"/>
            <a:ext cx="45719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11232" y="5888675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IHWP</a:t>
            </a:r>
          </a:p>
        </p:txBody>
      </p:sp>
      <p:cxnSp>
        <p:nvCxnSpPr>
          <p:cNvPr id="93" name="Straight Connector 92"/>
          <p:cNvCxnSpPr/>
          <p:nvPr/>
        </p:nvCxnSpPr>
        <p:spPr>
          <a:xfrm rot="900000">
            <a:off x="6758747" y="3936183"/>
            <a:ext cx="45719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400780" y="36027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RHWP</a:t>
            </a:r>
          </a:p>
        </p:txBody>
      </p:sp>
      <p:sp>
        <p:nvSpPr>
          <p:cNvPr id="95" name="Rounded Rectangle 94"/>
          <p:cNvSpPr/>
          <p:nvPr/>
        </p:nvSpPr>
        <p:spPr>
          <a:xfrm rot="900000">
            <a:off x="6638150" y="4544801"/>
            <a:ext cx="274317" cy="45719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669554" y="4974285"/>
            <a:ext cx="958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Pockels 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Cell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 rot="900000">
            <a:off x="6577632" y="5661664"/>
            <a:ext cx="36575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011708" y="6629365"/>
            <a:ext cx="54863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4754878" y="2148854"/>
            <a:ext cx="182878" cy="274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5394951" y="4800585"/>
            <a:ext cx="182878" cy="274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1463074" y="2788927"/>
            <a:ext cx="107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Delayed </a:t>
            </a:r>
          </a:p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Helicity Fiber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926603" y="5074902"/>
            <a:ext cx="1114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HV Supply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(0 – ±4000 V)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937756" y="2240293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HV Supply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(0 – 90 V)</a:t>
            </a:r>
          </a:p>
        </p:txBody>
      </p:sp>
      <p:cxnSp>
        <p:nvCxnSpPr>
          <p:cNvPr id="128" name="Straight Connector 127"/>
          <p:cNvCxnSpPr/>
          <p:nvPr/>
        </p:nvCxnSpPr>
        <p:spPr>
          <a:xfrm rot="5400000" flipH="1" flipV="1">
            <a:off x="6087281" y="4382572"/>
            <a:ext cx="0" cy="10189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ounded Rectangle 130"/>
          <p:cNvSpPr/>
          <p:nvPr/>
        </p:nvSpPr>
        <p:spPr>
          <a:xfrm>
            <a:off x="548684" y="5623536"/>
            <a:ext cx="1645902" cy="100582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Arc 131"/>
          <p:cNvSpPr/>
          <p:nvPr/>
        </p:nvSpPr>
        <p:spPr>
          <a:xfrm>
            <a:off x="1828830" y="5166340"/>
            <a:ext cx="365756" cy="1005829"/>
          </a:xfrm>
          <a:prstGeom prst="arc">
            <a:avLst>
              <a:gd name="adj1" fmla="val 16739944"/>
              <a:gd name="adj2" fmla="val 29949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457245" y="3611878"/>
            <a:ext cx="1828779" cy="18287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731562" y="5897853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CEBAF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82928" y="3429000"/>
            <a:ext cx="71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Hall</a:t>
            </a:r>
          </a:p>
        </p:txBody>
      </p:sp>
      <p:cxnSp>
        <p:nvCxnSpPr>
          <p:cNvPr id="137" name="Straight Arrow Connector 136"/>
          <p:cNvCxnSpPr/>
          <p:nvPr/>
        </p:nvCxnSpPr>
        <p:spPr>
          <a:xfrm rot="16200000" flipH="1">
            <a:off x="1783109" y="3474720"/>
            <a:ext cx="1737344" cy="1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rot="5400000">
            <a:off x="1600232" y="3474720"/>
            <a:ext cx="1737343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560342" y="3198167"/>
            <a:ext cx="714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T-Settle</a:t>
            </a:r>
          </a:p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Fiber</a:t>
            </a:r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2926098" y="2331732"/>
            <a:ext cx="1828780" cy="1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45"/>
          <p:cNvCxnSpPr>
            <a:endCxn id="119" idx="0"/>
          </p:cNvCxnSpPr>
          <p:nvPr/>
        </p:nvCxnSpPr>
        <p:spPr>
          <a:xfrm rot="16200000" flipH="1">
            <a:off x="3703332" y="3017526"/>
            <a:ext cx="2468851" cy="1097266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3291854" y="4617707"/>
            <a:ext cx="188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Charge Feedback (PITA)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7498048" y="6080731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Electron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Beam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3055345" y="2057415"/>
            <a:ext cx="1361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Helicity Flip Fiber</a:t>
            </a:r>
          </a:p>
        </p:txBody>
      </p:sp>
      <p:cxnSp>
        <p:nvCxnSpPr>
          <p:cNvPr id="218" name="Elbow Connector 217"/>
          <p:cNvCxnSpPr>
            <a:stCxn id="136" idx="0"/>
            <a:endCxn id="119" idx="1"/>
          </p:cNvCxnSpPr>
          <p:nvPr/>
        </p:nvCxnSpPr>
        <p:spPr>
          <a:xfrm>
            <a:off x="2834659" y="4571993"/>
            <a:ext cx="2560292" cy="365751"/>
          </a:xfrm>
          <a:prstGeom prst="bentConnector3">
            <a:avLst>
              <a:gd name="adj1" fmla="val 17033"/>
            </a:avLst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>
            <a:endCxn id="118" idx="2"/>
          </p:cNvCxnSpPr>
          <p:nvPr/>
        </p:nvCxnSpPr>
        <p:spPr>
          <a:xfrm rot="5400000" flipH="1" flipV="1">
            <a:off x="3017537" y="2697489"/>
            <a:ext cx="2103097" cy="1554463"/>
          </a:xfrm>
          <a:prstGeom prst="bentConnector3">
            <a:avLst>
              <a:gd name="adj1" fmla="val 30490"/>
            </a:avLst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3291854" y="3977634"/>
            <a:ext cx="16946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Charge Feedback (IA)</a:t>
            </a:r>
          </a:p>
        </p:txBody>
      </p:sp>
      <p:sp>
        <p:nvSpPr>
          <p:cNvPr id="244" name="Rectangle 243"/>
          <p:cNvSpPr/>
          <p:nvPr/>
        </p:nvSpPr>
        <p:spPr>
          <a:xfrm>
            <a:off x="3291854" y="685831"/>
            <a:ext cx="182878" cy="548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TextBox 251"/>
          <p:cNvSpPr txBox="1"/>
          <p:nvPr/>
        </p:nvSpPr>
        <p:spPr>
          <a:xfrm>
            <a:off x="3108976" y="1234464"/>
            <a:ext cx="1086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LP  HWP  LP</a:t>
            </a:r>
          </a:p>
        </p:txBody>
      </p:sp>
      <p:sp>
        <p:nvSpPr>
          <p:cNvPr id="263" name="Rounded Rectangle 262"/>
          <p:cNvSpPr/>
          <p:nvPr/>
        </p:nvSpPr>
        <p:spPr>
          <a:xfrm>
            <a:off x="4572000" y="822960"/>
            <a:ext cx="548634" cy="274317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3" name="Straight Connector 272"/>
          <p:cNvCxnSpPr/>
          <p:nvPr/>
        </p:nvCxnSpPr>
        <p:spPr>
          <a:xfrm rot="5400000">
            <a:off x="5303512" y="868708"/>
            <a:ext cx="548634" cy="182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rot="5400000">
            <a:off x="3657610" y="868708"/>
            <a:ext cx="548634" cy="182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rot="5400000">
            <a:off x="3108976" y="868708"/>
            <a:ext cx="548634" cy="18287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>
            <a:stCxn id="263" idx="2"/>
          </p:cNvCxnSpPr>
          <p:nvPr/>
        </p:nvCxnSpPr>
        <p:spPr>
          <a:xfrm rot="16200000" flipH="1">
            <a:off x="4331962" y="1611631"/>
            <a:ext cx="102871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4937756" y="228635"/>
            <a:ext cx="3786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IA</a:t>
            </a:r>
          </a:p>
        </p:txBody>
      </p:sp>
      <p:cxnSp>
        <p:nvCxnSpPr>
          <p:cNvPr id="296" name="Straight Connector 295"/>
          <p:cNvCxnSpPr/>
          <p:nvPr/>
        </p:nvCxnSpPr>
        <p:spPr>
          <a:xfrm rot="16200000" flipH="1">
            <a:off x="3389934" y="953506"/>
            <a:ext cx="545952" cy="10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rot="5400000">
            <a:off x="5029195" y="960148"/>
            <a:ext cx="548636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7" name="Left Brace 306"/>
          <p:cNvSpPr/>
          <p:nvPr/>
        </p:nvSpPr>
        <p:spPr>
          <a:xfrm rot="5400000">
            <a:off x="3579891" y="123476"/>
            <a:ext cx="155448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Left Brace 308"/>
          <p:cNvSpPr>
            <a:spLocks noChangeAspect="1"/>
          </p:cNvSpPr>
          <p:nvPr/>
        </p:nvSpPr>
        <p:spPr>
          <a:xfrm rot="5400000">
            <a:off x="5065318" y="9633"/>
            <a:ext cx="202083" cy="118872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7315170" y="2057415"/>
            <a:ext cx="365756" cy="7315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132" idx="0"/>
            <a:endCxn id="133" idx="1"/>
          </p:cNvCxnSpPr>
          <p:nvPr/>
        </p:nvCxnSpPr>
        <p:spPr>
          <a:xfrm rot="10800000">
            <a:off x="725065" y="3879698"/>
            <a:ext cx="1359665" cy="1328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1554513" y="4709146"/>
            <a:ext cx="274317" cy="2743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457245" y="4343390"/>
            <a:ext cx="611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Target</a:t>
            </a:r>
          </a:p>
        </p:txBody>
      </p:sp>
      <p:sp>
        <p:nvSpPr>
          <p:cNvPr id="113" name="Can 112"/>
          <p:cNvSpPr/>
          <p:nvPr/>
        </p:nvSpPr>
        <p:spPr>
          <a:xfrm rot="18900000">
            <a:off x="908454" y="4049365"/>
            <a:ext cx="365756" cy="393201"/>
          </a:xfrm>
          <a:prstGeom prst="can">
            <a:avLst>
              <a:gd name="adj" fmla="val 2811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823001" y="4617707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BCM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097318" y="4892024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BPMs</a:t>
            </a:r>
          </a:p>
        </p:txBody>
      </p:sp>
      <p:sp>
        <p:nvSpPr>
          <p:cNvPr id="116" name="Isosceles Triangle 115"/>
          <p:cNvSpPr/>
          <p:nvPr/>
        </p:nvSpPr>
        <p:spPr>
          <a:xfrm>
            <a:off x="3108976" y="6355048"/>
            <a:ext cx="365756" cy="3657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/>
          <p:cNvSpPr/>
          <p:nvPr/>
        </p:nvSpPr>
        <p:spPr>
          <a:xfrm flipV="1">
            <a:off x="2926098" y="6355048"/>
            <a:ext cx="365756" cy="3657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3383293" y="5989292"/>
            <a:ext cx="1309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5 MeV </a:t>
            </a: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Helicity Magnets</a:t>
            </a:r>
          </a:p>
        </p:txBody>
      </p:sp>
      <p:sp>
        <p:nvSpPr>
          <p:cNvPr id="130" name="Oval 129"/>
          <p:cNvSpPr/>
          <p:nvPr/>
        </p:nvSpPr>
        <p:spPr>
          <a:xfrm>
            <a:off x="1280196" y="4434829"/>
            <a:ext cx="274317" cy="27431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Hexagon 135"/>
          <p:cNvSpPr/>
          <p:nvPr/>
        </p:nvSpPr>
        <p:spPr>
          <a:xfrm>
            <a:off x="2286025" y="4343390"/>
            <a:ext cx="548634" cy="457205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2320489" y="4434829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DAQ</a:t>
            </a:r>
          </a:p>
        </p:txBody>
      </p:sp>
      <p:cxnSp>
        <p:nvCxnSpPr>
          <p:cNvPr id="163" name="Elbow Connector 162"/>
          <p:cNvCxnSpPr/>
          <p:nvPr/>
        </p:nvCxnSpPr>
        <p:spPr>
          <a:xfrm rot="5400000">
            <a:off x="1280990" y="4434035"/>
            <a:ext cx="3840438" cy="1588"/>
          </a:xfrm>
          <a:prstGeom prst="bentConnector3">
            <a:avLst>
              <a:gd name="adj1" fmla="val 50000"/>
            </a:avLst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3191598" y="2606049"/>
            <a:ext cx="824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nHelicity </a:t>
            </a:r>
          </a:p>
          <a:p>
            <a:pPr algn="ctr"/>
            <a:r>
              <a:rPr lang="en-US" sz="1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Flip Fiber</a:t>
            </a:r>
          </a:p>
        </p:txBody>
      </p:sp>
      <p:cxnSp>
        <p:nvCxnSpPr>
          <p:cNvPr id="168" name="Straight Connector 167"/>
          <p:cNvCxnSpPr>
            <a:endCxn id="136" idx="3"/>
          </p:cNvCxnSpPr>
          <p:nvPr/>
        </p:nvCxnSpPr>
        <p:spPr>
          <a:xfrm flipV="1">
            <a:off x="1828830" y="4571993"/>
            <a:ext cx="457195" cy="2285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endCxn id="136" idx="3"/>
          </p:cNvCxnSpPr>
          <p:nvPr/>
        </p:nvCxnSpPr>
        <p:spPr>
          <a:xfrm>
            <a:off x="1554513" y="4571982"/>
            <a:ext cx="731512" cy="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2926098" y="2514610"/>
            <a:ext cx="27431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/>
          <p:nvPr/>
        </p:nvCxnSpPr>
        <p:spPr>
          <a:xfrm>
            <a:off x="3017537" y="4572000"/>
            <a:ext cx="18943" cy="1781711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2216226" y="4892024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Position</a:t>
            </a:r>
          </a:p>
          <a:p>
            <a:pPr algn="ctr"/>
            <a:r>
              <a:rPr lang="en-US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Feedback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1280196" y="2011680"/>
            <a:ext cx="1647755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Helicity Control Board </a:t>
            </a:r>
            <a:endParaRPr lang="en-US" sz="16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7450034" y="3934209"/>
            <a:ext cx="9602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7863804" y="4069073"/>
            <a:ext cx="1064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V-Wien Filter</a:t>
            </a:r>
          </a:p>
        </p:txBody>
      </p:sp>
      <p:sp>
        <p:nvSpPr>
          <p:cNvPr id="92" name="Rectangle 91"/>
          <p:cNvSpPr/>
          <p:nvPr/>
        </p:nvSpPr>
        <p:spPr>
          <a:xfrm rot="16200000">
            <a:off x="7450034" y="4482843"/>
            <a:ext cx="9602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863804" y="4617707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H-Wien Filter</a:t>
            </a:r>
          </a:p>
        </p:txBody>
      </p:sp>
      <p:sp>
        <p:nvSpPr>
          <p:cNvPr id="101" name="Rectangle 100"/>
          <p:cNvSpPr/>
          <p:nvPr/>
        </p:nvSpPr>
        <p:spPr>
          <a:xfrm rot="16200000">
            <a:off x="7475189" y="4274810"/>
            <a:ext cx="4571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7772365" y="4343390"/>
            <a:ext cx="13716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Spin Solenoids</a:t>
            </a:r>
          </a:p>
        </p:txBody>
      </p:sp>
      <p:sp>
        <p:nvSpPr>
          <p:cNvPr id="103" name="Rectangle 102"/>
          <p:cNvSpPr/>
          <p:nvPr/>
        </p:nvSpPr>
        <p:spPr>
          <a:xfrm rot="16200000">
            <a:off x="7475189" y="4183371"/>
            <a:ext cx="45719" cy="548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34464"/>
          </a:xfrm>
        </p:spPr>
        <p:txBody>
          <a:bodyPr/>
          <a:lstStyle/>
          <a:p>
            <a:pPr lvl="0"/>
            <a:r>
              <a:rPr lang="en-US" sz="3600" b="1" dirty="0" smtClean="0">
                <a:solidFill>
                  <a:srgbClr val="365F91"/>
                </a:solidFill>
                <a:ea typeface="Times New Roman" pitchFamily="18" charset="0"/>
                <a:cs typeface="Times New Roman" pitchFamily="18" charset="0"/>
              </a:rPr>
              <a:t>E</a:t>
            </a:r>
            <a:r>
              <a:rPr lang="en-US" sz="3600" b="1" dirty="0" smtClean="0" bmk="">
                <a:solidFill>
                  <a:srgbClr val="365F91"/>
                </a:solidFill>
                <a:ea typeface="Times New Roman" pitchFamily="18" charset="0"/>
                <a:cs typeface="Times New Roman" pitchFamily="18" charset="0"/>
              </a:rPr>
              <a:t>lectronic Cross-talk &amp; Ground Loop Elimination in Injector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23446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VME Crate of Helicity Control Board is floating and powered with isolation transformer.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endParaRPr lang="en-US" sz="1600" dirty="0" smtClean="0"/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Helicity Board generates two real time helicity signals: Helicity Flip and nHelicity Flip. Current drawn by board does not depend on helicity state.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endParaRPr lang="en-US" sz="1600" dirty="0" smtClean="0">
              <a:ea typeface="Calibri" pitchFamily="34" charset="0"/>
              <a:cs typeface="Times New Roman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Helicity signal is generated by pseudo-random bit generator. No correlation between helicity signal and any other signal in Accelerator or in Hall.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endParaRPr lang="en-US" sz="1600" dirty="0" smtClean="0"/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Outside world receives only Delayed Helicity signal. This signal tells what helicity was in the past so there is no knowledge of real time helicity.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endParaRPr lang="en-US" sz="1600" dirty="0" smtClean="0"/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Helicity Magnets VME Crate which receives one of the two real time helicity signals (nHelicity Flip) is also floating and powered by isolation transformer.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endParaRPr lang="en-US" sz="1600" dirty="0" smtClean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Real time helicity signal (Helicity Flip) that goes to Laser Hut is isolated. All electronics that can see real time helicity are floating (next slide).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endParaRPr lang="en-US" sz="1600" dirty="0" smtClean="0"/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All helicity-correlated beam asymmetries (position, angle, charge, energy, and size – and thus </a:t>
            </a:r>
            <a:r>
              <a:rPr lang="en-US" sz="1600" smtClean="0">
                <a:ea typeface="Calibri" pitchFamily="34" charset="0"/>
                <a:cs typeface="Times New Roman" pitchFamily="18" charset="0"/>
              </a:rPr>
              <a:t>beam scraping) </a:t>
            </a: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are minimized so helicity is the only real time property of beam that </a:t>
            </a:r>
            <a:r>
              <a:rPr lang="en-US" sz="1600" smtClean="0">
                <a:ea typeface="Calibri" pitchFamily="34" charset="0"/>
                <a:cs typeface="Times New Roman" pitchFamily="18" charset="0"/>
              </a:rPr>
              <a:t>is changing.</a:t>
            </a:r>
            <a:endParaRPr lang="en-US" sz="1600" dirty="0" smtClean="0">
              <a:ea typeface="Calibri" pitchFamily="34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endParaRPr lang="en-US" sz="1600" dirty="0" smtClean="0">
              <a:ea typeface="Calibri" pitchFamily="34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Programming of voltage setpoints of Pockels Cell and IA’s (both receive Helicity Flip signal) in Laser Hut passes through galvanic isolation card and there are no readbacks of these voltages.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Down Arrow 272"/>
          <p:cNvSpPr/>
          <p:nvPr/>
        </p:nvSpPr>
        <p:spPr>
          <a:xfrm>
            <a:off x="8229560" y="5623536"/>
            <a:ext cx="182878" cy="365756"/>
          </a:xfrm>
          <a:prstGeom prst="downArrow">
            <a:avLst>
              <a:gd name="adj1" fmla="val 0"/>
              <a:gd name="adj2" fmla="val 50000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Line 117"/>
          <p:cNvSpPr>
            <a:spLocks noChangeShapeType="1"/>
          </p:cNvSpPr>
          <p:nvPr/>
        </p:nvSpPr>
        <p:spPr bwMode="auto">
          <a:xfrm>
            <a:off x="8595316" y="5623536"/>
            <a:ext cx="365756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2" name="Line 117"/>
          <p:cNvSpPr>
            <a:spLocks noChangeShapeType="1"/>
          </p:cNvSpPr>
          <p:nvPr/>
        </p:nvSpPr>
        <p:spPr bwMode="auto">
          <a:xfrm flipV="1">
            <a:off x="6675097" y="5623536"/>
            <a:ext cx="1371585" cy="274317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1" name="Line 117"/>
          <p:cNvSpPr>
            <a:spLocks noChangeShapeType="1"/>
          </p:cNvSpPr>
          <p:nvPr/>
        </p:nvSpPr>
        <p:spPr bwMode="auto">
          <a:xfrm>
            <a:off x="6675097" y="5623536"/>
            <a:ext cx="1371585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59" name="Line 117"/>
          <p:cNvSpPr>
            <a:spLocks noChangeShapeType="1"/>
          </p:cNvSpPr>
          <p:nvPr/>
        </p:nvSpPr>
        <p:spPr bwMode="auto">
          <a:xfrm>
            <a:off x="6675097" y="5349219"/>
            <a:ext cx="1387816" cy="26672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4" name="Down Arrow 253"/>
          <p:cNvSpPr/>
          <p:nvPr/>
        </p:nvSpPr>
        <p:spPr>
          <a:xfrm>
            <a:off x="1828830" y="6355048"/>
            <a:ext cx="182878" cy="365756"/>
          </a:xfrm>
          <a:prstGeom prst="downArrow">
            <a:avLst>
              <a:gd name="adj1" fmla="val 0"/>
              <a:gd name="adj2" fmla="val 50000"/>
            </a:avLst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5" name="Group 234"/>
          <p:cNvGrpSpPr/>
          <p:nvPr/>
        </p:nvGrpSpPr>
        <p:grpSpPr>
          <a:xfrm>
            <a:off x="669925" y="6405563"/>
            <a:ext cx="228600" cy="246062"/>
            <a:chOff x="669925" y="6405563"/>
            <a:chExt cx="228600" cy="246062"/>
          </a:xfrm>
        </p:grpSpPr>
        <p:sp>
          <p:nvSpPr>
            <p:cNvPr id="2098" name="Line 92"/>
            <p:cNvSpPr>
              <a:spLocks noChangeShapeType="1"/>
            </p:cNvSpPr>
            <p:nvPr/>
          </p:nvSpPr>
          <p:spPr bwMode="auto">
            <a:xfrm>
              <a:off x="803275" y="6405563"/>
              <a:ext cx="0" cy="1666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Line 93"/>
            <p:cNvSpPr>
              <a:spLocks noChangeShapeType="1"/>
            </p:cNvSpPr>
            <p:nvPr/>
          </p:nvSpPr>
          <p:spPr bwMode="auto">
            <a:xfrm>
              <a:off x="708025" y="6572250"/>
              <a:ext cx="1905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Line 94"/>
            <p:cNvSpPr>
              <a:spLocks noChangeShapeType="1"/>
            </p:cNvSpPr>
            <p:nvPr/>
          </p:nvSpPr>
          <p:spPr bwMode="auto">
            <a:xfrm flipH="1">
              <a:off x="669925" y="6572250"/>
              <a:ext cx="39688" cy="66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Line 95"/>
            <p:cNvSpPr>
              <a:spLocks noChangeShapeType="1"/>
            </p:cNvSpPr>
            <p:nvPr/>
          </p:nvSpPr>
          <p:spPr bwMode="auto">
            <a:xfrm flipH="1">
              <a:off x="757238" y="6577013"/>
              <a:ext cx="42862" cy="6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Line 96"/>
            <p:cNvSpPr>
              <a:spLocks noChangeShapeType="1"/>
            </p:cNvSpPr>
            <p:nvPr/>
          </p:nvSpPr>
          <p:spPr bwMode="auto">
            <a:xfrm flipH="1">
              <a:off x="862013" y="6577013"/>
              <a:ext cx="36512" cy="746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5943584" y="502952"/>
            <a:ext cx="2651731" cy="707886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FLOATING VME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CRATE</a:t>
            </a:r>
          </a:p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Helicity Control Board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82928" y="502952"/>
            <a:ext cx="4571949" cy="1723549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Normal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Grounded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VME CRATE 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(slow status and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control - nothing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occurs at helicity flip rate)</a:t>
            </a:r>
          </a:p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bit DAC: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Pockels Cell (PC) ±HV setpoints (0 –  ±4000 V)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bit DAC: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Hall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B, C  Intensity Attenuator (IA) HV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setpoints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RS-232: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Rotating half-wave plate (RHWP)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and laser attenuators</a:t>
            </a:r>
          </a:p>
          <a:p>
            <a:pPr algn="l">
              <a:spcBef>
                <a:spcPct val="50000"/>
              </a:spcBef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Discrete Digital I/O: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Insertable half-wave plate  (IHWP)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Line 19"/>
          <p:cNvSpPr>
            <a:spLocks noChangeShapeType="1"/>
          </p:cNvSpPr>
          <p:nvPr/>
        </p:nvSpPr>
        <p:spPr bwMode="auto">
          <a:xfrm>
            <a:off x="0" y="2788927"/>
            <a:ext cx="9144000" cy="0"/>
          </a:xfrm>
          <a:prstGeom prst="line">
            <a:avLst/>
          </a:prstGeom>
          <a:noFill/>
          <a:ln w="38100" cap="rnd">
            <a:solidFill>
              <a:srgbClr val="9966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Text Box 20"/>
          <p:cNvSpPr txBox="1">
            <a:spLocks noChangeArrowheads="1"/>
          </p:cNvSpPr>
          <p:nvPr/>
        </p:nvSpPr>
        <p:spPr bwMode="auto">
          <a:xfrm>
            <a:off x="2834659" y="2423171"/>
            <a:ext cx="23577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Injector Service Building</a:t>
            </a:r>
          </a:p>
        </p:txBody>
      </p:sp>
      <p:sp>
        <p:nvSpPr>
          <p:cNvPr id="2058" name="Text Box 21"/>
          <p:cNvSpPr txBox="1">
            <a:spLocks noChangeArrowheads="1"/>
          </p:cNvSpPr>
          <p:nvPr/>
        </p:nvSpPr>
        <p:spPr bwMode="auto">
          <a:xfrm>
            <a:off x="2834659" y="2788927"/>
            <a:ext cx="2424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Injector Tunnel Laser Hut</a:t>
            </a:r>
          </a:p>
        </p:txBody>
      </p:sp>
      <p:sp>
        <p:nvSpPr>
          <p:cNvPr id="2065" name="Text Box 38"/>
          <p:cNvSpPr txBox="1">
            <a:spLocks noChangeArrowheads="1"/>
          </p:cNvSpPr>
          <p:nvPr/>
        </p:nvSpPr>
        <p:spPr bwMode="auto">
          <a:xfrm>
            <a:off x="1097318" y="3152001"/>
            <a:ext cx="3093722" cy="27699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Galvanic Analog/Digital Isolation Card</a:t>
            </a:r>
          </a:p>
        </p:txBody>
      </p:sp>
      <p:sp>
        <p:nvSpPr>
          <p:cNvPr id="2066" name="Text Box 39"/>
          <p:cNvSpPr txBox="1">
            <a:spLocks noChangeArrowheads="1"/>
          </p:cNvSpPr>
          <p:nvPr/>
        </p:nvSpPr>
        <p:spPr bwMode="auto">
          <a:xfrm>
            <a:off x="1554513" y="3611878"/>
            <a:ext cx="2285975" cy="276999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Floating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Analog/Digital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I/O</a:t>
            </a:r>
          </a:p>
        </p:txBody>
      </p:sp>
      <p:grpSp>
        <p:nvGrpSpPr>
          <p:cNvPr id="171" name="Group 170"/>
          <p:cNvGrpSpPr/>
          <p:nvPr/>
        </p:nvGrpSpPr>
        <p:grpSpPr>
          <a:xfrm>
            <a:off x="2011708" y="3447288"/>
            <a:ext cx="1371600" cy="152400"/>
            <a:chOff x="1905000" y="3357563"/>
            <a:chExt cx="1371600" cy="152400"/>
          </a:xfrm>
        </p:grpSpPr>
        <p:sp>
          <p:nvSpPr>
            <p:cNvPr id="2067" name="Line 41"/>
            <p:cNvSpPr>
              <a:spLocks noChangeShapeType="1"/>
            </p:cNvSpPr>
            <p:nvPr/>
          </p:nvSpPr>
          <p:spPr bwMode="auto">
            <a:xfrm>
              <a:off x="1905000" y="3357563"/>
              <a:ext cx="0" cy="152400"/>
            </a:xfrm>
            <a:prstGeom prst="line">
              <a:avLst/>
            </a:prstGeom>
            <a:noFill/>
            <a:ln w="15875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42"/>
            <p:cNvSpPr>
              <a:spLocks noChangeShapeType="1"/>
            </p:cNvSpPr>
            <p:nvPr/>
          </p:nvSpPr>
          <p:spPr bwMode="auto">
            <a:xfrm>
              <a:off x="2057400" y="3357563"/>
              <a:ext cx="0" cy="152400"/>
            </a:xfrm>
            <a:prstGeom prst="line">
              <a:avLst/>
            </a:prstGeom>
            <a:noFill/>
            <a:ln w="15875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43"/>
            <p:cNvSpPr>
              <a:spLocks noChangeShapeType="1"/>
            </p:cNvSpPr>
            <p:nvPr/>
          </p:nvSpPr>
          <p:spPr bwMode="auto">
            <a:xfrm>
              <a:off x="2209800" y="3357563"/>
              <a:ext cx="0" cy="152400"/>
            </a:xfrm>
            <a:prstGeom prst="line">
              <a:avLst/>
            </a:prstGeom>
            <a:noFill/>
            <a:ln w="15875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44"/>
            <p:cNvSpPr>
              <a:spLocks noChangeShapeType="1"/>
            </p:cNvSpPr>
            <p:nvPr/>
          </p:nvSpPr>
          <p:spPr bwMode="auto">
            <a:xfrm>
              <a:off x="2362200" y="3357563"/>
              <a:ext cx="0" cy="152400"/>
            </a:xfrm>
            <a:prstGeom prst="line">
              <a:avLst/>
            </a:prstGeom>
            <a:noFill/>
            <a:ln w="15875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45"/>
            <p:cNvSpPr>
              <a:spLocks noChangeShapeType="1"/>
            </p:cNvSpPr>
            <p:nvPr/>
          </p:nvSpPr>
          <p:spPr bwMode="auto">
            <a:xfrm>
              <a:off x="2514600" y="3357563"/>
              <a:ext cx="0" cy="152400"/>
            </a:xfrm>
            <a:prstGeom prst="line">
              <a:avLst/>
            </a:prstGeom>
            <a:noFill/>
            <a:ln w="15875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46"/>
            <p:cNvSpPr>
              <a:spLocks noChangeShapeType="1"/>
            </p:cNvSpPr>
            <p:nvPr/>
          </p:nvSpPr>
          <p:spPr bwMode="auto">
            <a:xfrm>
              <a:off x="2667000" y="3357563"/>
              <a:ext cx="0" cy="152400"/>
            </a:xfrm>
            <a:prstGeom prst="line">
              <a:avLst/>
            </a:prstGeom>
            <a:noFill/>
            <a:ln w="15875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47"/>
            <p:cNvSpPr>
              <a:spLocks noChangeShapeType="1"/>
            </p:cNvSpPr>
            <p:nvPr/>
          </p:nvSpPr>
          <p:spPr bwMode="auto">
            <a:xfrm>
              <a:off x="2819400" y="3357563"/>
              <a:ext cx="0" cy="152400"/>
            </a:xfrm>
            <a:prstGeom prst="line">
              <a:avLst/>
            </a:prstGeom>
            <a:noFill/>
            <a:ln w="15875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48"/>
            <p:cNvSpPr>
              <a:spLocks noChangeShapeType="1"/>
            </p:cNvSpPr>
            <p:nvPr/>
          </p:nvSpPr>
          <p:spPr bwMode="auto">
            <a:xfrm>
              <a:off x="2971800" y="3357563"/>
              <a:ext cx="0" cy="152400"/>
            </a:xfrm>
            <a:prstGeom prst="line">
              <a:avLst/>
            </a:prstGeom>
            <a:noFill/>
            <a:ln w="15875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49"/>
            <p:cNvSpPr>
              <a:spLocks noChangeShapeType="1"/>
            </p:cNvSpPr>
            <p:nvPr/>
          </p:nvSpPr>
          <p:spPr bwMode="auto">
            <a:xfrm>
              <a:off x="3124200" y="3357563"/>
              <a:ext cx="0" cy="152400"/>
            </a:xfrm>
            <a:prstGeom prst="line">
              <a:avLst/>
            </a:prstGeom>
            <a:noFill/>
            <a:ln w="15875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50"/>
            <p:cNvSpPr>
              <a:spLocks noChangeShapeType="1"/>
            </p:cNvSpPr>
            <p:nvPr/>
          </p:nvSpPr>
          <p:spPr bwMode="auto">
            <a:xfrm>
              <a:off x="3276600" y="3357563"/>
              <a:ext cx="0" cy="152400"/>
            </a:xfrm>
            <a:prstGeom prst="line">
              <a:avLst/>
            </a:prstGeom>
            <a:noFill/>
            <a:ln w="15875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8" name="Text Box 64"/>
          <p:cNvSpPr txBox="1">
            <a:spLocks noChangeArrowheads="1"/>
          </p:cNvSpPr>
          <p:nvPr/>
        </p:nvSpPr>
        <p:spPr bwMode="auto">
          <a:xfrm>
            <a:off x="1463074" y="5989292"/>
            <a:ext cx="1005829" cy="4616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Floating DC Power</a:t>
            </a:r>
          </a:p>
        </p:txBody>
      </p:sp>
      <p:sp>
        <p:nvSpPr>
          <p:cNvPr id="2077" name="Text Box 63"/>
          <p:cNvSpPr txBox="1">
            <a:spLocks noChangeArrowheads="1"/>
          </p:cNvSpPr>
          <p:nvPr/>
        </p:nvSpPr>
        <p:spPr bwMode="auto">
          <a:xfrm>
            <a:off x="548684" y="5989292"/>
            <a:ext cx="914400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AC Power Source</a:t>
            </a:r>
          </a:p>
        </p:txBody>
      </p:sp>
      <p:pic>
        <p:nvPicPr>
          <p:cNvPr id="2079" name="Picture 65" descr="MCj042606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928" y="5989292"/>
            <a:ext cx="43656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1" name="Text Box 71"/>
          <p:cNvSpPr txBox="1">
            <a:spLocks noChangeArrowheads="1"/>
          </p:cNvSpPr>
          <p:nvPr/>
        </p:nvSpPr>
        <p:spPr bwMode="auto">
          <a:xfrm>
            <a:off x="2743220" y="5989292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Floating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omponents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82" name="Text Box 72"/>
          <p:cNvSpPr txBox="1">
            <a:spLocks noChangeArrowheads="1"/>
          </p:cNvSpPr>
          <p:nvPr/>
        </p:nvSpPr>
        <p:spPr bwMode="auto">
          <a:xfrm>
            <a:off x="6038850" y="3211513"/>
            <a:ext cx="1270000" cy="58477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PC +HV Supply</a:t>
            </a:r>
            <a:endParaRPr lang="en-US" sz="1600" b="1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Text Box 81"/>
          <p:cNvSpPr txBox="1">
            <a:spLocks noChangeArrowheads="1"/>
          </p:cNvSpPr>
          <p:nvPr/>
        </p:nvSpPr>
        <p:spPr bwMode="auto">
          <a:xfrm>
            <a:off x="7498048" y="3337561"/>
            <a:ext cx="1463023" cy="8771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Fast High Voltage Switch</a:t>
            </a:r>
          </a:p>
          <a:p>
            <a:pPr>
              <a:spcBef>
                <a:spcPct val="50000"/>
              </a:spcBef>
            </a:pPr>
            <a:endParaRPr lang="en-US" sz="900" b="1" dirty="0"/>
          </a:p>
          <a:p>
            <a:pPr>
              <a:spcBef>
                <a:spcPct val="50000"/>
              </a:spcBef>
            </a:pPr>
            <a:endParaRPr lang="en-US" sz="900" dirty="0"/>
          </a:p>
        </p:txBody>
      </p:sp>
      <p:sp>
        <p:nvSpPr>
          <p:cNvPr id="2092" name="Line 85"/>
          <p:cNvSpPr>
            <a:spLocks noChangeShapeType="1"/>
          </p:cNvSpPr>
          <p:nvPr/>
        </p:nvSpPr>
        <p:spPr bwMode="auto">
          <a:xfrm flipH="1">
            <a:off x="7315170" y="3703317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Line 87"/>
          <p:cNvSpPr>
            <a:spLocks noChangeShapeType="1"/>
          </p:cNvSpPr>
          <p:nvPr/>
        </p:nvSpPr>
        <p:spPr bwMode="auto">
          <a:xfrm flipH="1">
            <a:off x="7315170" y="3977634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Line 89"/>
          <p:cNvSpPr>
            <a:spLocks noChangeShapeType="1"/>
          </p:cNvSpPr>
          <p:nvPr/>
        </p:nvSpPr>
        <p:spPr bwMode="auto">
          <a:xfrm flipH="1" flipV="1">
            <a:off x="7772365" y="3703316"/>
            <a:ext cx="274316" cy="137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7" name="Text Box 90"/>
          <p:cNvSpPr txBox="1">
            <a:spLocks noChangeArrowheads="1"/>
          </p:cNvSpPr>
          <p:nvPr/>
        </p:nvSpPr>
        <p:spPr bwMode="auto">
          <a:xfrm>
            <a:off x="7498049" y="2880366"/>
            <a:ext cx="1463024" cy="461665"/>
          </a:xfrm>
          <a:prstGeom prst="rect">
            <a:avLst/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Optical Switch Control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9" name="Text Box 120"/>
          <p:cNvSpPr txBox="1">
            <a:spLocks noChangeArrowheads="1"/>
          </p:cNvSpPr>
          <p:nvPr/>
        </p:nvSpPr>
        <p:spPr bwMode="auto">
          <a:xfrm>
            <a:off x="7315170" y="5806414"/>
            <a:ext cx="9600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PockelsCell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Text Box 121"/>
          <p:cNvSpPr txBox="1">
            <a:spLocks noChangeArrowheads="1"/>
          </p:cNvSpPr>
          <p:nvPr/>
        </p:nvSpPr>
        <p:spPr bwMode="auto">
          <a:xfrm>
            <a:off x="2011708" y="6446487"/>
            <a:ext cx="2011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Floating Circuit Common</a:t>
            </a:r>
          </a:p>
        </p:txBody>
      </p:sp>
      <p:sp>
        <p:nvSpPr>
          <p:cNvPr id="2139" name="Text Box 141"/>
          <p:cNvSpPr txBox="1">
            <a:spLocks noChangeArrowheads="1"/>
          </p:cNvSpPr>
          <p:nvPr/>
        </p:nvSpPr>
        <p:spPr bwMode="auto">
          <a:xfrm>
            <a:off x="5852146" y="6080731"/>
            <a:ext cx="10972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Halls IA’s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0" name="Text Box 142"/>
          <p:cNvSpPr txBox="1">
            <a:spLocks noChangeArrowheads="1"/>
          </p:cNvSpPr>
          <p:nvPr/>
        </p:nvSpPr>
        <p:spPr bwMode="auto">
          <a:xfrm>
            <a:off x="182928" y="4892024"/>
            <a:ext cx="1096683" cy="55399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RHWP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&amp;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Attenuators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2" name="Text Box 150"/>
          <p:cNvSpPr txBox="1">
            <a:spLocks noChangeArrowheads="1"/>
          </p:cNvSpPr>
          <p:nvPr/>
        </p:nvSpPr>
        <p:spPr bwMode="auto">
          <a:xfrm>
            <a:off x="548684" y="4343390"/>
            <a:ext cx="640072" cy="27699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IHWP</a:t>
            </a:r>
            <a:endParaRPr lang="el-G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9" name="Rectangle 137"/>
          <p:cNvSpPr>
            <a:spLocks noChangeArrowheads="1"/>
          </p:cNvSpPr>
          <p:nvPr/>
        </p:nvSpPr>
        <p:spPr bwMode="auto">
          <a:xfrm>
            <a:off x="5852146" y="1691659"/>
            <a:ext cx="548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IA0 Fiber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" name="Rectangle 139"/>
          <p:cNvSpPr>
            <a:spLocks noChangeArrowheads="1"/>
          </p:cNvSpPr>
          <p:nvPr/>
        </p:nvSpPr>
        <p:spPr bwMode="auto">
          <a:xfrm>
            <a:off x="7223731" y="1325903"/>
            <a:ext cx="10058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Helicity Flip Fiber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53" name="Straight Connector 145"/>
          <p:cNvCxnSpPr>
            <a:cxnSpLocks noChangeShapeType="1"/>
          </p:cNvCxnSpPr>
          <p:nvPr/>
        </p:nvCxnSpPr>
        <p:spPr bwMode="auto">
          <a:xfrm rot="5400000" flipH="1" flipV="1">
            <a:off x="7424928" y="4718304"/>
            <a:ext cx="1757681" cy="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" name="Text Box 122"/>
          <p:cNvSpPr txBox="1">
            <a:spLocks noChangeArrowheads="1"/>
          </p:cNvSpPr>
          <p:nvPr/>
        </p:nvSpPr>
        <p:spPr bwMode="auto">
          <a:xfrm>
            <a:off x="4572000" y="5257780"/>
            <a:ext cx="1280146" cy="707886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IA </a:t>
            </a:r>
          </a:p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HV Supply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rot="5400000">
            <a:off x="1554513" y="2697488"/>
            <a:ext cx="9143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1737391" y="2697488"/>
            <a:ext cx="9143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1920269" y="2697488"/>
            <a:ext cx="9143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2103147" y="2697488"/>
            <a:ext cx="9143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2286025" y="2697488"/>
            <a:ext cx="9143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/>
          <p:nvPr/>
        </p:nvCxnSpPr>
        <p:spPr>
          <a:xfrm rot="5400000">
            <a:off x="3840488" y="2697488"/>
            <a:ext cx="4023316" cy="1097268"/>
          </a:xfrm>
          <a:prstGeom prst="bentConnector3">
            <a:avLst>
              <a:gd name="adj1" fmla="val 27814"/>
            </a:avLst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/>
          <p:nvPr/>
        </p:nvCxnSpPr>
        <p:spPr>
          <a:xfrm rot="5400000">
            <a:off x="4114805" y="2697488"/>
            <a:ext cx="4023316" cy="1097268"/>
          </a:xfrm>
          <a:prstGeom prst="bentConnector3">
            <a:avLst>
              <a:gd name="adj1" fmla="val 34579"/>
            </a:avLst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37"/>
          <p:cNvSpPr>
            <a:spLocks noChangeArrowheads="1"/>
          </p:cNvSpPr>
          <p:nvPr/>
        </p:nvSpPr>
        <p:spPr bwMode="auto">
          <a:xfrm>
            <a:off x="6675097" y="1691659"/>
            <a:ext cx="5486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IA1 Fiber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1" name="Elbow Connector 160"/>
          <p:cNvCxnSpPr>
            <a:stCxn id="2097" idx="1"/>
          </p:cNvCxnSpPr>
          <p:nvPr/>
        </p:nvCxnSpPr>
        <p:spPr>
          <a:xfrm rot="10800000" flipV="1">
            <a:off x="5760707" y="3111199"/>
            <a:ext cx="1737342" cy="21465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 rot="5400000">
            <a:off x="1783111" y="4754866"/>
            <a:ext cx="1737343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2834659" y="5440658"/>
            <a:ext cx="1737341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 Box 72"/>
          <p:cNvSpPr txBox="1">
            <a:spLocks noChangeArrowheads="1"/>
          </p:cNvSpPr>
          <p:nvPr/>
        </p:nvSpPr>
        <p:spPr bwMode="auto">
          <a:xfrm>
            <a:off x="6035024" y="3886195"/>
            <a:ext cx="1270000" cy="58477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PC -HV Supply</a:t>
            </a:r>
            <a:endParaRPr lang="en-US" sz="1600" b="1" u="sng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1" name="Elbow Connector 220"/>
          <p:cNvCxnSpPr/>
          <p:nvPr/>
        </p:nvCxnSpPr>
        <p:spPr>
          <a:xfrm>
            <a:off x="3108976" y="3886195"/>
            <a:ext cx="2926048" cy="274317"/>
          </a:xfrm>
          <a:prstGeom prst="bentConnector3">
            <a:avLst>
              <a:gd name="adj1" fmla="val 148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/>
          <p:cNvCxnSpPr/>
          <p:nvPr/>
        </p:nvCxnSpPr>
        <p:spPr>
          <a:xfrm flipV="1">
            <a:off x="3291854" y="3520441"/>
            <a:ext cx="2746996" cy="54863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5400000">
            <a:off x="3200415" y="3977634"/>
            <a:ext cx="1828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rot="5400000">
            <a:off x="2057427" y="4663427"/>
            <a:ext cx="15544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rot="5400000">
            <a:off x="1508793" y="4846305"/>
            <a:ext cx="19202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>
            <a:off x="2651781" y="5623536"/>
            <a:ext cx="1920219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>
            <a:off x="2468903" y="5806414"/>
            <a:ext cx="210309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Line 67"/>
          <p:cNvSpPr>
            <a:spLocks noChangeShapeType="1"/>
          </p:cNvSpPr>
          <p:nvPr/>
        </p:nvSpPr>
        <p:spPr bwMode="auto">
          <a:xfrm>
            <a:off x="5852145" y="5440658"/>
            <a:ext cx="45719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60" name="Group 259"/>
          <p:cNvGrpSpPr/>
          <p:nvPr/>
        </p:nvGrpSpPr>
        <p:grpSpPr>
          <a:xfrm>
            <a:off x="8046682" y="5495544"/>
            <a:ext cx="561975" cy="260350"/>
            <a:chOff x="8062913" y="5395913"/>
            <a:chExt cx="561975" cy="260350"/>
          </a:xfrm>
        </p:grpSpPr>
        <p:sp>
          <p:nvSpPr>
            <p:cNvPr id="2116" name="Rectangle 110"/>
            <p:cNvSpPr>
              <a:spLocks noChangeArrowheads="1"/>
            </p:cNvSpPr>
            <p:nvPr/>
          </p:nvSpPr>
          <p:spPr bwMode="auto">
            <a:xfrm>
              <a:off x="8153400" y="5395913"/>
              <a:ext cx="381000" cy="26035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7" name="Rectangle 118"/>
            <p:cNvSpPr>
              <a:spLocks noChangeArrowheads="1"/>
            </p:cNvSpPr>
            <p:nvPr/>
          </p:nvSpPr>
          <p:spPr bwMode="auto">
            <a:xfrm>
              <a:off x="8062913" y="5472113"/>
              <a:ext cx="90487" cy="889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" name="Rectangle 119"/>
            <p:cNvSpPr>
              <a:spLocks noChangeArrowheads="1"/>
            </p:cNvSpPr>
            <p:nvPr/>
          </p:nvSpPr>
          <p:spPr bwMode="auto">
            <a:xfrm>
              <a:off x="8534400" y="5480050"/>
              <a:ext cx="90488" cy="889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0" name="Line 67"/>
          <p:cNvSpPr>
            <a:spLocks noChangeShapeType="1"/>
          </p:cNvSpPr>
          <p:nvPr/>
        </p:nvSpPr>
        <p:spPr bwMode="auto">
          <a:xfrm>
            <a:off x="5852146" y="5714975"/>
            <a:ext cx="45719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1" name="Line 67"/>
          <p:cNvSpPr>
            <a:spLocks noChangeShapeType="1"/>
          </p:cNvSpPr>
          <p:nvPr/>
        </p:nvSpPr>
        <p:spPr bwMode="auto">
          <a:xfrm>
            <a:off x="5852146" y="5852160"/>
            <a:ext cx="45719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96" name="Straight Connector 147"/>
          <p:cNvCxnSpPr>
            <a:cxnSpLocks noChangeShapeType="1"/>
          </p:cNvCxnSpPr>
          <p:nvPr/>
        </p:nvCxnSpPr>
        <p:spPr bwMode="auto">
          <a:xfrm rot="10800000">
            <a:off x="8046682" y="3840480"/>
            <a:ext cx="25015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8" name="Straight Arrow Connector 307"/>
          <p:cNvCxnSpPr/>
          <p:nvPr/>
        </p:nvCxnSpPr>
        <p:spPr>
          <a:xfrm rot="5400000">
            <a:off x="-868620" y="3566157"/>
            <a:ext cx="2651731" cy="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>
            <a:stCxn id="2078" idx="3"/>
            <a:endCxn id="2081" idx="1"/>
          </p:cNvCxnSpPr>
          <p:nvPr/>
        </p:nvCxnSpPr>
        <p:spPr>
          <a:xfrm>
            <a:off x="2468903" y="6220125"/>
            <a:ext cx="27431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>
            <a:endCxn id="2097" idx="0"/>
          </p:cNvCxnSpPr>
          <p:nvPr/>
        </p:nvCxnSpPr>
        <p:spPr>
          <a:xfrm rot="16200000" flipH="1">
            <a:off x="7406609" y="2057414"/>
            <a:ext cx="1645902" cy="1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6" name="Group 235"/>
          <p:cNvGrpSpPr/>
          <p:nvPr/>
        </p:nvGrpSpPr>
        <p:grpSpPr>
          <a:xfrm>
            <a:off x="6126463" y="5212080"/>
            <a:ext cx="571500" cy="846138"/>
            <a:chOff x="6454775" y="5105400"/>
            <a:chExt cx="571500" cy="846138"/>
          </a:xfrm>
        </p:grpSpPr>
        <p:sp>
          <p:nvSpPr>
            <p:cNvPr id="2127" name="Rectangle 129"/>
            <p:cNvSpPr>
              <a:spLocks noChangeArrowheads="1"/>
            </p:cNvSpPr>
            <p:nvPr/>
          </p:nvSpPr>
          <p:spPr bwMode="auto">
            <a:xfrm>
              <a:off x="6554788" y="5105400"/>
              <a:ext cx="381000" cy="26035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" name="Rectangle 130"/>
            <p:cNvSpPr>
              <a:spLocks noChangeArrowheads="1"/>
            </p:cNvSpPr>
            <p:nvPr/>
          </p:nvSpPr>
          <p:spPr bwMode="auto">
            <a:xfrm>
              <a:off x="6464300" y="5181600"/>
              <a:ext cx="90488" cy="889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9" name="Rectangle 131"/>
            <p:cNvSpPr>
              <a:spLocks noChangeArrowheads="1"/>
            </p:cNvSpPr>
            <p:nvPr/>
          </p:nvSpPr>
          <p:spPr bwMode="auto">
            <a:xfrm>
              <a:off x="6935788" y="5189538"/>
              <a:ext cx="90487" cy="889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" name="Rectangle 132"/>
            <p:cNvSpPr>
              <a:spLocks noChangeArrowheads="1"/>
            </p:cNvSpPr>
            <p:nvPr/>
          </p:nvSpPr>
          <p:spPr bwMode="auto">
            <a:xfrm>
              <a:off x="6545263" y="5395913"/>
              <a:ext cx="381000" cy="26035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1" name="Rectangle 133"/>
            <p:cNvSpPr>
              <a:spLocks noChangeArrowheads="1"/>
            </p:cNvSpPr>
            <p:nvPr/>
          </p:nvSpPr>
          <p:spPr bwMode="auto">
            <a:xfrm>
              <a:off x="6454775" y="5472113"/>
              <a:ext cx="90488" cy="889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2" name="Rectangle 134"/>
            <p:cNvSpPr>
              <a:spLocks noChangeArrowheads="1"/>
            </p:cNvSpPr>
            <p:nvPr/>
          </p:nvSpPr>
          <p:spPr bwMode="auto">
            <a:xfrm>
              <a:off x="6926263" y="5480050"/>
              <a:ext cx="90487" cy="889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3" name="Rectangle 135"/>
            <p:cNvSpPr>
              <a:spLocks noChangeArrowheads="1"/>
            </p:cNvSpPr>
            <p:nvPr/>
          </p:nvSpPr>
          <p:spPr bwMode="auto">
            <a:xfrm>
              <a:off x="6545263" y="5691188"/>
              <a:ext cx="381000" cy="26035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4" name="Rectangle 136"/>
            <p:cNvSpPr>
              <a:spLocks noChangeArrowheads="1"/>
            </p:cNvSpPr>
            <p:nvPr/>
          </p:nvSpPr>
          <p:spPr bwMode="auto">
            <a:xfrm>
              <a:off x="6454775" y="5767388"/>
              <a:ext cx="90488" cy="889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5" name="Rectangle 137"/>
            <p:cNvSpPr>
              <a:spLocks noChangeArrowheads="1"/>
            </p:cNvSpPr>
            <p:nvPr/>
          </p:nvSpPr>
          <p:spPr bwMode="auto">
            <a:xfrm>
              <a:off x="6926263" y="5775325"/>
              <a:ext cx="90487" cy="889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25" name="Straight Arrow Connector 324"/>
          <p:cNvCxnSpPr/>
          <p:nvPr/>
        </p:nvCxnSpPr>
        <p:spPr>
          <a:xfrm rot="5400000">
            <a:off x="-228548" y="3291842"/>
            <a:ext cx="2103100" cy="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9"/>
          <p:cNvSpPr>
            <a:spLocks noChangeArrowheads="1"/>
          </p:cNvSpPr>
          <p:nvPr/>
        </p:nvSpPr>
        <p:spPr bwMode="auto">
          <a:xfrm>
            <a:off x="4756150" y="1035050"/>
            <a:ext cx="2301875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Isolation Transformer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 descr="PIC_001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-533400" y="800100"/>
            <a:ext cx="5486400" cy="4114800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" name="Picture 22" descr="IMG_05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92750" y="3060700"/>
            <a:ext cx="3471710" cy="3657600"/>
          </a:xfrm>
          <a:prstGeom prst="rect">
            <a:avLst/>
          </a:prstGeom>
        </p:spPr>
      </p:pic>
      <p:cxnSp>
        <p:nvCxnSpPr>
          <p:cNvPr id="25" name="Straight Arrow Connector 24"/>
          <p:cNvCxnSpPr>
            <a:stCxn id="7" idx="1"/>
          </p:cNvCxnSpPr>
          <p:nvPr/>
        </p:nvCxnSpPr>
        <p:spPr>
          <a:xfrm rot="10800000" flipV="1">
            <a:off x="3282950" y="1204326"/>
            <a:ext cx="1473200" cy="13039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1" idx="1"/>
          </p:cNvCxnSpPr>
          <p:nvPr/>
        </p:nvCxnSpPr>
        <p:spPr>
          <a:xfrm rot="10800000" flipV="1">
            <a:off x="3651250" y="559802"/>
            <a:ext cx="1104900" cy="8435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139"/>
          <p:cNvSpPr>
            <a:spLocks noChangeArrowheads="1"/>
          </p:cNvSpPr>
          <p:nvPr/>
        </p:nvSpPr>
        <p:spPr bwMode="auto">
          <a:xfrm>
            <a:off x="4756150" y="390525"/>
            <a:ext cx="1381124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Fiber Cable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37"/>
          <p:cNvCxnSpPr>
            <a:stCxn id="40" idx="1"/>
          </p:cNvCxnSpPr>
          <p:nvPr/>
        </p:nvCxnSpPr>
        <p:spPr>
          <a:xfrm rot="10800000" flipV="1">
            <a:off x="2638426" y="2677526"/>
            <a:ext cx="2117725" cy="16722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39"/>
          <p:cNvSpPr>
            <a:spLocks noChangeArrowheads="1"/>
          </p:cNvSpPr>
          <p:nvPr/>
        </p:nvSpPr>
        <p:spPr bwMode="auto">
          <a:xfrm>
            <a:off x="4756150" y="2508250"/>
            <a:ext cx="1381125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Ground Rod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Arrow Connector 42"/>
          <p:cNvCxnSpPr>
            <a:stCxn id="48" idx="1"/>
          </p:cNvCxnSpPr>
          <p:nvPr/>
        </p:nvCxnSpPr>
        <p:spPr>
          <a:xfrm rot="10800000" flipV="1">
            <a:off x="3835400" y="1971963"/>
            <a:ext cx="920750" cy="8125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139"/>
          <p:cNvSpPr>
            <a:spLocks noChangeArrowheads="1"/>
          </p:cNvSpPr>
          <p:nvPr/>
        </p:nvSpPr>
        <p:spPr bwMode="auto">
          <a:xfrm>
            <a:off x="4756150" y="1679575"/>
            <a:ext cx="1933575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Power Cable with Ground Pin Cut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>
            <a:stCxn id="55" idx="3"/>
          </p:cNvCxnSpPr>
          <p:nvPr/>
        </p:nvCxnSpPr>
        <p:spPr>
          <a:xfrm flipV="1">
            <a:off x="4848225" y="5178425"/>
            <a:ext cx="3683000" cy="9369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139"/>
          <p:cNvSpPr>
            <a:spLocks noChangeArrowheads="1"/>
          </p:cNvSpPr>
          <p:nvPr/>
        </p:nvSpPr>
        <p:spPr bwMode="auto">
          <a:xfrm>
            <a:off x="3467100" y="5822950"/>
            <a:ext cx="1381125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Floating VME Crate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68903" y="960147"/>
            <a:ext cx="6111350" cy="4572000"/>
          </a:xfrm>
          <a:prstGeom prst="rect">
            <a:avLst/>
          </a:prstGeom>
        </p:spPr>
      </p:pic>
      <p:sp>
        <p:nvSpPr>
          <p:cNvPr id="5" name="Rectangle 139"/>
          <p:cNvSpPr>
            <a:spLocks noChangeArrowheads="1"/>
          </p:cNvSpPr>
          <p:nvPr/>
        </p:nvSpPr>
        <p:spPr bwMode="auto">
          <a:xfrm>
            <a:off x="1371635" y="2331732"/>
            <a:ext cx="10058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Helicity Flip</a:t>
            </a:r>
            <a:endParaRPr lang="en-US" sz="1600" b="1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39"/>
          <p:cNvSpPr>
            <a:spLocks noChangeArrowheads="1"/>
          </p:cNvSpPr>
          <p:nvPr/>
        </p:nvSpPr>
        <p:spPr bwMode="auto">
          <a:xfrm>
            <a:off x="1280196" y="3429000"/>
            <a:ext cx="10972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AF018A"/>
                </a:solidFill>
                <a:latin typeface="Arial" pitchFamily="34" charset="0"/>
                <a:cs typeface="Arial" pitchFamily="34" charset="0"/>
              </a:rPr>
              <a:t>nHelicity Flip</a:t>
            </a:r>
            <a:endParaRPr lang="en-US" sz="1600" b="1" dirty="0">
              <a:solidFill>
                <a:srgbClr val="AF018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39"/>
          <p:cNvSpPr>
            <a:spLocks noChangeArrowheads="1"/>
          </p:cNvSpPr>
          <p:nvPr/>
        </p:nvSpPr>
        <p:spPr bwMode="auto">
          <a:xfrm>
            <a:off x="1371635" y="4251951"/>
            <a:ext cx="10058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Delayed Helicity</a:t>
            </a:r>
            <a:endParaRPr lang="en-US" sz="1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39"/>
          <p:cNvSpPr>
            <a:spLocks noChangeArrowheads="1"/>
          </p:cNvSpPr>
          <p:nvPr/>
        </p:nvSpPr>
        <p:spPr bwMode="auto">
          <a:xfrm>
            <a:off x="1371635" y="1325903"/>
            <a:ext cx="10058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T_Settle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5029196" y="2423170"/>
            <a:ext cx="1737338" cy="155446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39"/>
          <p:cNvSpPr>
            <a:spLocks noChangeArrowheads="1"/>
          </p:cNvSpPr>
          <p:nvPr/>
        </p:nvSpPr>
        <p:spPr bwMode="auto">
          <a:xfrm>
            <a:off x="5120634" y="3090446"/>
            <a:ext cx="146302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8– flips delay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120634" y="3429000"/>
            <a:ext cx="1463024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492219" y="3429000"/>
            <a:ext cx="18287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029195" y="3429000"/>
            <a:ext cx="18287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496</Words>
  <Application>Microsoft Office PowerPoint</Application>
  <PresentationFormat>On-screen Show (4:3)</PresentationFormat>
  <Paragraphs>106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Default Design</vt:lpstr>
      <vt:lpstr>Electronic Cross-talk &amp; Ground Loop Elimination in Injector</vt:lpstr>
      <vt:lpstr>Slide 2</vt:lpstr>
      <vt:lpstr>Electronic Cross-talk &amp; Ground Loop Elimination in Injector</vt:lpstr>
      <vt:lpstr>Slide 4</vt:lpstr>
      <vt:lpstr>Slide 5</vt:lpstr>
      <vt:lpstr>Slide 6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Jefferson Lab</dc:creator>
  <cp:lastModifiedBy>suleiman</cp:lastModifiedBy>
  <cp:revision>190</cp:revision>
  <dcterms:created xsi:type="dcterms:W3CDTF">2010-11-15T19:55:20Z</dcterms:created>
  <dcterms:modified xsi:type="dcterms:W3CDTF">2011-07-27T19:35:01Z</dcterms:modified>
</cp:coreProperties>
</file>