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1" r:id="rId3"/>
    <p:sldId id="256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563"/>
    <p:restoredTop sz="94620"/>
  </p:normalViewPr>
  <p:slideViewPr>
    <p:cSldViewPr snapToGrid="0" snapToObjects="1">
      <p:cViewPr varScale="1">
        <p:scale>
          <a:sx n="154" d="100"/>
          <a:sy n="15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82B95-36A1-1045-8A11-E55AB7B30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90C010-F3AD-6146-B259-75782D7B9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09FEA-55F4-374B-BA79-632F978C3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72974-4C0C-E143-A010-E0069B86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E5353-1E66-D148-BDB5-A541E3EA6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1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9CA3-DD9C-7C40-BA79-CFCE2194C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6B5AB0-635E-8B44-B611-9F0C64638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37217-53EE-5A47-AF85-78DA1810F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EBDD2-9A60-7843-AE43-376A6E37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56A34-E7E8-754E-B56A-48AC28D45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91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180562-CC8D-8A46-BE0A-E74A9CA06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46E77-9530-034E-9F71-802584665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73FFF-3634-EA40-B0AB-63B43C8A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E31E6-249C-FB44-B829-0B88D267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71A59-D46B-F647-909A-E7F29D88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0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4E345-A26A-3B47-9ABD-098ED78F7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FE662-5B69-034C-8547-EF1187289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E2D8E-38C4-614C-937F-EE7EB84D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F68DD-E78A-A849-99E2-FCB72F475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1A0F-535D-604E-8A25-8C851736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8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6B66D-9752-5F40-8484-4630A7A5E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6DD42-CFA2-6445-AAA7-07161EE0C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51D9C-8AD6-9049-BAA8-4BB84F7EE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23917-E2B8-6E43-BF5A-6406F21CF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D5F23-BD21-5149-A7AE-5AD41A4B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5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7A5DA-28CF-2440-99F9-2A2D8D8D1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EC07F-5194-7943-B3AB-08743E133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E3AE7E-950A-3F43-8E97-EA729CF6B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E8945-DD0D-9F48-8F6B-9A493BCC9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D4689-043C-0B4B-924C-6B7DB02C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5DE76-B566-7645-BC2A-C978D4C4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8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7213-9B48-334C-BC2F-314C7DFF1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B3304-63D4-ED47-9093-DE035A139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F15C9-9FF6-D044-A5CC-5F1432612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50EDB-706C-0E4D-AC93-D23F7C321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6585DB-11D6-6644-9554-8855E9891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A7C85D-F483-DF4A-A588-1038BBD9E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A4A24B-8233-154C-8684-9F0C9DD59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A1185-ED34-2E4A-8072-50A4ACA3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A83A-40A0-164C-B881-3E81CA1B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C600AA-E6D6-7244-888A-43B92318C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033583-4967-1644-BD2E-6583D79B4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84302-E1AA-5D42-830F-79C2AA775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3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D2FCD-779A-114C-93A1-9FA549DD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F79C8-B928-904E-B323-314DB61C8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C673E-8840-5641-9E7F-05C8AC40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0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EB56D-0A15-7F46-AF7C-559DF61B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7AC5D-05DD-6044-A54A-7AFBC9081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EEEC5-1075-1C47-9E12-A815D0E67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32EF9-C3A8-3749-8015-DF59E322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B399F-DF6F-734E-8ADD-2D2F3DA9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DCE9C-A139-224F-BD7D-8A287BDC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6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03A9-5F0B-244D-B0A0-E915F094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22991A-7DA8-C34C-B454-6E5D35CD7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8F73A-F87E-AC4C-90E2-777428C76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9E17C-7A2A-0345-A1E0-1BD6E67D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D7D6C-D2CC-AF48-ACBE-125E27CD8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F63CF-9752-8E40-A400-2ED15AE9E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5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7EC4F-01F3-244C-8D63-06D8C0F26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4A7E8-5ABF-624D-820A-36296F30C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C84E4-93D7-B640-9C41-F6CEA89E7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887E9-0BB5-C846-A92A-DC2706CAA754}" type="datetimeFigureOut">
              <a:rPr lang="en-US" smtClean="0"/>
              <a:t>5/13/22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9B503-D308-3A4B-A2B3-F0A24337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DC6D6-2527-BA47-B009-E33BE5C84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84B4D-EE6F-A643-8D82-5E17CD5B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6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web.acc.jlab.org/CSUEApps/uitflist/task/1852" TargetMode="External"/><Relationship Id="rId2" Type="http://schemas.openxmlformats.org/officeDocument/2006/relationships/hyperlink" Target="mailto:grames@jlab.or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BB6EC-F7B2-7E4B-9D56-B8860302C554}"/>
              </a:ext>
            </a:extLst>
          </p:cNvPr>
          <p:cNvSpPr txBox="1"/>
          <p:nvPr/>
        </p:nvSpPr>
        <p:spPr>
          <a:xfrm>
            <a:off x="210065" y="494270"/>
            <a:ext cx="1184601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Organizational for the Installation of a</a:t>
            </a:r>
          </a:p>
          <a:p>
            <a:pPr algn="ctr"/>
            <a:r>
              <a:rPr lang="en-US" sz="3600" dirty="0"/>
              <a:t>Wien filter and Mott polarimeter</a:t>
            </a:r>
          </a:p>
          <a:p>
            <a:pPr algn="ctr"/>
            <a:r>
              <a:rPr lang="en-US" sz="3600" dirty="0"/>
              <a:t>in the </a:t>
            </a:r>
            <a:r>
              <a:rPr lang="en-US" sz="3600" dirty="0" err="1"/>
              <a:t>keV</a:t>
            </a:r>
            <a:r>
              <a:rPr lang="en-US" sz="3600" dirty="0"/>
              <a:t> section of the UITF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Work Coordinator:</a:t>
            </a:r>
          </a:p>
          <a:p>
            <a:pPr algn="ctr"/>
            <a:r>
              <a:rPr lang="en-US" sz="3600" dirty="0"/>
              <a:t>Joe </a:t>
            </a:r>
            <a:r>
              <a:rPr lang="en-US" sz="3600" dirty="0" err="1"/>
              <a:t>Grames</a:t>
            </a:r>
            <a:endParaRPr lang="en-US" sz="3600" dirty="0"/>
          </a:p>
          <a:p>
            <a:pPr algn="ctr"/>
            <a:r>
              <a:rPr lang="en-US" sz="3600" dirty="0">
                <a:hlinkClick r:id="rId2"/>
              </a:rPr>
              <a:t>grames@jlab.org</a:t>
            </a:r>
            <a:endParaRPr lang="en-US" sz="3600" dirty="0"/>
          </a:p>
          <a:p>
            <a:pPr algn="ctr"/>
            <a:r>
              <a:rPr lang="en-US" sz="3600" dirty="0"/>
              <a:t>757-344-0188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>
                <a:hlinkClick r:id="rId3"/>
              </a:rPr>
              <a:t>https://devweb.acc.jlab.org/CSUEApps/uitflist/task/1852</a:t>
            </a:r>
            <a:endParaRPr lang="en-US" sz="3600" dirty="0"/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214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F9C08-E3B5-4140-84C9-B9D1B6E89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409"/>
            <a:ext cx="12192000" cy="4706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EBB4C9-3203-8F4F-A3DD-B111F3C69EF1}"/>
              </a:ext>
            </a:extLst>
          </p:cNvPr>
          <p:cNvSpPr txBox="1"/>
          <p:nvPr/>
        </p:nvSpPr>
        <p:spPr>
          <a:xfrm>
            <a:off x="9407392" y="1771079"/>
            <a:ext cx="2301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U-Wien Install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A6FF5-6B20-594B-86DD-E2A9F4950CE3}"/>
              </a:ext>
            </a:extLst>
          </p:cNvPr>
          <p:cNvSpPr txBox="1"/>
          <p:nvPr/>
        </p:nvSpPr>
        <p:spPr>
          <a:xfrm>
            <a:off x="7513733" y="5205511"/>
            <a:ext cx="1921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Mott Install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1BA1A12-CE7A-DB41-81A6-DB7D979E877E}"/>
              </a:ext>
            </a:extLst>
          </p:cNvPr>
          <p:cNvSpPr/>
          <p:nvPr/>
        </p:nvSpPr>
        <p:spPr>
          <a:xfrm>
            <a:off x="9045074" y="3734433"/>
            <a:ext cx="926829" cy="790832"/>
          </a:xfrm>
          <a:custGeom>
            <a:avLst/>
            <a:gdLst>
              <a:gd name="connsiteX0" fmla="*/ 692050 w 926829"/>
              <a:gd name="connsiteY0" fmla="*/ 0 h 790832"/>
              <a:gd name="connsiteX1" fmla="*/ 259564 w 926829"/>
              <a:gd name="connsiteY1" fmla="*/ 24713 h 790832"/>
              <a:gd name="connsiteX2" fmla="*/ 185423 w 926829"/>
              <a:gd name="connsiteY2" fmla="*/ 61784 h 790832"/>
              <a:gd name="connsiteX3" fmla="*/ 148353 w 926829"/>
              <a:gd name="connsiteY3" fmla="*/ 74140 h 790832"/>
              <a:gd name="connsiteX4" fmla="*/ 111283 w 926829"/>
              <a:gd name="connsiteY4" fmla="*/ 111211 h 790832"/>
              <a:gd name="connsiteX5" fmla="*/ 74212 w 926829"/>
              <a:gd name="connsiteY5" fmla="*/ 123567 h 790832"/>
              <a:gd name="connsiteX6" fmla="*/ 37142 w 926829"/>
              <a:gd name="connsiteY6" fmla="*/ 148281 h 790832"/>
              <a:gd name="connsiteX7" fmla="*/ 24785 w 926829"/>
              <a:gd name="connsiteY7" fmla="*/ 185351 h 790832"/>
              <a:gd name="connsiteX8" fmla="*/ 72 w 926829"/>
              <a:gd name="connsiteY8" fmla="*/ 222421 h 790832"/>
              <a:gd name="connsiteX9" fmla="*/ 24785 w 926829"/>
              <a:gd name="connsiteY9" fmla="*/ 420130 h 790832"/>
              <a:gd name="connsiteX10" fmla="*/ 49499 w 926829"/>
              <a:gd name="connsiteY10" fmla="*/ 457200 h 790832"/>
              <a:gd name="connsiteX11" fmla="*/ 61856 w 926829"/>
              <a:gd name="connsiteY11" fmla="*/ 494270 h 790832"/>
              <a:gd name="connsiteX12" fmla="*/ 135996 w 926829"/>
              <a:gd name="connsiteY12" fmla="*/ 556054 h 790832"/>
              <a:gd name="connsiteX13" fmla="*/ 160710 w 926829"/>
              <a:gd name="connsiteY13" fmla="*/ 593124 h 790832"/>
              <a:gd name="connsiteX14" fmla="*/ 197780 w 926829"/>
              <a:gd name="connsiteY14" fmla="*/ 605481 h 790832"/>
              <a:gd name="connsiteX15" fmla="*/ 271921 w 926829"/>
              <a:gd name="connsiteY15" fmla="*/ 654908 h 790832"/>
              <a:gd name="connsiteX16" fmla="*/ 308991 w 926829"/>
              <a:gd name="connsiteY16" fmla="*/ 679621 h 790832"/>
              <a:gd name="connsiteX17" fmla="*/ 383131 w 926829"/>
              <a:gd name="connsiteY17" fmla="*/ 704335 h 790832"/>
              <a:gd name="connsiteX18" fmla="*/ 494342 w 926829"/>
              <a:gd name="connsiteY18" fmla="*/ 729048 h 790832"/>
              <a:gd name="connsiteX19" fmla="*/ 543769 w 926829"/>
              <a:gd name="connsiteY19" fmla="*/ 741405 h 790832"/>
              <a:gd name="connsiteX20" fmla="*/ 617910 w 926829"/>
              <a:gd name="connsiteY20" fmla="*/ 766119 h 790832"/>
              <a:gd name="connsiteX21" fmla="*/ 741477 w 926829"/>
              <a:gd name="connsiteY21" fmla="*/ 790832 h 790832"/>
              <a:gd name="connsiteX22" fmla="*/ 852688 w 926829"/>
              <a:gd name="connsiteY22" fmla="*/ 753762 h 790832"/>
              <a:gd name="connsiteX23" fmla="*/ 902115 w 926829"/>
              <a:gd name="connsiteY23" fmla="*/ 679621 h 790832"/>
              <a:gd name="connsiteX24" fmla="*/ 926829 w 926829"/>
              <a:gd name="connsiteY24" fmla="*/ 642551 h 790832"/>
              <a:gd name="connsiteX25" fmla="*/ 914472 w 926829"/>
              <a:gd name="connsiteY25" fmla="*/ 345989 h 790832"/>
              <a:gd name="connsiteX26" fmla="*/ 865045 w 926829"/>
              <a:gd name="connsiteY26" fmla="*/ 234778 h 790832"/>
              <a:gd name="connsiteX27" fmla="*/ 790904 w 926829"/>
              <a:gd name="connsiteY27" fmla="*/ 185351 h 790832"/>
              <a:gd name="connsiteX28" fmla="*/ 753834 w 926829"/>
              <a:gd name="connsiteY28" fmla="*/ 160638 h 790832"/>
              <a:gd name="connsiteX29" fmla="*/ 679694 w 926829"/>
              <a:gd name="connsiteY29" fmla="*/ 98854 h 790832"/>
              <a:gd name="connsiteX30" fmla="*/ 642623 w 926829"/>
              <a:gd name="connsiteY30" fmla="*/ 86497 h 790832"/>
              <a:gd name="connsiteX31" fmla="*/ 593196 w 926829"/>
              <a:gd name="connsiteY31" fmla="*/ 49427 h 79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26829" h="790832">
                <a:moveTo>
                  <a:pt x="692050" y="0"/>
                </a:moveTo>
                <a:cubicBezTo>
                  <a:pt x="456507" y="33650"/>
                  <a:pt x="772559" y="-8383"/>
                  <a:pt x="259564" y="24713"/>
                </a:cubicBezTo>
                <a:cubicBezTo>
                  <a:pt x="223905" y="27014"/>
                  <a:pt x="215659" y="46666"/>
                  <a:pt x="185423" y="61784"/>
                </a:cubicBezTo>
                <a:cubicBezTo>
                  <a:pt x="173773" y="67609"/>
                  <a:pt x="160710" y="70021"/>
                  <a:pt x="148353" y="74140"/>
                </a:cubicBezTo>
                <a:cubicBezTo>
                  <a:pt x="135996" y="86497"/>
                  <a:pt x="125823" y="101518"/>
                  <a:pt x="111283" y="111211"/>
                </a:cubicBezTo>
                <a:cubicBezTo>
                  <a:pt x="100445" y="118436"/>
                  <a:pt x="85862" y="117742"/>
                  <a:pt x="74212" y="123567"/>
                </a:cubicBezTo>
                <a:cubicBezTo>
                  <a:pt x="60929" y="130208"/>
                  <a:pt x="49499" y="140043"/>
                  <a:pt x="37142" y="148281"/>
                </a:cubicBezTo>
                <a:cubicBezTo>
                  <a:pt x="33023" y="160638"/>
                  <a:pt x="30610" y="173701"/>
                  <a:pt x="24785" y="185351"/>
                </a:cubicBezTo>
                <a:cubicBezTo>
                  <a:pt x="18144" y="198634"/>
                  <a:pt x="1060" y="207603"/>
                  <a:pt x="72" y="222421"/>
                </a:cubicBezTo>
                <a:cubicBezTo>
                  <a:pt x="-757" y="234857"/>
                  <a:pt x="5398" y="374894"/>
                  <a:pt x="24785" y="420130"/>
                </a:cubicBezTo>
                <a:cubicBezTo>
                  <a:pt x="30635" y="433780"/>
                  <a:pt x="42857" y="443917"/>
                  <a:pt x="49499" y="457200"/>
                </a:cubicBezTo>
                <a:cubicBezTo>
                  <a:pt x="55324" y="468850"/>
                  <a:pt x="54631" y="483432"/>
                  <a:pt x="61856" y="494270"/>
                </a:cubicBezTo>
                <a:cubicBezTo>
                  <a:pt x="80884" y="522812"/>
                  <a:pt x="108643" y="537818"/>
                  <a:pt x="135996" y="556054"/>
                </a:cubicBezTo>
                <a:cubicBezTo>
                  <a:pt x="144234" y="568411"/>
                  <a:pt x="149113" y="583847"/>
                  <a:pt x="160710" y="593124"/>
                </a:cubicBezTo>
                <a:cubicBezTo>
                  <a:pt x="170881" y="601261"/>
                  <a:pt x="186394" y="599155"/>
                  <a:pt x="197780" y="605481"/>
                </a:cubicBezTo>
                <a:cubicBezTo>
                  <a:pt x="223744" y="619906"/>
                  <a:pt x="247207" y="638432"/>
                  <a:pt x="271921" y="654908"/>
                </a:cubicBezTo>
                <a:cubicBezTo>
                  <a:pt x="284278" y="663146"/>
                  <a:pt x="294902" y="674925"/>
                  <a:pt x="308991" y="679621"/>
                </a:cubicBezTo>
                <a:cubicBezTo>
                  <a:pt x="333704" y="687859"/>
                  <a:pt x="357859" y="698017"/>
                  <a:pt x="383131" y="704335"/>
                </a:cubicBezTo>
                <a:cubicBezTo>
                  <a:pt x="503673" y="734471"/>
                  <a:pt x="353156" y="697674"/>
                  <a:pt x="494342" y="729048"/>
                </a:cubicBezTo>
                <a:cubicBezTo>
                  <a:pt x="510920" y="732732"/>
                  <a:pt x="527502" y="736525"/>
                  <a:pt x="543769" y="741405"/>
                </a:cubicBezTo>
                <a:cubicBezTo>
                  <a:pt x="568721" y="748891"/>
                  <a:pt x="592637" y="759801"/>
                  <a:pt x="617910" y="766119"/>
                </a:cubicBezTo>
                <a:cubicBezTo>
                  <a:pt x="691643" y="784551"/>
                  <a:pt x="650585" y="775683"/>
                  <a:pt x="741477" y="790832"/>
                </a:cubicBezTo>
                <a:cubicBezTo>
                  <a:pt x="782602" y="783978"/>
                  <a:pt x="823024" y="787664"/>
                  <a:pt x="852688" y="753762"/>
                </a:cubicBezTo>
                <a:cubicBezTo>
                  <a:pt x="872247" y="731409"/>
                  <a:pt x="885639" y="704335"/>
                  <a:pt x="902115" y="679621"/>
                </a:cubicBezTo>
                <a:lnTo>
                  <a:pt x="926829" y="642551"/>
                </a:lnTo>
                <a:cubicBezTo>
                  <a:pt x="922710" y="543697"/>
                  <a:pt x="924317" y="444438"/>
                  <a:pt x="914472" y="345989"/>
                </a:cubicBezTo>
                <a:cubicBezTo>
                  <a:pt x="912329" y="324556"/>
                  <a:pt x="888664" y="255444"/>
                  <a:pt x="865045" y="234778"/>
                </a:cubicBezTo>
                <a:cubicBezTo>
                  <a:pt x="842692" y="215219"/>
                  <a:pt x="815618" y="201827"/>
                  <a:pt x="790904" y="185351"/>
                </a:cubicBezTo>
                <a:cubicBezTo>
                  <a:pt x="778547" y="177113"/>
                  <a:pt x="764335" y="171139"/>
                  <a:pt x="753834" y="160638"/>
                </a:cubicBezTo>
                <a:cubicBezTo>
                  <a:pt x="726505" y="133308"/>
                  <a:pt x="714102" y="116058"/>
                  <a:pt x="679694" y="98854"/>
                </a:cubicBezTo>
                <a:cubicBezTo>
                  <a:pt x="668044" y="93029"/>
                  <a:pt x="654273" y="92322"/>
                  <a:pt x="642623" y="86497"/>
                </a:cubicBezTo>
                <a:cubicBezTo>
                  <a:pt x="614678" y="72525"/>
                  <a:pt x="610574" y="66805"/>
                  <a:pt x="593196" y="49427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A4B7ACE-5AC3-A840-AAFD-4A9D98409B11}"/>
              </a:ext>
            </a:extLst>
          </p:cNvPr>
          <p:cNvSpPr/>
          <p:nvPr/>
        </p:nvSpPr>
        <p:spPr>
          <a:xfrm>
            <a:off x="7418101" y="3339017"/>
            <a:ext cx="926829" cy="790832"/>
          </a:xfrm>
          <a:custGeom>
            <a:avLst/>
            <a:gdLst>
              <a:gd name="connsiteX0" fmla="*/ 692050 w 926829"/>
              <a:gd name="connsiteY0" fmla="*/ 0 h 790832"/>
              <a:gd name="connsiteX1" fmla="*/ 259564 w 926829"/>
              <a:gd name="connsiteY1" fmla="*/ 24713 h 790832"/>
              <a:gd name="connsiteX2" fmla="*/ 185423 w 926829"/>
              <a:gd name="connsiteY2" fmla="*/ 61784 h 790832"/>
              <a:gd name="connsiteX3" fmla="*/ 148353 w 926829"/>
              <a:gd name="connsiteY3" fmla="*/ 74140 h 790832"/>
              <a:gd name="connsiteX4" fmla="*/ 111283 w 926829"/>
              <a:gd name="connsiteY4" fmla="*/ 111211 h 790832"/>
              <a:gd name="connsiteX5" fmla="*/ 74212 w 926829"/>
              <a:gd name="connsiteY5" fmla="*/ 123567 h 790832"/>
              <a:gd name="connsiteX6" fmla="*/ 37142 w 926829"/>
              <a:gd name="connsiteY6" fmla="*/ 148281 h 790832"/>
              <a:gd name="connsiteX7" fmla="*/ 24785 w 926829"/>
              <a:gd name="connsiteY7" fmla="*/ 185351 h 790832"/>
              <a:gd name="connsiteX8" fmla="*/ 72 w 926829"/>
              <a:gd name="connsiteY8" fmla="*/ 222421 h 790832"/>
              <a:gd name="connsiteX9" fmla="*/ 24785 w 926829"/>
              <a:gd name="connsiteY9" fmla="*/ 420130 h 790832"/>
              <a:gd name="connsiteX10" fmla="*/ 49499 w 926829"/>
              <a:gd name="connsiteY10" fmla="*/ 457200 h 790832"/>
              <a:gd name="connsiteX11" fmla="*/ 61856 w 926829"/>
              <a:gd name="connsiteY11" fmla="*/ 494270 h 790832"/>
              <a:gd name="connsiteX12" fmla="*/ 135996 w 926829"/>
              <a:gd name="connsiteY12" fmla="*/ 556054 h 790832"/>
              <a:gd name="connsiteX13" fmla="*/ 160710 w 926829"/>
              <a:gd name="connsiteY13" fmla="*/ 593124 h 790832"/>
              <a:gd name="connsiteX14" fmla="*/ 197780 w 926829"/>
              <a:gd name="connsiteY14" fmla="*/ 605481 h 790832"/>
              <a:gd name="connsiteX15" fmla="*/ 271921 w 926829"/>
              <a:gd name="connsiteY15" fmla="*/ 654908 h 790832"/>
              <a:gd name="connsiteX16" fmla="*/ 308991 w 926829"/>
              <a:gd name="connsiteY16" fmla="*/ 679621 h 790832"/>
              <a:gd name="connsiteX17" fmla="*/ 383131 w 926829"/>
              <a:gd name="connsiteY17" fmla="*/ 704335 h 790832"/>
              <a:gd name="connsiteX18" fmla="*/ 494342 w 926829"/>
              <a:gd name="connsiteY18" fmla="*/ 729048 h 790832"/>
              <a:gd name="connsiteX19" fmla="*/ 543769 w 926829"/>
              <a:gd name="connsiteY19" fmla="*/ 741405 h 790832"/>
              <a:gd name="connsiteX20" fmla="*/ 617910 w 926829"/>
              <a:gd name="connsiteY20" fmla="*/ 766119 h 790832"/>
              <a:gd name="connsiteX21" fmla="*/ 741477 w 926829"/>
              <a:gd name="connsiteY21" fmla="*/ 790832 h 790832"/>
              <a:gd name="connsiteX22" fmla="*/ 852688 w 926829"/>
              <a:gd name="connsiteY22" fmla="*/ 753762 h 790832"/>
              <a:gd name="connsiteX23" fmla="*/ 902115 w 926829"/>
              <a:gd name="connsiteY23" fmla="*/ 679621 h 790832"/>
              <a:gd name="connsiteX24" fmla="*/ 926829 w 926829"/>
              <a:gd name="connsiteY24" fmla="*/ 642551 h 790832"/>
              <a:gd name="connsiteX25" fmla="*/ 914472 w 926829"/>
              <a:gd name="connsiteY25" fmla="*/ 345989 h 790832"/>
              <a:gd name="connsiteX26" fmla="*/ 865045 w 926829"/>
              <a:gd name="connsiteY26" fmla="*/ 234778 h 790832"/>
              <a:gd name="connsiteX27" fmla="*/ 790904 w 926829"/>
              <a:gd name="connsiteY27" fmla="*/ 185351 h 790832"/>
              <a:gd name="connsiteX28" fmla="*/ 753834 w 926829"/>
              <a:gd name="connsiteY28" fmla="*/ 160638 h 790832"/>
              <a:gd name="connsiteX29" fmla="*/ 679694 w 926829"/>
              <a:gd name="connsiteY29" fmla="*/ 98854 h 790832"/>
              <a:gd name="connsiteX30" fmla="*/ 642623 w 926829"/>
              <a:gd name="connsiteY30" fmla="*/ 86497 h 790832"/>
              <a:gd name="connsiteX31" fmla="*/ 593196 w 926829"/>
              <a:gd name="connsiteY31" fmla="*/ 49427 h 79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26829" h="790832">
                <a:moveTo>
                  <a:pt x="692050" y="0"/>
                </a:moveTo>
                <a:cubicBezTo>
                  <a:pt x="456507" y="33650"/>
                  <a:pt x="772559" y="-8383"/>
                  <a:pt x="259564" y="24713"/>
                </a:cubicBezTo>
                <a:cubicBezTo>
                  <a:pt x="223905" y="27014"/>
                  <a:pt x="215659" y="46666"/>
                  <a:pt x="185423" y="61784"/>
                </a:cubicBezTo>
                <a:cubicBezTo>
                  <a:pt x="173773" y="67609"/>
                  <a:pt x="160710" y="70021"/>
                  <a:pt x="148353" y="74140"/>
                </a:cubicBezTo>
                <a:cubicBezTo>
                  <a:pt x="135996" y="86497"/>
                  <a:pt x="125823" y="101518"/>
                  <a:pt x="111283" y="111211"/>
                </a:cubicBezTo>
                <a:cubicBezTo>
                  <a:pt x="100445" y="118436"/>
                  <a:pt x="85862" y="117742"/>
                  <a:pt x="74212" y="123567"/>
                </a:cubicBezTo>
                <a:cubicBezTo>
                  <a:pt x="60929" y="130208"/>
                  <a:pt x="49499" y="140043"/>
                  <a:pt x="37142" y="148281"/>
                </a:cubicBezTo>
                <a:cubicBezTo>
                  <a:pt x="33023" y="160638"/>
                  <a:pt x="30610" y="173701"/>
                  <a:pt x="24785" y="185351"/>
                </a:cubicBezTo>
                <a:cubicBezTo>
                  <a:pt x="18144" y="198634"/>
                  <a:pt x="1060" y="207603"/>
                  <a:pt x="72" y="222421"/>
                </a:cubicBezTo>
                <a:cubicBezTo>
                  <a:pt x="-757" y="234857"/>
                  <a:pt x="5398" y="374894"/>
                  <a:pt x="24785" y="420130"/>
                </a:cubicBezTo>
                <a:cubicBezTo>
                  <a:pt x="30635" y="433780"/>
                  <a:pt x="42857" y="443917"/>
                  <a:pt x="49499" y="457200"/>
                </a:cubicBezTo>
                <a:cubicBezTo>
                  <a:pt x="55324" y="468850"/>
                  <a:pt x="54631" y="483432"/>
                  <a:pt x="61856" y="494270"/>
                </a:cubicBezTo>
                <a:cubicBezTo>
                  <a:pt x="80884" y="522812"/>
                  <a:pt x="108643" y="537818"/>
                  <a:pt x="135996" y="556054"/>
                </a:cubicBezTo>
                <a:cubicBezTo>
                  <a:pt x="144234" y="568411"/>
                  <a:pt x="149113" y="583847"/>
                  <a:pt x="160710" y="593124"/>
                </a:cubicBezTo>
                <a:cubicBezTo>
                  <a:pt x="170881" y="601261"/>
                  <a:pt x="186394" y="599155"/>
                  <a:pt x="197780" y="605481"/>
                </a:cubicBezTo>
                <a:cubicBezTo>
                  <a:pt x="223744" y="619906"/>
                  <a:pt x="247207" y="638432"/>
                  <a:pt x="271921" y="654908"/>
                </a:cubicBezTo>
                <a:cubicBezTo>
                  <a:pt x="284278" y="663146"/>
                  <a:pt x="294902" y="674925"/>
                  <a:pt x="308991" y="679621"/>
                </a:cubicBezTo>
                <a:cubicBezTo>
                  <a:pt x="333704" y="687859"/>
                  <a:pt x="357859" y="698017"/>
                  <a:pt x="383131" y="704335"/>
                </a:cubicBezTo>
                <a:cubicBezTo>
                  <a:pt x="503673" y="734471"/>
                  <a:pt x="353156" y="697674"/>
                  <a:pt x="494342" y="729048"/>
                </a:cubicBezTo>
                <a:cubicBezTo>
                  <a:pt x="510920" y="732732"/>
                  <a:pt x="527502" y="736525"/>
                  <a:pt x="543769" y="741405"/>
                </a:cubicBezTo>
                <a:cubicBezTo>
                  <a:pt x="568721" y="748891"/>
                  <a:pt x="592637" y="759801"/>
                  <a:pt x="617910" y="766119"/>
                </a:cubicBezTo>
                <a:cubicBezTo>
                  <a:pt x="691643" y="784551"/>
                  <a:pt x="650585" y="775683"/>
                  <a:pt x="741477" y="790832"/>
                </a:cubicBezTo>
                <a:cubicBezTo>
                  <a:pt x="782602" y="783978"/>
                  <a:pt x="823024" y="787664"/>
                  <a:pt x="852688" y="753762"/>
                </a:cubicBezTo>
                <a:cubicBezTo>
                  <a:pt x="872247" y="731409"/>
                  <a:pt x="885639" y="704335"/>
                  <a:pt x="902115" y="679621"/>
                </a:cubicBezTo>
                <a:lnTo>
                  <a:pt x="926829" y="642551"/>
                </a:lnTo>
                <a:cubicBezTo>
                  <a:pt x="922710" y="543697"/>
                  <a:pt x="924317" y="444438"/>
                  <a:pt x="914472" y="345989"/>
                </a:cubicBezTo>
                <a:cubicBezTo>
                  <a:pt x="912329" y="324556"/>
                  <a:pt x="888664" y="255444"/>
                  <a:pt x="865045" y="234778"/>
                </a:cubicBezTo>
                <a:cubicBezTo>
                  <a:pt x="842692" y="215219"/>
                  <a:pt x="815618" y="201827"/>
                  <a:pt x="790904" y="185351"/>
                </a:cubicBezTo>
                <a:cubicBezTo>
                  <a:pt x="778547" y="177113"/>
                  <a:pt x="764335" y="171139"/>
                  <a:pt x="753834" y="160638"/>
                </a:cubicBezTo>
                <a:cubicBezTo>
                  <a:pt x="726505" y="133308"/>
                  <a:pt x="714102" y="116058"/>
                  <a:pt x="679694" y="98854"/>
                </a:cubicBezTo>
                <a:cubicBezTo>
                  <a:pt x="668044" y="93029"/>
                  <a:pt x="654273" y="92322"/>
                  <a:pt x="642623" y="86497"/>
                </a:cubicBezTo>
                <a:cubicBezTo>
                  <a:pt x="614678" y="72525"/>
                  <a:pt x="610574" y="66805"/>
                  <a:pt x="593196" y="49427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D713E2-687C-7D4D-A68D-84EAB24447A2}"/>
              </a:ext>
            </a:extLst>
          </p:cNvPr>
          <p:cNvCxnSpPr/>
          <p:nvPr/>
        </p:nvCxnSpPr>
        <p:spPr>
          <a:xfrm flipH="1">
            <a:off x="9629813" y="2226908"/>
            <a:ext cx="453301" cy="142102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5EDAC1-36E8-104C-B9A5-A81B2F37286F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8066760" y="4270185"/>
            <a:ext cx="407846" cy="935326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02C8276-0380-674A-969D-EDC9FCBBDDEF}"/>
              </a:ext>
            </a:extLst>
          </p:cNvPr>
          <p:cNvSpPr txBox="1"/>
          <p:nvPr/>
        </p:nvSpPr>
        <p:spPr>
          <a:xfrm>
            <a:off x="919405" y="102633"/>
            <a:ext cx="8589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Here are the two areas at UITF where the work happens…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70FCAB-8219-1542-92C2-CE9CC77A20B6}"/>
              </a:ext>
            </a:extLst>
          </p:cNvPr>
          <p:cNvSpPr txBox="1"/>
          <p:nvPr/>
        </p:nvSpPr>
        <p:spPr>
          <a:xfrm>
            <a:off x="96138" y="3339017"/>
            <a:ext cx="66795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High level summary</a:t>
            </a:r>
          </a:p>
          <a:p>
            <a:endParaRPr lang="en-US" dirty="0"/>
          </a:p>
          <a:p>
            <a:r>
              <a:rPr lang="en-US" dirty="0"/>
              <a:t>Initially – disconnects (magnets, diagnostics) for CIS vacuum work</a:t>
            </a:r>
          </a:p>
          <a:p>
            <a:endParaRPr lang="en-US" dirty="0"/>
          </a:p>
          <a:p>
            <a:r>
              <a:rPr lang="en-US" dirty="0"/>
              <a:t>Then – for the new installation…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Permanently removing a harp and bpm (less stuff to manage)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Adding a Wien filter (uses installed magnet + HV controls)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Four (4) new magnet trim channels ….. Eek?!?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Swapping out a viewer for just a video/light channel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Adding a STAC5 target ladder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Aligning the Wien, Mott and beam pipe (lots of bellows!!!)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Rebuilding the </a:t>
            </a:r>
            <a:r>
              <a:rPr lang="en-US" dirty="0" err="1"/>
              <a:t>keV</a:t>
            </a:r>
            <a:r>
              <a:rPr lang="en-US" dirty="0"/>
              <a:t> Mott lead dump (</a:t>
            </a:r>
            <a:r>
              <a:rPr lang="en-US" dirty="0" err="1"/>
              <a:t>RadCon</a:t>
            </a:r>
            <a:r>
              <a:rPr lang="en-US" dirty="0"/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3720807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064A34-08C7-544F-A023-D4FDA6A9E84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" b="32698"/>
          <a:stretch/>
        </p:blipFill>
        <p:spPr>
          <a:xfrm>
            <a:off x="78040" y="3705695"/>
            <a:ext cx="6884259" cy="2602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C0F018-B6DA-304D-B0EA-1E0B90457BC1}"/>
              </a:ext>
            </a:extLst>
          </p:cNvPr>
          <p:cNvSpPr txBox="1"/>
          <p:nvPr/>
        </p:nvSpPr>
        <p:spPr>
          <a:xfrm>
            <a:off x="0" y="557347"/>
            <a:ext cx="760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TODAY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4804B-4BB7-C24F-BB61-CB3FC5E06A6B}"/>
              </a:ext>
            </a:extLst>
          </p:cNvPr>
          <p:cNvSpPr txBox="1"/>
          <p:nvPr/>
        </p:nvSpPr>
        <p:spPr>
          <a:xfrm>
            <a:off x="0" y="3836123"/>
            <a:ext cx="102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UPGRADE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52B5EC0-B61D-184D-B439-A4F0F900C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22411"/>
              </p:ext>
            </p:extLst>
          </p:nvPr>
        </p:nvGraphicFramePr>
        <p:xfrm>
          <a:off x="7102124" y="461407"/>
          <a:ext cx="4977491" cy="6287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617">
                  <a:extLst>
                    <a:ext uri="{9D8B030D-6E8A-4147-A177-3AD203B41FA5}">
                      <a16:colId xmlns:a16="http://schemas.microsoft.com/office/drawing/2014/main" val="430303632"/>
                    </a:ext>
                  </a:extLst>
                </a:gridCol>
                <a:gridCol w="747799">
                  <a:extLst>
                    <a:ext uri="{9D8B030D-6E8A-4147-A177-3AD203B41FA5}">
                      <a16:colId xmlns:a16="http://schemas.microsoft.com/office/drawing/2014/main" val="637278249"/>
                    </a:ext>
                  </a:extLst>
                </a:gridCol>
                <a:gridCol w="686967">
                  <a:extLst>
                    <a:ext uri="{9D8B030D-6E8A-4147-A177-3AD203B41FA5}">
                      <a16:colId xmlns:a16="http://schemas.microsoft.com/office/drawing/2014/main" val="1841966453"/>
                    </a:ext>
                  </a:extLst>
                </a:gridCol>
                <a:gridCol w="2341108">
                  <a:extLst>
                    <a:ext uri="{9D8B030D-6E8A-4147-A177-3AD203B41FA5}">
                      <a16:colId xmlns:a16="http://schemas.microsoft.com/office/drawing/2014/main" val="986801401"/>
                    </a:ext>
                  </a:extLst>
                </a:gridCol>
              </a:tblGrid>
              <a:tr h="2537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Uninstall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Install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12878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VBVK201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475702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VIPK201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668527"/>
                  </a:ext>
                </a:extLst>
              </a:tr>
              <a:tr h="3222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MDSK201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540466"/>
                  </a:ext>
                </a:extLst>
              </a:tr>
              <a:tr h="2786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ITVK201A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  <a:p>
                      <a:pPr algn="ctr"/>
                      <a:r>
                        <a:rPr lang="en-US" sz="1200" dirty="0"/>
                        <a:t>Add shed/</a:t>
                      </a:r>
                      <a:r>
                        <a:rPr lang="en-US" sz="1200" dirty="0" err="1"/>
                        <a:t>tophat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7467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IPMK201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Remove permanently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032475"/>
                  </a:ext>
                </a:extLst>
              </a:tr>
              <a:tr h="2960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MBHK201H/V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468428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MFBK202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222009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MBHK202H/V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700734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ITVK202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  <a:p>
                      <a:pPr algn="ctr"/>
                      <a:r>
                        <a:rPr lang="en-US" sz="1200" dirty="0"/>
                        <a:t>Add </a:t>
                      </a:r>
                      <a:r>
                        <a:rPr lang="en-US" sz="1200" dirty="0" err="1"/>
                        <a:t>tophat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274734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VIPK202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Add to Wien Cross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881337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MQxK202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New Wien quad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166776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MWFK202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New Wien Filter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 Amp SCE + Wien HV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3048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ITVK203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  <a:p>
                      <a:pPr algn="ctr"/>
                      <a:r>
                        <a:rPr lang="en-US" sz="1200" dirty="0"/>
                        <a:t>Add </a:t>
                      </a:r>
                      <a:r>
                        <a:rPr lang="en-US" sz="1200" dirty="0" err="1"/>
                        <a:t>tophat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656081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VIPK203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Add to Wien Cross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03256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MQxK203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New Wien quad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643030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MBHK203H/V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209885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MFQK203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80130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MBHK203AH/V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New H/V pair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8023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VMVK203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36455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8C1BE43-7E60-0840-811F-E663DB9E7AC4}"/>
              </a:ext>
            </a:extLst>
          </p:cNvPr>
          <p:cNvSpPr txBox="1"/>
          <p:nvPr/>
        </p:nvSpPr>
        <p:spPr>
          <a:xfrm>
            <a:off x="78040" y="80339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U-Wien Install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FE9FD8-9259-0F4F-8368-3E7E6A895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65"/>
          <a:stretch/>
        </p:blipFill>
        <p:spPr>
          <a:xfrm>
            <a:off x="54751" y="865124"/>
            <a:ext cx="6907548" cy="2509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7566CC-E4D8-1C4B-991C-30C0B5E89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88" y="5128345"/>
            <a:ext cx="374254" cy="3742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72C221-78A5-FB4F-AE8A-91355CEC0B8F}"/>
              </a:ext>
            </a:extLst>
          </p:cNvPr>
          <p:cNvSpPr txBox="1"/>
          <p:nvPr/>
        </p:nvSpPr>
        <p:spPr>
          <a:xfrm>
            <a:off x="8428563" y="122853"/>
            <a:ext cx="2324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Element-by-Element Jobs</a:t>
            </a:r>
          </a:p>
        </p:txBody>
      </p:sp>
    </p:spTree>
    <p:extLst>
      <p:ext uri="{BB962C8B-B14F-4D97-AF65-F5344CB8AC3E}">
        <p14:creationId xmlns:p14="http://schemas.microsoft.com/office/powerpoint/2010/main" val="380333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C91B46-A029-0540-9BF7-7228B52D21BF}"/>
              </a:ext>
            </a:extLst>
          </p:cNvPr>
          <p:cNvSpPr txBox="1"/>
          <p:nvPr/>
        </p:nvSpPr>
        <p:spPr>
          <a:xfrm>
            <a:off x="0" y="583472"/>
            <a:ext cx="760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TODAY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080EC6-8E53-3B4B-835E-63E7AA00F179}"/>
              </a:ext>
            </a:extLst>
          </p:cNvPr>
          <p:cNvSpPr txBox="1"/>
          <p:nvPr/>
        </p:nvSpPr>
        <p:spPr>
          <a:xfrm>
            <a:off x="0" y="3984178"/>
            <a:ext cx="102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UPGRADE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8A43F-BF68-8A45-A4A0-B4AE20146154}"/>
              </a:ext>
            </a:extLst>
          </p:cNvPr>
          <p:cNvSpPr txBox="1"/>
          <p:nvPr/>
        </p:nvSpPr>
        <p:spPr>
          <a:xfrm>
            <a:off x="78040" y="80339"/>
            <a:ext cx="12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Mott Install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39A3E-2313-EA4B-B718-F7694B6AF57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6" b="20252"/>
          <a:stretch/>
        </p:blipFill>
        <p:spPr>
          <a:xfrm>
            <a:off x="78039" y="4354284"/>
            <a:ext cx="6884259" cy="2386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F33836-C64C-AF4E-8D3D-818E4F33F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76" b="33271"/>
          <a:stretch/>
        </p:blipFill>
        <p:spPr>
          <a:xfrm>
            <a:off x="78038" y="877767"/>
            <a:ext cx="6884259" cy="296628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76E6E87-208F-C743-A549-A4311DEA8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999180"/>
              </p:ext>
            </p:extLst>
          </p:nvPr>
        </p:nvGraphicFramePr>
        <p:xfrm>
          <a:off x="7197596" y="1338733"/>
          <a:ext cx="4795520" cy="4619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211">
                  <a:extLst>
                    <a:ext uri="{9D8B030D-6E8A-4147-A177-3AD203B41FA5}">
                      <a16:colId xmlns:a16="http://schemas.microsoft.com/office/drawing/2014/main" val="430303632"/>
                    </a:ext>
                  </a:extLst>
                </a:gridCol>
                <a:gridCol w="748937">
                  <a:extLst>
                    <a:ext uri="{9D8B030D-6E8A-4147-A177-3AD203B41FA5}">
                      <a16:colId xmlns:a16="http://schemas.microsoft.com/office/drawing/2014/main" val="637278249"/>
                    </a:ext>
                  </a:extLst>
                </a:gridCol>
                <a:gridCol w="661852">
                  <a:extLst>
                    <a:ext uri="{9D8B030D-6E8A-4147-A177-3AD203B41FA5}">
                      <a16:colId xmlns:a16="http://schemas.microsoft.com/office/drawing/2014/main" val="1841966453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986801401"/>
                    </a:ext>
                  </a:extLst>
                </a:gridCol>
              </a:tblGrid>
              <a:tr h="2537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Uninstall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Install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12878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VBVK501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475702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MBHK501H/V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668527"/>
                  </a:ext>
                </a:extLst>
              </a:tr>
              <a:tr h="3222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MFQK501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for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540466"/>
                  </a:ext>
                </a:extLst>
              </a:tr>
              <a:tr h="2786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MCR501AH/V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Disconnect for bake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Replace with MBH501AH/V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746739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VIPK501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HV off for bake (below Mott)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274734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VDPK501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Below Mott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881337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ITG5R01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Mott target ladder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STAC5 cable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166776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ITVK501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Disconnect for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3048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ITVK501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Replace with video/light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on/off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261663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IHAK501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Remove permanently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656081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VMVK501A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Remove permanently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03256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VIPK501A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Remove permanently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643030"/>
                  </a:ext>
                </a:extLst>
              </a:tr>
              <a:tr h="26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IDLK501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Disconnect ammeter for bake</a:t>
                      </a:r>
                    </a:p>
                    <a:p>
                      <a:pPr algn="ctr"/>
                      <a:r>
                        <a:rPr lang="en-US" sz="1200" dirty="0"/>
                        <a:t>Unstack lead for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2098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0D00DA-440D-6B4D-9BDB-6E2808FB6905}"/>
              </a:ext>
            </a:extLst>
          </p:cNvPr>
          <p:cNvSpPr txBox="1"/>
          <p:nvPr/>
        </p:nvSpPr>
        <p:spPr>
          <a:xfrm>
            <a:off x="8433050" y="922026"/>
            <a:ext cx="2324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Element-by-Element Jobs</a:t>
            </a:r>
          </a:p>
        </p:txBody>
      </p:sp>
    </p:spTree>
    <p:extLst>
      <p:ext uri="{BB962C8B-B14F-4D97-AF65-F5344CB8AC3E}">
        <p14:creationId xmlns:p14="http://schemas.microsoft.com/office/powerpoint/2010/main" val="15183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24CA35-7BCE-EE41-AC1D-37F7DB9499F6}"/>
              </a:ext>
            </a:extLst>
          </p:cNvPr>
          <p:cNvSpPr txBox="1"/>
          <p:nvPr/>
        </p:nvSpPr>
        <p:spPr>
          <a:xfrm>
            <a:off x="2107352" y="138148"/>
            <a:ext cx="7472045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Schedule</a:t>
            </a:r>
            <a:endParaRPr lang="en-US" b="1" u="sng" dirty="0"/>
          </a:p>
          <a:p>
            <a:pPr lvl="1"/>
            <a:endParaRPr lang="en-US" dirty="0"/>
          </a:p>
          <a:p>
            <a:pPr lvl="1"/>
            <a:r>
              <a:rPr lang="en-US" b="1" dirty="0"/>
              <a:t>Week of May 16 – Last week of present run period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UITF beam studies ends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PSS certification completed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Week of May 23 – Focus on Wien region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Isolate valves, Safe DC power (per OSP), Remove I&amp;C cables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Vent both region and perform mechanical disconnects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CIS modify Y/Laser viewers + align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Install U-Wien girder, pumps, viewers, beam pipe, 1A align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Pump down, leak-check, burp NEG, setup for bake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r>
              <a:rPr lang="en-US" b="1" dirty="0"/>
              <a:t>Week of May 30 – Focus on Mott region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Monday – Holiday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Bake U-Wien region, activate NEG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Install Mott chamber, beam pipe, ladder if ready, dump and align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Mild bake, activate NEG</a:t>
            </a:r>
          </a:p>
          <a:p>
            <a:endParaRPr lang="en-US" sz="2000" dirty="0"/>
          </a:p>
          <a:p>
            <a:pPr lvl="1"/>
            <a:r>
              <a:rPr lang="en-US" b="1" dirty="0"/>
              <a:t>Week of June 6 (and 13 if needed) – Complete installation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Wrap up bake </a:t>
            </a:r>
            <a:r>
              <a:rPr lang="en-US" dirty="0" err="1"/>
              <a:t>outand</a:t>
            </a:r>
            <a:r>
              <a:rPr lang="en-US" dirty="0"/>
              <a:t> leak check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DC and I&amp;C reconnects and HCO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Software/ME/Ops/CASA – Finish updating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066520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3AEEF-A02C-4645-9FB2-9F9579C51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1013"/>
          <a:stretch/>
        </p:blipFill>
        <p:spPr>
          <a:xfrm>
            <a:off x="0" y="916396"/>
            <a:ext cx="4659086" cy="5159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9C92B-B88D-5040-AEC5-07CAA7E39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" t="3374" r="1951"/>
          <a:stretch/>
        </p:blipFill>
        <p:spPr>
          <a:xfrm>
            <a:off x="5129347" y="986065"/>
            <a:ext cx="6827521" cy="305562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0F7985-F91E-CF40-A9CF-A28349FAA37C}"/>
              </a:ext>
            </a:extLst>
          </p:cNvPr>
          <p:cNvCxnSpPr/>
          <p:nvPr/>
        </p:nvCxnSpPr>
        <p:spPr>
          <a:xfrm>
            <a:off x="4937760" y="121920"/>
            <a:ext cx="0" cy="65923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A8D5CEB-30D1-6846-9C71-52BBBD5AC6AA}"/>
              </a:ext>
            </a:extLst>
          </p:cNvPr>
          <p:cNvSpPr txBox="1"/>
          <p:nvPr/>
        </p:nvSpPr>
        <p:spPr>
          <a:xfrm>
            <a:off x="1358316" y="121920"/>
            <a:ext cx="279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U-Wien Install Area (Today)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DAB719-F53B-E84B-8129-40AC1C3EA8AD}"/>
              </a:ext>
            </a:extLst>
          </p:cNvPr>
          <p:cNvSpPr txBox="1"/>
          <p:nvPr/>
        </p:nvSpPr>
        <p:spPr>
          <a:xfrm>
            <a:off x="7511214" y="151618"/>
            <a:ext cx="25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Mott Install Area (Today)</a:t>
            </a:r>
          </a:p>
        </p:txBody>
      </p:sp>
    </p:spTree>
    <p:extLst>
      <p:ext uri="{BB962C8B-B14F-4D97-AF65-F5344CB8AC3E}">
        <p14:creationId xmlns:p14="http://schemas.microsoft.com/office/powerpoint/2010/main" val="716593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636</Words>
  <Application>Microsoft Macintosh PowerPoint</Application>
  <PresentationFormat>Widescreen</PresentationFormat>
  <Paragraphs>202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Joe Grames</cp:lastModifiedBy>
  <cp:revision>22</cp:revision>
  <dcterms:created xsi:type="dcterms:W3CDTF">2022-05-12T19:27:56Z</dcterms:created>
  <dcterms:modified xsi:type="dcterms:W3CDTF">2022-05-13T17:37:55Z</dcterms:modified>
</cp:coreProperties>
</file>